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7" r:id="rId3"/>
    <p:sldId id="258" r:id="rId4"/>
    <p:sldId id="269" r:id="rId5"/>
    <p:sldId id="271" r:id="rId6"/>
    <p:sldId id="272" r:id="rId7"/>
    <p:sldId id="273" r:id="rId8"/>
    <p:sldId id="259" r:id="rId9"/>
    <p:sldId id="260" r:id="rId10"/>
    <p:sldId id="274" r:id="rId11"/>
    <p:sldId id="261" r:id="rId12"/>
    <p:sldId id="262" r:id="rId13"/>
    <p:sldId id="263" r:id="rId14"/>
    <p:sldId id="270" r:id="rId15"/>
    <p:sldId id="267" r:id="rId16"/>
    <p:sldId id="275" r:id="rId17"/>
    <p:sldId id="276" r:id="rId18"/>
    <p:sldId id="264" r:id="rId19"/>
    <p:sldId id="266" r:id="rId20"/>
    <p:sldId id="26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>
      <p:cViewPr>
        <p:scale>
          <a:sx n="70" d="100"/>
          <a:sy n="70" d="100"/>
        </p:scale>
        <p:origin x="114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F4213-4EEF-48E5-801F-C6B4D791B939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189A1-FDA3-4913-B1EA-AFD509602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99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90DA59-32CE-4C91-A3C0-4F4616531E9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9053464-8607-4A29-8308-55BAE689AE6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DA59-32CE-4C91-A3C0-4F4616531E9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464-8607-4A29-8308-55BAE689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DA59-32CE-4C91-A3C0-4F4616531E9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464-8607-4A29-8308-55BAE689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DA59-32CE-4C91-A3C0-4F4616531E9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464-8607-4A29-8308-55BAE689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DA59-32CE-4C91-A3C0-4F4616531E9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464-8607-4A29-8308-55BAE689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DA59-32CE-4C91-A3C0-4F4616531E9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464-8607-4A29-8308-55BAE689AE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DA59-32CE-4C91-A3C0-4F4616531E9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464-8607-4A29-8308-55BAE689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DA59-32CE-4C91-A3C0-4F4616531E9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464-8607-4A29-8308-55BAE689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DA59-32CE-4C91-A3C0-4F4616531E9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464-8607-4A29-8308-55BAE689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DA59-32CE-4C91-A3C0-4F4616531E9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464-8607-4A29-8308-55BAE689AE6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DA59-32CE-4C91-A3C0-4F4616531E9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464-8607-4A29-8308-55BAE689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F90DA59-32CE-4C91-A3C0-4F4616531E9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9053464-8607-4A29-8308-55BAE689AE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i_d-kSG4rX0" TargetMode="External"/><Relationship Id="rId2" Type="http://schemas.openxmlformats.org/officeDocument/2006/relationships/hyperlink" Target="https://www.youtube.com/watch?v=8l4KwA5CbqA&amp;feature=youtu.b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Iedpcd0_PfY" TargetMode="External"/><Relationship Id="rId2" Type="http://schemas.openxmlformats.org/officeDocument/2006/relationships/hyperlink" Target="http://youtu.be/xTgjCsVOb8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oQ9FY2dN8j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ttac.org/sites/default/files/Using%20CAI%20to%20teach%20food%20prep%20cooking%20skills2_moderate_.final.1011docx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utismpdc.fpg.unc.edu/content/video-modeling" TargetMode="External"/><Relationship Id="rId2" Type="http://schemas.openxmlformats.org/officeDocument/2006/relationships/hyperlink" Target="http://www.nsttac.org/content/evidence-based-practices-secondary-transi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1845" y="2444088"/>
            <a:ext cx="3657600" cy="22860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Video Modeling </a:t>
            </a:r>
            <a:br>
              <a:rPr lang="en-US" b="1" dirty="0" smtClean="0"/>
            </a:br>
            <a:r>
              <a:rPr lang="en-US" b="1" dirty="0" smtClean="0"/>
              <a:t>as an Intervention</a:t>
            </a:r>
            <a:endParaRPr lang="en-US" b="1" dirty="0"/>
          </a:p>
        </p:txBody>
      </p:sp>
      <p:pic>
        <p:nvPicPr>
          <p:cNvPr id="4" name="Picture 3" descr="http://www.ttacnews.vcu.edu/images/boystv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080" y="381000"/>
            <a:ext cx="2286000" cy="1524000"/>
          </a:xfrm>
          <a:prstGeom prst="rect">
            <a:avLst/>
          </a:prstGeom>
          <a:ln w="635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781264" y="4445758"/>
            <a:ext cx="3313355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3200" b="1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67224" y="4926842"/>
            <a:ext cx="3657600" cy="10167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400" b="1" dirty="0" smtClean="0"/>
              <a:t>Carol Sparber, Ph.D.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73711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Types of Video Modeling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Video prompting</a:t>
            </a:r>
            <a:r>
              <a:rPr lang="en-US" sz="3200" dirty="0" smtClean="0"/>
              <a:t>: </a:t>
            </a:r>
          </a:p>
          <a:p>
            <a:pPr lvl="2"/>
            <a:r>
              <a:rPr lang="en-US" sz="2600" dirty="0" smtClean="0"/>
              <a:t>Involves breaking the behavior skill into steps</a:t>
            </a:r>
          </a:p>
          <a:p>
            <a:pPr lvl="2"/>
            <a:r>
              <a:rPr lang="en-US" sz="2600" dirty="0" smtClean="0"/>
              <a:t>Record each step with pauses</a:t>
            </a:r>
          </a:p>
          <a:p>
            <a:pPr lvl="2"/>
            <a:r>
              <a:rPr lang="en-US" sz="2600" dirty="0" smtClean="0"/>
              <a:t>The learner may attempt the step before viewing subsequent steps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57982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 smtClean="0"/>
              <a:t>Peer Video Modeling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Example: </a:t>
            </a:r>
            <a:r>
              <a:rPr lang="en-US" sz="2800" dirty="0"/>
              <a:t>Three different ways to </a:t>
            </a:r>
            <a:r>
              <a:rPr lang="en-US" sz="2800" dirty="0">
                <a:hlinkClick r:id="rId2"/>
              </a:rPr>
              <a:t>greet </a:t>
            </a:r>
            <a:r>
              <a:rPr lang="en-US" sz="2800" dirty="0" smtClean="0">
                <a:hlinkClick r:id="rId2"/>
              </a:rPr>
              <a:t>others</a:t>
            </a:r>
            <a:endParaRPr lang="en-US" sz="2800" dirty="0" smtClean="0"/>
          </a:p>
          <a:p>
            <a:pPr marL="68580" indent="0">
              <a:buNone/>
            </a:pPr>
            <a:endParaRPr lang="en-US" sz="2800" dirty="0" smtClean="0"/>
          </a:p>
          <a:p>
            <a:r>
              <a:rPr lang="en-US" sz="2800" dirty="0" smtClean="0"/>
              <a:t>Example: </a:t>
            </a:r>
            <a:r>
              <a:rPr lang="en-US" sz="2800" dirty="0" smtClean="0">
                <a:hlinkClick r:id="rId3"/>
              </a:rPr>
              <a:t>Hand washing</a:t>
            </a:r>
            <a:endParaRPr lang="en-US" sz="2800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31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 smtClean="0"/>
              <a:t>Video Self-Modeling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hlinkClick r:id="rId2"/>
              </a:rPr>
              <a:t>How to set the Table</a:t>
            </a:r>
            <a:endParaRPr lang="en-US" sz="2800" dirty="0" smtClean="0"/>
          </a:p>
          <a:p>
            <a:pPr marL="68580" indent="0">
              <a:buNone/>
            </a:pPr>
            <a:endParaRPr lang="en-US" sz="2000" dirty="0" smtClean="0"/>
          </a:p>
          <a:p>
            <a:r>
              <a:rPr lang="en-US" sz="2800" dirty="0" smtClean="0">
                <a:hlinkClick r:id="rId3"/>
              </a:rPr>
              <a:t>How to make a bed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08120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Point of View Video Modeling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>
                <a:hlinkClick r:id="rId2"/>
              </a:rPr>
              <a:t>Cleaning up toys &amp; Hand washing</a:t>
            </a:r>
            <a:endParaRPr lang="en-US" sz="2800" dirty="0" smtClean="0"/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37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Video Model Examples </a:t>
            </a:r>
            <a:br>
              <a:rPr lang="en-US" b="1" dirty="0" smtClean="0"/>
            </a:br>
            <a:r>
              <a:rPr lang="en-US" b="1" dirty="0" smtClean="0"/>
              <a:t>from NSTAAC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Using Video Modeling to Teach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pPr marL="365760" lvl="1" indent="0">
              <a:buNone/>
            </a:pPr>
            <a:r>
              <a:rPr lang="en-US" sz="2800" dirty="0" smtClean="0">
                <a:hlinkClick r:id="rId2"/>
              </a:rPr>
              <a:t>Food Preparation and Cooking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53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Our video modeling experiences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14600"/>
            <a:ext cx="6777317" cy="3886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Pilot study: Improving Social Skills in an Employment Setting</a:t>
            </a:r>
            <a:endParaRPr lang="en-US" dirty="0"/>
          </a:p>
          <a:p>
            <a:pPr marL="365760" lvl="1" indent="0">
              <a:buNone/>
            </a:pPr>
            <a:r>
              <a:rPr lang="en-US" sz="2200" dirty="0" smtClean="0"/>
              <a:t>1. Target Behaviors Identified: 	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sz="2000" dirty="0" smtClean="0"/>
              <a:t>initiation greeting, eye contact, farewell</a:t>
            </a:r>
          </a:p>
          <a:p>
            <a:pPr marL="365760" lvl="1" indent="0">
              <a:buNone/>
            </a:pPr>
            <a:r>
              <a:rPr lang="en-US" sz="2000" dirty="0" smtClean="0"/>
              <a:t>2. V</a:t>
            </a:r>
            <a:r>
              <a:rPr lang="en-US" sz="2200" dirty="0" smtClean="0"/>
              <a:t>ideo of expected behavior recorded 	using an </a:t>
            </a:r>
            <a:r>
              <a:rPr lang="en-US" dirty="0" err="1"/>
              <a:t>i</a:t>
            </a:r>
            <a:r>
              <a:rPr lang="en-US" sz="2200" dirty="0" err="1" smtClean="0"/>
              <a:t>pad</a:t>
            </a:r>
            <a:endParaRPr lang="en-US" dirty="0"/>
          </a:p>
          <a:p>
            <a:pPr marL="365760" lvl="1" indent="0">
              <a:buNone/>
            </a:pPr>
            <a:r>
              <a:rPr lang="en-US" sz="2200" dirty="0" smtClean="0"/>
              <a:t>3. Interval recordings of target behaviors</a:t>
            </a:r>
          </a:p>
          <a:p>
            <a:pPr marL="365760" lvl="1" indent="0">
              <a:buNone/>
            </a:pPr>
            <a:r>
              <a:rPr lang="en-US" sz="2200" dirty="0" smtClean="0"/>
              <a:t>4. Results</a:t>
            </a:r>
          </a:p>
          <a:p>
            <a:pPr marL="365760" lvl="1" indent="0">
              <a:buNone/>
            </a:pPr>
            <a:r>
              <a:rPr lang="en-US" dirty="0" smtClean="0"/>
              <a:t>5. </a:t>
            </a:r>
            <a:r>
              <a:rPr lang="en-US" sz="2200" dirty="0" smtClean="0"/>
              <a:t>Generalization</a:t>
            </a:r>
            <a:endParaRPr lang="en-US" sz="2600" dirty="0" smtClean="0"/>
          </a:p>
          <a:p>
            <a:pPr marL="685800" lvl="2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63047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Our video modeling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2800" dirty="0"/>
              <a:t>Pilot study: Improving Social Skills in an Employment Setting</a:t>
            </a:r>
            <a:endParaRPr lang="en-US" dirty="0"/>
          </a:p>
          <a:p>
            <a:pPr marL="365760" lvl="1" indent="0">
              <a:buNone/>
            </a:pPr>
            <a:r>
              <a:rPr lang="en-US" sz="2600" dirty="0"/>
              <a:t>1. Target Behaviors Identified: 	</a:t>
            </a:r>
          </a:p>
          <a:p>
            <a:pPr marL="365760" lvl="1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appropriate dress, initiation </a:t>
            </a:r>
            <a:r>
              <a:rPr lang="en-US" sz="2600" dirty="0"/>
              <a:t>greeting, </a:t>
            </a:r>
            <a:r>
              <a:rPr lang="en-US" sz="2600" dirty="0" smtClean="0"/>
              <a:t>	eye contact</a:t>
            </a:r>
            <a:endParaRPr lang="en-US" sz="2600" dirty="0"/>
          </a:p>
          <a:p>
            <a:pPr marL="365760" lvl="1" indent="0">
              <a:buNone/>
            </a:pPr>
            <a:r>
              <a:rPr lang="en-US" sz="2600" dirty="0"/>
              <a:t>2. Video of expected behavior </a:t>
            </a:r>
            <a:r>
              <a:rPr lang="en-US" sz="2600" dirty="0" smtClean="0"/>
              <a:t>recorded 	using a flip camera</a:t>
            </a:r>
            <a:endParaRPr lang="en-US" sz="2600" dirty="0"/>
          </a:p>
          <a:p>
            <a:pPr marL="365760" lvl="1" indent="0">
              <a:buNone/>
            </a:pPr>
            <a:r>
              <a:rPr lang="en-US" sz="2600" dirty="0"/>
              <a:t>3. </a:t>
            </a:r>
            <a:r>
              <a:rPr lang="en-US" sz="2600" dirty="0" smtClean="0"/>
              <a:t>Informal recordings </a:t>
            </a:r>
            <a:r>
              <a:rPr lang="en-US" sz="2600" dirty="0"/>
              <a:t>of target behaviors</a:t>
            </a:r>
          </a:p>
          <a:p>
            <a:pPr marL="365760" lvl="1" indent="0">
              <a:buNone/>
            </a:pPr>
            <a:r>
              <a:rPr lang="en-US" sz="2600" dirty="0"/>
              <a:t>4. Results</a:t>
            </a:r>
          </a:p>
          <a:p>
            <a:pPr marL="365760" lvl="1" indent="0">
              <a:buNone/>
            </a:pPr>
            <a:r>
              <a:rPr lang="en-US" sz="2600" dirty="0"/>
              <a:t>5. Generalization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1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" indent="0" algn="ctr"/>
            <a:r>
              <a:rPr lang="en-US" b="1" dirty="0"/>
              <a:t>Our video modeling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2800" dirty="0"/>
              <a:t>Pilot study: </a:t>
            </a:r>
            <a:r>
              <a:rPr lang="en-US" sz="2800" dirty="0" smtClean="0"/>
              <a:t>Learning Long Division </a:t>
            </a:r>
          </a:p>
          <a:p>
            <a:pPr marL="6858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</a:t>
            </a:r>
            <a:r>
              <a:rPr lang="en-US" sz="2800" dirty="0"/>
              <a:t>. </a:t>
            </a:r>
            <a:r>
              <a:rPr lang="en-US" sz="2800" dirty="0" smtClean="0"/>
              <a:t>Objective: Learn Long Division </a:t>
            </a:r>
            <a:endParaRPr lang="en-US" sz="2800" dirty="0"/>
          </a:p>
          <a:p>
            <a:pPr marL="365760" lvl="1" indent="0">
              <a:buNone/>
            </a:pPr>
            <a:r>
              <a:rPr lang="en-US" sz="2800" dirty="0" smtClean="0"/>
              <a:t>	2</a:t>
            </a:r>
            <a:r>
              <a:rPr lang="en-US" sz="2800" dirty="0"/>
              <a:t>. Video of </a:t>
            </a:r>
            <a:r>
              <a:rPr lang="en-US" sz="2800" dirty="0" smtClean="0"/>
              <a:t>the process recorded 	on an iPod</a:t>
            </a:r>
          </a:p>
          <a:p>
            <a:pPr marL="365760" lvl="1" indent="0">
              <a:buNone/>
            </a:pPr>
            <a:r>
              <a:rPr lang="en-US" sz="2800" dirty="0" smtClean="0"/>
              <a:t>	3</a:t>
            </a:r>
            <a:r>
              <a:rPr lang="en-US" sz="2800" dirty="0"/>
              <a:t>. </a:t>
            </a:r>
            <a:r>
              <a:rPr lang="en-US" sz="2800" dirty="0" smtClean="0"/>
              <a:t>Student used the i</a:t>
            </a:r>
            <a:r>
              <a:rPr lang="en-US" sz="2800" dirty="0"/>
              <a:t>P</a:t>
            </a:r>
            <a:r>
              <a:rPr lang="en-US" sz="2800" dirty="0" smtClean="0"/>
              <a:t>od to 	model steps for long division</a:t>
            </a:r>
            <a:endParaRPr lang="en-US" sz="2800" dirty="0"/>
          </a:p>
          <a:p>
            <a:pPr marL="365760" lvl="1" indent="0">
              <a:buNone/>
            </a:pPr>
            <a:r>
              <a:rPr lang="en-US" sz="2800" dirty="0" smtClean="0"/>
              <a:t>	4</a:t>
            </a:r>
            <a:r>
              <a:rPr lang="en-US" sz="2800" dirty="0"/>
              <a:t>. </a:t>
            </a:r>
            <a:r>
              <a:rPr lang="en-US" sz="2800" dirty="0" smtClean="0"/>
              <a:t>Results </a:t>
            </a:r>
            <a:endParaRPr lang="en-US" sz="2800" dirty="0"/>
          </a:p>
          <a:p>
            <a:pPr marL="365760" lvl="1" indent="0">
              <a:buNone/>
            </a:pPr>
            <a:r>
              <a:rPr lang="en-US" sz="2800" dirty="0" smtClean="0"/>
              <a:t>	5</a:t>
            </a:r>
            <a:r>
              <a:rPr lang="en-US" sz="2800" dirty="0"/>
              <a:t>. Generalization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98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Recap of the Research on Video Modeling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191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Effective with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smtClean="0"/>
              <a:t> Reducing undesirable behaviors</a:t>
            </a:r>
          </a:p>
          <a:p>
            <a:pPr lvl="1"/>
            <a:r>
              <a:rPr lang="en-US" sz="2800" dirty="0" smtClean="0"/>
              <a:t> Improving:</a:t>
            </a:r>
          </a:p>
          <a:p>
            <a:pPr lvl="2"/>
            <a:r>
              <a:rPr lang="en-US" sz="2600" dirty="0" smtClean="0"/>
              <a:t>Social skills</a:t>
            </a:r>
          </a:p>
          <a:p>
            <a:pPr lvl="2"/>
            <a:r>
              <a:rPr lang="en-US" sz="2600" dirty="0" smtClean="0"/>
              <a:t> Communication</a:t>
            </a:r>
          </a:p>
          <a:p>
            <a:pPr lvl="2"/>
            <a:r>
              <a:rPr lang="en-US" sz="2600" dirty="0" smtClean="0"/>
              <a:t> Daily living skills</a:t>
            </a:r>
          </a:p>
          <a:p>
            <a:pPr lvl="2"/>
            <a:r>
              <a:rPr lang="en-US" sz="2600" dirty="0"/>
              <a:t> J</a:t>
            </a:r>
            <a:r>
              <a:rPr lang="en-US" sz="2600" dirty="0" smtClean="0"/>
              <a:t>ob skills</a:t>
            </a:r>
          </a:p>
          <a:p>
            <a:pPr lvl="2"/>
            <a:r>
              <a:rPr lang="en-US" sz="2600" dirty="0" smtClean="0"/>
              <a:t> Functional skills</a:t>
            </a:r>
          </a:p>
          <a:p>
            <a:pPr lvl="2"/>
            <a:r>
              <a:rPr lang="en-US" sz="2600" dirty="0" smtClean="0"/>
              <a:t> Academic engagement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90515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Benefits of video modeling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39624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Less stress &amp; anxiety learning a new skill</a:t>
            </a:r>
          </a:p>
          <a:p>
            <a:r>
              <a:rPr lang="en-US" sz="2800" dirty="0" smtClean="0"/>
              <a:t>Less distractions learning</a:t>
            </a:r>
          </a:p>
          <a:p>
            <a:r>
              <a:rPr lang="en-US" sz="2800" dirty="0" smtClean="0"/>
              <a:t>Engages the learner</a:t>
            </a:r>
          </a:p>
          <a:p>
            <a:r>
              <a:rPr lang="en-US" sz="2800" dirty="0" smtClean="0"/>
              <a:t>Repetition</a:t>
            </a:r>
          </a:p>
          <a:p>
            <a:r>
              <a:rPr lang="en-US" sz="2800" dirty="0" smtClean="0"/>
              <a:t>Easy to create</a:t>
            </a:r>
          </a:p>
          <a:p>
            <a:r>
              <a:rPr lang="en-US" sz="2800" dirty="0" smtClean="0"/>
              <a:t>Easy to implement</a:t>
            </a:r>
          </a:p>
          <a:p>
            <a:r>
              <a:rPr lang="en-US" sz="2800" dirty="0" smtClean="0"/>
              <a:t>Faster rates of skill acquisition</a:t>
            </a:r>
          </a:p>
          <a:p>
            <a:r>
              <a:rPr lang="en-US" sz="2800" dirty="0" smtClean="0"/>
              <a:t>Generalization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90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What is Video Modeling?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109908" cy="408002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Video Modeling is a strategy in which a teacher or practitioner shows a video of desired behaviors or interactions to an individual student or a small group of students. </a:t>
            </a:r>
          </a:p>
          <a:p>
            <a:pPr marL="68580" indent="0">
              <a:buNone/>
            </a:pPr>
            <a:endParaRPr lang="en-US" sz="3200" dirty="0" smtClean="0"/>
          </a:p>
          <a:p>
            <a:r>
              <a:rPr lang="en-US" sz="3200" dirty="0" smtClean="0"/>
              <a:t>The student then imitates the behavior or interaction when in the appropriate situation </a:t>
            </a:r>
            <a:r>
              <a:rPr lang="en-US" sz="1600" dirty="0" smtClean="0"/>
              <a:t>(Bellini &amp; </a:t>
            </a:r>
            <a:r>
              <a:rPr lang="en-US" sz="1600" dirty="0" err="1" smtClean="0"/>
              <a:t>Akullian</a:t>
            </a:r>
            <a:r>
              <a:rPr lang="en-US" sz="1600" dirty="0" smtClean="0"/>
              <a:t>, (2007).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72110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Questions? </a:t>
            </a:r>
            <a:endParaRPr lang="en-US" b="1" dirty="0"/>
          </a:p>
        </p:txBody>
      </p:sp>
      <p:pic>
        <p:nvPicPr>
          <p:cNvPr id="1026" name="Picture 2" descr="C:\Users\Carol\AppData\Local\Microsoft\Windows\Temporary Internet Files\Content.IE5\1B21GT8R\MP900315598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706" y="2773743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93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Video Modeling 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fontScale="47500" lnSpcReduction="20000"/>
          </a:bodyPr>
          <a:lstStyle/>
          <a:p>
            <a:r>
              <a:rPr lang="en-US" sz="3400" dirty="0"/>
              <a:t>Bellini, S., &amp; </a:t>
            </a:r>
            <a:r>
              <a:rPr lang="en-US" sz="3400" dirty="0" err="1"/>
              <a:t>Akullian</a:t>
            </a:r>
            <a:r>
              <a:rPr lang="en-US" sz="3400" dirty="0"/>
              <a:t>, J. (2007). A meta-analysis of video modeling and video self-modeling interventions for children </a:t>
            </a:r>
            <a:r>
              <a:rPr lang="en-US" sz="3400" dirty="0" smtClean="0"/>
              <a:t>and </a:t>
            </a:r>
            <a:r>
              <a:rPr lang="en-US" sz="3400" dirty="0"/>
              <a:t>adolescents with autism spectrum disorders. </a:t>
            </a:r>
            <a:r>
              <a:rPr lang="en-US" sz="3400" i="1" dirty="0"/>
              <a:t>Exceptional Children,</a:t>
            </a:r>
            <a:r>
              <a:rPr lang="en-US" sz="3400" dirty="0"/>
              <a:t> 73, 264-287</a:t>
            </a:r>
            <a:r>
              <a:rPr lang="en-US" sz="3400" dirty="0" smtClean="0"/>
              <a:t>.</a:t>
            </a:r>
          </a:p>
          <a:p>
            <a:r>
              <a:rPr lang="en-US" sz="3400" dirty="0" err="1"/>
              <a:t>Cihak</a:t>
            </a:r>
            <a:r>
              <a:rPr lang="en-US" sz="3400" dirty="0"/>
              <a:t>, D.F.,</a:t>
            </a:r>
            <a:r>
              <a:rPr lang="en-US" sz="3400" dirty="0" err="1"/>
              <a:t>Fahrenkrog</a:t>
            </a:r>
            <a:r>
              <a:rPr lang="en-US" sz="3400" dirty="0"/>
              <a:t>, C., Ayres, K.M., &amp; Smith, C. (2012). The use of video modeling via a video iPod and a system </a:t>
            </a:r>
            <a:r>
              <a:rPr lang="en-US" sz="3400" dirty="0" smtClean="0"/>
              <a:t>of </a:t>
            </a:r>
            <a:r>
              <a:rPr lang="en-US" sz="3400" dirty="0"/>
              <a:t>least prompts to improve transitional behaviors for students with autism spectrum disorders in the general education classroom. </a:t>
            </a:r>
            <a:r>
              <a:rPr lang="en-US" sz="3400" i="1" dirty="0"/>
              <a:t>Journal of Positive Behavior Interventions, </a:t>
            </a:r>
            <a:r>
              <a:rPr lang="en-US" sz="3400" dirty="0"/>
              <a:t>12, 103-115.   </a:t>
            </a:r>
            <a:r>
              <a:rPr lang="en-US" sz="3400" dirty="0" smtClean="0"/>
              <a:t> </a:t>
            </a:r>
          </a:p>
          <a:p>
            <a:r>
              <a:rPr lang="en-US" sz="3400" dirty="0"/>
              <a:t>Mason, R. A., </a:t>
            </a:r>
            <a:r>
              <a:rPr lang="en-US" sz="3400" dirty="0" err="1"/>
              <a:t>Ganz</a:t>
            </a:r>
            <a:r>
              <a:rPr lang="en-US" sz="3400" dirty="0"/>
              <a:t>, J. B., Parker, R. I., Burke, M. D., &amp; Camargo, S. P. (2012). Moderating factors of video-modeling with other as model: A meta-analysis of single-case studies. </a:t>
            </a:r>
            <a:r>
              <a:rPr lang="en-US" sz="3400" i="1" dirty="0"/>
              <a:t>Research in developmental disabilities</a:t>
            </a:r>
            <a:r>
              <a:rPr lang="en-US" sz="3400" dirty="0"/>
              <a:t>, </a:t>
            </a:r>
            <a:r>
              <a:rPr lang="en-US" sz="3400" i="1" dirty="0"/>
              <a:t>33</a:t>
            </a:r>
            <a:r>
              <a:rPr lang="en-US" sz="3400" dirty="0"/>
              <a:t>(4), 1076-1086</a:t>
            </a:r>
            <a:r>
              <a:rPr lang="en-US" sz="3400" dirty="0" smtClean="0"/>
              <a:t>.</a:t>
            </a:r>
          </a:p>
          <a:p>
            <a:r>
              <a:rPr lang="en-US" sz="3400" dirty="0" err="1"/>
              <a:t>Mechling</a:t>
            </a:r>
            <a:r>
              <a:rPr lang="en-US" sz="3400" dirty="0"/>
              <a:t>, L. C., </a:t>
            </a:r>
            <a:r>
              <a:rPr lang="en-US" sz="3400" dirty="0" err="1"/>
              <a:t>Pridgen</a:t>
            </a:r>
            <a:r>
              <a:rPr lang="en-US" sz="3400" dirty="0"/>
              <a:t>, L. S., &amp; Cronin, B. A. (2005). Computer-based video instruction to teach students with intellectual disabilities to verbally respond to questions and make purchases in fast food restaurants. </a:t>
            </a:r>
            <a:r>
              <a:rPr lang="en-US" sz="3400" i="1" dirty="0"/>
              <a:t>Education and Training in Developmental Disabilities</a:t>
            </a:r>
            <a:r>
              <a:rPr lang="en-US" sz="3400" dirty="0"/>
              <a:t>, </a:t>
            </a:r>
            <a:r>
              <a:rPr lang="en-US" sz="3400" i="1" dirty="0"/>
              <a:t>40</a:t>
            </a:r>
            <a:r>
              <a:rPr lang="en-US" sz="3400" dirty="0"/>
              <a:t>(1), 47-59.</a:t>
            </a:r>
            <a:endParaRPr lang="en-US" sz="3400" dirty="0" smtClean="0"/>
          </a:p>
          <a:p>
            <a:r>
              <a:rPr lang="en-US" sz="3400" dirty="0"/>
              <a:t>National Secondary Transition </a:t>
            </a:r>
            <a:r>
              <a:rPr lang="en-US" sz="3400" dirty="0" err="1" smtClean="0"/>
              <a:t>TechnicalAssistance</a:t>
            </a:r>
            <a:r>
              <a:rPr lang="en-US" sz="3400" dirty="0" smtClean="0"/>
              <a:t> </a:t>
            </a:r>
            <a:r>
              <a:rPr lang="en-US" sz="3400" dirty="0"/>
              <a:t>Center. Evidence-based practices in </a:t>
            </a:r>
            <a:r>
              <a:rPr lang="en-US" sz="3400" dirty="0" smtClean="0"/>
              <a:t>secondary </a:t>
            </a:r>
            <a:r>
              <a:rPr lang="en-US" sz="3400" dirty="0"/>
              <a:t>transition. Retrieved </a:t>
            </a:r>
            <a:r>
              <a:rPr lang="en-US" sz="3400" dirty="0" smtClean="0"/>
              <a:t>November 15, 2014, </a:t>
            </a:r>
            <a:r>
              <a:rPr lang="en-US" sz="3400" dirty="0"/>
              <a:t>from </a:t>
            </a:r>
            <a:r>
              <a:rPr lang="en-US" sz="3400" u="sng" dirty="0">
                <a:hlinkClick r:id="rId2"/>
              </a:rPr>
              <a:t>http://</a:t>
            </a:r>
            <a:r>
              <a:rPr lang="en-US" sz="3400" u="sng" dirty="0" smtClean="0">
                <a:hlinkClick r:id="rId2"/>
              </a:rPr>
              <a:t>www.nsttac.org/content/evidence-based-practices-secondary-transition</a:t>
            </a:r>
            <a:endParaRPr lang="en-US" sz="3400" u="sng" dirty="0" smtClean="0"/>
          </a:p>
          <a:p>
            <a:r>
              <a:rPr lang="en-US" sz="3400" dirty="0" smtClean="0"/>
              <a:t>National Professional Development Center on Autism Spectrum Disorders. Evidence-Based Practice: Video Modeling. </a:t>
            </a:r>
            <a:r>
              <a:rPr lang="en-US" sz="3400" dirty="0"/>
              <a:t>Retrieved November 15, 2014, from </a:t>
            </a:r>
            <a:r>
              <a:rPr lang="en-US" sz="3400" dirty="0">
                <a:hlinkClick r:id="rId3"/>
              </a:rPr>
              <a:t>http://</a:t>
            </a:r>
            <a:r>
              <a:rPr lang="en-US" sz="3400" dirty="0" smtClean="0">
                <a:hlinkClick r:id="rId3"/>
              </a:rPr>
              <a:t>autismpdc.fpg.unc.edu/content/video-modeling</a:t>
            </a:r>
            <a:endParaRPr lang="en-US" sz="34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49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Video </a:t>
            </a:r>
            <a:r>
              <a:rPr lang="en-US" b="1" dirty="0" smtClean="0"/>
              <a:t>Modeling?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86000"/>
            <a:ext cx="6777317" cy="335280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/>
              <a:t> It is an </a:t>
            </a:r>
            <a:r>
              <a:rPr lang="en-US" sz="3200" b="1" dirty="0" smtClean="0">
                <a:solidFill>
                  <a:schemeClr val="accent1"/>
                </a:solidFill>
              </a:rPr>
              <a:t>evidence-based practice</a:t>
            </a:r>
            <a:r>
              <a:rPr lang="en-US" sz="3200" dirty="0" smtClean="0"/>
              <a:t> that can </a:t>
            </a:r>
            <a:r>
              <a:rPr lang="en-US" sz="3200" dirty="0"/>
              <a:t>be used to teach a variety </a:t>
            </a:r>
            <a:r>
              <a:rPr lang="en-US" sz="3200" dirty="0" smtClean="0"/>
              <a:t>of skills </a:t>
            </a:r>
            <a:r>
              <a:rPr lang="en-US" sz="3200" dirty="0"/>
              <a:t>to </a:t>
            </a:r>
            <a:r>
              <a:rPr lang="en-US" sz="3200" dirty="0" smtClean="0"/>
              <a:t>students.</a:t>
            </a:r>
          </a:p>
          <a:p>
            <a:pPr marL="6858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694541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Video Modeling: </a:t>
            </a:r>
            <a:br>
              <a:rPr lang="en-US" b="1" dirty="0" smtClean="0"/>
            </a:br>
            <a:r>
              <a:rPr lang="en-US" b="1" dirty="0" smtClean="0"/>
              <a:t>An Evidence-Based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58423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Evidence-Based Practices are:</a:t>
            </a:r>
          </a:p>
          <a:p>
            <a:pPr marL="365760" lvl="1" indent="0">
              <a:buNone/>
            </a:pPr>
            <a:endParaRPr lang="en-US" sz="1200" dirty="0" smtClean="0"/>
          </a:p>
          <a:p>
            <a:pPr lvl="1"/>
            <a:r>
              <a:rPr lang="en-US" sz="2400" dirty="0" smtClean="0"/>
              <a:t>Based on rigorous research designs</a:t>
            </a:r>
          </a:p>
          <a:p>
            <a:pPr lvl="1"/>
            <a:r>
              <a:rPr lang="en-US" sz="2400" dirty="0" smtClean="0"/>
              <a:t>Have demonstrated a record of success for improving outcomes</a:t>
            </a:r>
          </a:p>
          <a:p>
            <a:pPr lvl="1"/>
            <a:r>
              <a:rPr lang="en-US" sz="2400" dirty="0" smtClean="0"/>
              <a:t>Have undergone a systematic review process using quality indicators to evaluate the level of evidence</a:t>
            </a:r>
          </a:p>
          <a:p>
            <a:pPr lvl="6"/>
            <a:endParaRPr lang="en-US" dirty="0"/>
          </a:p>
          <a:p>
            <a:pPr marL="1892808" lvl="8" indent="0" algn="r">
              <a:buNone/>
            </a:pPr>
            <a:r>
              <a:rPr lang="en-US" dirty="0" smtClean="0"/>
              <a:t>NSTAAC,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40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pPr algn="ctr"/>
            <a:r>
              <a:rPr lang="en-US" b="1" dirty="0" smtClean="0"/>
              <a:t>Video Modeling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Can be effectively implemented with learners from early childhood through high school.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Effective for students with LD, intellectual disabilities, autism, &amp; developmental disabilities</a:t>
            </a:r>
          </a:p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sz="1200" dirty="0" smtClean="0"/>
              <a:t>Mason et al., (2012); </a:t>
            </a:r>
            <a:r>
              <a:rPr lang="en-US" sz="1200" dirty="0" err="1" smtClean="0"/>
              <a:t>Cihak</a:t>
            </a:r>
            <a:r>
              <a:rPr lang="en-US" sz="1200" dirty="0" smtClean="0"/>
              <a:t> et al., (2012); Bellini &amp; </a:t>
            </a:r>
            <a:r>
              <a:rPr lang="en-US" sz="1200" dirty="0" err="1" smtClean="0"/>
              <a:t>Akullian</a:t>
            </a:r>
            <a:r>
              <a:rPr lang="en-US" sz="1200" dirty="0" smtClean="0"/>
              <a:t>, (2007); </a:t>
            </a:r>
            <a:r>
              <a:rPr lang="en-US" sz="1200" dirty="0" err="1" smtClean="0"/>
              <a:t>Mechling</a:t>
            </a:r>
            <a:r>
              <a:rPr lang="en-US" sz="1200" dirty="0" smtClean="0"/>
              <a:t>, (2005)</a:t>
            </a:r>
          </a:p>
        </p:txBody>
      </p:sp>
    </p:spTree>
    <p:extLst>
      <p:ext uri="{BB962C8B-B14F-4D97-AF65-F5344CB8AC3E}">
        <p14:creationId xmlns:p14="http://schemas.microsoft.com/office/powerpoint/2010/main" val="430296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pPr algn="ctr"/>
            <a:r>
              <a:rPr lang="en-US" b="1" dirty="0" smtClean="0"/>
              <a:t>Video Modeling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4114800"/>
          </a:xfrm>
        </p:spPr>
        <p:txBody>
          <a:bodyPr>
            <a:normAutofit/>
          </a:bodyPr>
          <a:lstStyle/>
          <a:p>
            <a:r>
              <a:rPr lang="en-US" dirty="0"/>
              <a:t>Evidence-based studies have shown video modeling to be effective in the domains </a:t>
            </a:r>
            <a:r>
              <a:rPr lang="en-US" dirty="0" smtClean="0"/>
              <a:t>of:</a:t>
            </a:r>
          </a:p>
          <a:p>
            <a:pPr lvl="2"/>
            <a:r>
              <a:rPr lang="en-US" sz="2400" dirty="0" smtClean="0"/>
              <a:t>Communication</a:t>
            </a:r>
          </a:p>
          <a:p>
            <a:pPr lvl="2"/>
            <a:r>
              <a:rPr lang="en-US" sz="2400" dirty="0" smtClean="0"/>
              <a:t>Social</a:t>
            </a:r>
          </a:p>
          <a:p>
            <a:pPr lvl="2"/>
            <a:r>
              <a:rPr lang="en-US" sz="2400" dirty="0"/>
              <a:t>A</a:t>
            </a:r>
            <a:r>
              <a:rPr lang="en-US" sz="2400" dirty="0" smtClean="0"/>
              <a:t>cademic/cognition</a:t>
            </a:r>
          </a:p>
          <a:p>
            <a:pPr lvl="2"/>
            <a:r>
              <a:rPr lang="en-US" sz="2400" dirty="0" smtClean="0"/>
              <a:t>Play</a:t>
            </a:r>
          </a:p>
          <a:p>
            <a:pPr lvl="2"/>
            <a:r>
              <a:rPr lang="en-US" sz="2400" dirty="0" smtClean="0"/>
              <a:t>Functional life skills</a:t>
            </a:r>
          </a:p>
          <a:p>
            <a:pPr lvl="2"/>
            <a:r>
              <a:rPr lang="en-US" sz="2400" dirty="0" smtClean="0"/>
              <a:t>Independent living skills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97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Intervention Settings for </a:t>
            </a:r>
            <a:br>
              <a:rPr lang="en-US" b="1" dirty="0" smtClean="0"/>
            </a:br>
            <a:r>
              <a:rPr lang="en-US" b="1" dirty="0" smtClean="0"/>
              <a:t>Video Modeling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 smtClean="0"/>
              <a:t> School</a:t>
            </a:r>
          </a:p>
          <a:p>
            <a:pPr lvl="2"/>
            <a:r>
              <a:rPr lang="en-US" sz="3200" dirty="0" smtClean="0"/>
              <a:t> Home</a:t>
            </a:r>
          </a:p>
          <a:p>
            <a:pPr lvl="2"/>
            <a:r>
              <a:rPr lang="en-US" sz="3200" dirty="0" smtClean="0"/>
              <a:t> Anywhere a learner has access to viewing a video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80450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An Basic Overview of the Video Modeling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743200"/>
            <a:ext cx="6777317" cy="30894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200" dirty="0" smtClean="0"/>
              <a:t>Determine the target behavior</a:t>
            </a:r>
          </a:p>
          <a:p>
            <a:pPr marL="525780" indent="-457200">
              <a:buAutoNum type="arabicPeriod"/>
            </a:pPr>
            <a:r>
              <a:rPr lang="en-US" sz="3200" dirty="0" smtClean="0"/>
              <a:t>Record the target behavior</a:t>
            </a:r>
          </a:p>
          <a:p>
            <a:pPr marL="525780" indent="-457200">
              <a:buAutoNum type="arabicPeriod"/>
            </a:pPr>
            <a:r>
              <a:rPr lang="en-US" sz="3200" dirty="0" smtClean="0"/>
              <a:t>Show the video</a:t>
            </a:r>
          </a:p>
          <a:p>
            <a:pPr marL="525780" indent="-457200">
              <a:buAutoNum type="arabicPeriod"/>
            </a:pPr>
            <a:r>
              <a:rPr lang="en-US" sz="3200" dirty="0" smtClean="0"/>
              <a:t>Practice the behavior</a:t>
            </a:r>
          </a:p>
          <a:p>
            <a:pPr marL="525780" indent="-457200">
              <a:buAutoNum type="arabicPeriod"/>
            </a:pPr>
            <a:r>
              <a:rPr lang="en-US" sz="3200" dirty="0" smtClean="0"/>
              <a:t>Provide feedback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7080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pPr algn="ctr"/>
            <a:r>
              <a:rPr lang="en-US" b="1" dirty="0" smtClean="0"/>
              <a:t>Types of Video Modeling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4000948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smtClean="0"/>
              <a:t>Peer Video modeling </a:t>
            </a:r>
            <a:r>
              <a:rPr lang="en-US" sz="2800" dirty="0" smtClean="0"/>
              <a:t>– participant is shown a video of a peer performing desired behaviors.</a:t>
            </a:r>
          </a:p>
          <a:p>
            <a:pPr lvl="1"/>
            <a:r>
              <a:rPr lang="en-US" sz="2800" b="1" dirty="0" smtClean="0"/>
              <a:t>Video Self-modeling </a:t>
            </a:r>
            <a:r>
              <a:rPr lang="en-US" sz="2800" dirty="0" smtClean="0"/>
              <a:t>– participant is shown a video of themselves performing desired behaviors.</a:t>
            </a:r>
          </a:p>
          <a:p>
            <a:pPr lvl="1"/>
            <a:r>
              <a:rPr lang="en-US" sz="2800" b="1" dirty="0" smtClean="0"/>
              <a:t>Point of View Video Modeling </a:t>
            </a:r>
            <a:r>
              <a:rPr lang="en-US" sz="2800" dirty="0" smtClean="0"/>
              <a:t>– Video taken from students view.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1041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1225</TotalTime>
  <Words>752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   Video Modeling  as an Intervention</vt:lpstr>
      <vt:lpstr>What is Video Modeling? </vt:lpstr>
      <vt:lpstr>What is Video Modeling?</vt:lpstr>
      <vt:lpstr>Video Modeling:  An Evidence-Based Practice</vt:lpstr>
      <vt:lpstr>Video Modeling </vt:lpstr>
      <vt:lpstr>Video Modeling</vt:lpstr>
      <vt:lpstr>Intervention Settings for  Video Modeling </vt:lpstr>
      <vt:lpstr>An Basic Overview of the Video Modeling Process</vt:lpstr>
      <vt:lpstr>Types of Video Modeling</vt:lpstr>
      <vt:lpstr>Types of Video Modeling </vt:lpstr>
      <vt:lpstr>Peer Video Modeling</vt:lpstr>
      <vt:lpstr>Video Self-Modeling</vt:lpstr>
      <vt:lpstr>Point of View Video Modeling</vt:lpstr>
      <vt:lpstr>Video Model Examples  from NSTAAC</vt:lpstr>
      <vt:lpstr>Our video modeling experiences</vt:lpstr>
      <vt:lpstr>Our video modeling experiences</vt:lpstr>
      <vt:lpstr>Our video modeling experiences</vt:lpstr>
      <vt:lpstr>Recap of the Research on Video Modeling</vt:lpstr>
      <vt:lpstr>Benefits of video modeling</vt:lpstr>
      <vt:lpstr>Questions? </vt:lpstr>
      <vt:lpstr>Video Modeling 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Modeling</dc:title>
  <dc:creator>Carol</dc:creator>
  <cp:lastModifiedBy>Carol Sparber</cp:lastModifiedBy>
  <cp:revision>86</cp:revision>
  <dcterms:created xsi:type="dcterms:W3CDTF">2014-11-13T15:07:52Z</dcterms:created>
  <dcterms:modified xsi:type="dcterms:W3CDTF">2017-05-04T01:42:00Z</dcterms:modified>
</cp:coreProperties>
</file>