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56" r:id="rId2"/>
    <p:sldId id="257" r:id="rId3"/>
    <p:sldId id="363" r:id="rId4"/>
    <p:sldId id="364" r:id="rId5"/>
    <p:sldId id="306" r:id="rId6"/>
    <p:sldId id="365" r:id="rId7"/>
    <p:sldId id="366" r:id="rId8"/>
    <p:sldId id="258" r:id="rId9"/>
    <p:sldId id="302" r:id="rId10"/>
    <p:sldId id="303" r:id="rId11"/>
    <p:sldId id="260" r:id="rId12"/>
    <p:sldId id="259" r:id="rId13"/>
    <p:sldId id="367" r:id="rId14"/>
    <p:sldId id="264" r:id="rId15"/>
    <p:sldId id="261" r:id="rId16"/>
    <p:sldId id="368" r:id="rId17"/>
    <p:sldId id="369" r:id="rId18"/>
    <p:sldId id="371" r:id="rId19"/>
    <p:sldId id="372" r:id="rId20"/>
    <p:sldId id="269" r:id="rId21"/>
    <p:sldId id="373" r:id="rId22"/>
    <p:sldId id="358" r:id="rId23"/>
    <p:sldId id="277" r:id="rId24"/>
    <p:sldId id="355" r:id="rId25"/>
    <p:sldId id="361" r:id="rId26"/>
    <p:sldId id="353" r:id="rId27"/>
    <p:sldId id="341" r:id="rId28"/>
    <p:sldId id="290" r:id="rId29"/>
    <p:sldId id="279" r:id="rId30"/>
    <p:sldId id="291" r:id="rId31"/>
    <p:sldId id="292" r:id="rId32"/>
    <p:sldId id="293" r:id="rId33"/>
    <p:sldId id="294" r:id="rId34"/>
    <p:sldId id="299" r:id="rId35"/>
    <p:sldId id="295" r:id="rId36"/>
    <p:sldId id="300" r:id="rId37"/>
    <p:sldId id="298" r:id="rId38"/>
    <p:sldId id="296" r:id="rId39"/>
    <p:sldId id="348" r:id="rId40"/>
    <p:sldId id="301" r:id="rId41"/>
    <p:sldId id="342" r:id="rId42"/>
    <p:sldId id="350" r:id="rId43"/>
    <p:sldId id="285" r:id="rId44"/>
    <p:sldId id="286" r:id="rId45"/>
    <p:sldId id="362" r:id="rId4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84" autoAdjust="0"/>
  </p:normalViewPr>
  <p:slideViewPr>
    <p:cSldViewPr>
      <p:cViewPr>
        <p:scale>
          <a:sx n="75" d="100"/>
          <a:sy n="75" d="100"/>
        </p:scale>
        <p:origin x="-72" y="-72"/>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2F00FA92-80C1-495D-B175-9CCBE86D5F49}" type="datetimeFigureOut">
              <a:rPr lang="en-US" smtClean="0"/>
              <a:t>5/2/2017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945F059-46F9-4E02-B84D-254674B41698}" type="slidenum">
              <a:rPr lang="en-US" smtClean="0"/>
              <a:t>‹#›</a:t>
            </a:fld>
            <a:endParaRPr lang="en-US"/>
          </a:p>
        </p:txBody>
      </p:sp>
    </p:spTree>
    <p:extLst>
      <p:ext uri="{BB962C8B-B14F-4D97-AF65-F5344CB8AC3E}">
        <p14:creationId xmlns:p14="http://schemas.microsoft.com/office/powerpoint/2010/main" val="229274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21665C2-5541-4B58-B425-E50E14CD91F5}" type="datetimeFigureOut">
              <a:rPr lang="en-US" smtClean="0"/>
              <a:t>5/2/2017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C52C8D0-6B60-48F9-B215-FDACACCF090A}" type="slidenum">
              <a:rPr lang="en-US" smtClean="0"/>
              <a:t>‹#›</a:t>
            </a:fld>
            <a:endParaRPr lang="en-US"/>
          </a:p>
        </p:txBody>
      </p:sp>
    </p:spTree>
    <p:extLst>
      <p:ext uri="{BB962C8B-B14F-4D97-AF65-F5344CB8AC3E}">
        <p14:creationId xmlns:p14="http://schemas.microsoft.com/office/powerpoint/2010/main" val="103581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a:t>
            </a:fld>
            <a:endParaRPr lang="en-US"/>
          </a:p>
        </p:txBody>
      </p:sp>
    </p:spTree>
    <p:extLst>
      <p:ext uri="{BB962C8B-B14F-4D97-AF65-F5344CB8AC3E}">
        <p14:creationId xmlns:p14="http://schemas.microsoft.com/office/powerpoint/2010/main" val="103532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indicates that content instruction paired with specific learning strategies improves student </a:t>
            </a:r>
            <a:r>
              <a:rPr lang="en-US" dirty="0" smtClean="0"/>
              <a:t>learning (Ellis, 2005)</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15</a:t>
            </a:fld>
            <a:endParaRPr lang="en-US"/>
          </a:p>
        </p:txBody>
      </p:sp>
    </p:spTree>
    <p:extLst>
      <p:ext uri="{BB962C8B-B14F-4D97-AF65-F5344CB8AC3E}">
        <p14:creationId xmlns:p14="http://schemas.microsoft.com/office/powerpoint/2010/main" val="2449332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sticky</a:t>
            </a:r>
            <a:r>
              <a:rPr lang="en-US" baseline="0" dirty="0" smtClean="0"/>
              <a:t> notes to the ‘question that’ board</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16</a:t>
            </a:fld>
            <a:endParaRPr lang="en-US"/>
          </a:p>
        </p:txBody>
      </p:sp>
    </p:spTree>
    <p:extLst>
      <p:ext uri="{BB962C8B-B14F-4D97-AF65-F5344CB8AC3E}">
        <p14:creationId xmlns:p14="http://schemas.microsoft.com/office/powerpoint/2010/main" val="327741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pictures – then to stretch</a:t>
            </a:r>
            <a:r>
              <a:rPr lang="en-US" baseline="0" dirty="0" smtClean="0"/>
              <a:t> thinking, add a criterion</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17</a:t>
            </a:fld>
            <a:endParaRPr lang="en-US"/>
          </a:p>
        </p:txBody>
      </p:sp>
    </p:spTree>
    <p:extLst>
      <p:ext uri="{BB962C8B-B14F-4D97-AF65-F5344CB8AC3E}">
        <p14:creationId xmlns:p14="http://schemas.microsoft.com/office/powerpoint/2010/main" val="423559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great opportunity to engage in academic conversation. Students can work independently,</a:t>
            </a:r>
            <a:r>
              <a:rPr lang="en-US" baseline="0" dirty="0" smtClean="0"/>
              <a:t> in pairs, or in small groups. </a:t>
            </a:r>
            <a:r>
              <a:rPr lang="en-US" dirty="0" smtClean="0"/>
              <a:t>This example is for English, punctuation</a:t>
            </a:r>
            <a:r>
              <a:rPr lang="en-US" baseline="0" dirty="0" smtClean="0"/>
              <a:t> errors. </a:t>
            </a:r>
          </a:p>
          <a:p>
            <a:r>
              <a:rPr lang="en-US" baseline="0" dirty="0" smtClean="0"/>
              <a:t>How could you use this in a different discipline?</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18</a:t>
            </a:fld>
            <a:endParaRPr lang="en-US"/>
          </a:p>
        </p:txBody>
      </p:sp>
    </p:spTree>
    <p:extLst>
      <p:ext uri="{BB962C8B-B14F-4D97-AF65-F5344CB8AC3E}">
        <p14:creationId xmlns:p14="http://schemas.microsoft.com/office/powerpoint/2010/main" val="10532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become producers of knowledge</a:t>
            </a:r>
          </a:p>
          <a:p>
            <a:r>
              <a:rPr lang="en-US" dirty="0" smtClean="0"/>
              <a:t>Active learning</a:t>
            </a:r>
          </a:p>
          <a:p>
            <a:r>
              <a:rPr lang="en-US" dirty="0" smtClean="0"/>
              <a:t>Mentally engaged</a:t>
            </a:r>
          </a:p>
          <a:p>
            <a:r>
              <a:rPr lang="en-US" dirty="0" smtClean="0"/>
              <a:t>High-level thinking and complex</a:t>
            </a:r>
            <a:r>
              <a:rPr lang="en-US" baseline="0" dirty="0" smtClean="0"/>
              <a:t> responses</a:t>
            </a:r>
          </a:p>
          <a:p>
            <a:r>
              <a:rPr lang="en-US" baseline="0" dirty="0" smtClean="0"/>
              <a:t>Can be used with multiple content, skills and topic applications</a:t>
            </a:r>
          </a:p>
          <a:p>
            <a:r>
              <a:rPr lang="en-US" baseline="0" dirty="0" smtClean="0"/>
              <a:t>Research-based</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19</a:t>
            </a:fld>
            <a:endParaRPr lang="en-US"/>
          </a:p>
        </p:txBody>
      </p:sp>
    </p:spTree>
    <p:extLst>
      <p:ext uri="{BB962C8B-B14F-4D97-AF65-F5344CB8AC3E}">
        <p14:creationId xmlns:p14="http://schemas.microsoft.com/office/powerpoint/2010/main" val="407385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lgn="l">
              <a:buNone/>
            </a:pPr>
            <a:r>
              <a:rPr lang="en-US" sz="1200" dirty="0" smtClean="0"/>
              <a:t>Method for Presenting </a:t>
            </a:r>
            <a:r>
              <a:rPr lang="en-US" sz="1200" dirty="0" err="1" smtClean="0"/>
              <a:t>Content:The</a:t>
            </a:r>
            <a:r>
              <a:rPr lang="en-US" sz="1200" dirty="0" smtClean="0"/>
              <a:t> Lesson Organizer </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20</a:t>
            </a:fld>
            <a:endParaRPr lang="en-US"/>
          </a:p>
        </p:txBody>
      </p:sp>
    </p:spTree>
    <p:extLst>
      <p:ext uri="{BB962C8B-B14F-4D97-AF65-F5344CB8AC3E}">
        <p14:creationId xmlns:p14="http://schemas.microsoft.com/office/powerpoint/2010/main" val="3670360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23</a:t>
            </a:fld>
            <a:endParaRPr lang="en-US"/>
          </a:p>
        </p:txBody>
      </p:sp>
    </p:spTree>
    <p:extLst>
      <p:ext uri="{BB962C8B-B14F-4D97-AF65-F5344CB8AC3E}">
        <p14:creationId xmlns:p14="http://schemas.microsoft.com/office/powerpoint/2010/main" val="288565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26</a:t>
            </a:fld>
            <a:endParaRPr lang="en-US"/>
          </a:p>
        </p:txBody>
      </p:sp>
    </p:spTree>
    <p:extLst>
      <p:ext uri="{BB962C8B-B14F-4D97-AF65-F5344CB8AC3E}">
        <p14:creationId xmlns:p14="http://schemas.microsoft.com/office/powerpoint/2010/main" val="394782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29</a:t>
            </a:fld>
            <a:endParaRPr lang="en-US"/>
          </a:p>
        </p:txBody>
      </p:sp>
    </p:spTree>
    <p:extLst>
      <p:ext uri="{BB962C8B-B14F-4D97-AF65-F5344CB8AC3E}">
        <p14:creationId xmlns:p14="http://schemas.microsoft.com/office/powerpoint/2010/main" val="1870984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37</a:t>
            </a:fld>
            <a:endParaRPr lang="en-US"/>
          </a:p>
        </p:txBody>
      </p:sp>
    </p:spTree>
    <p:extLst>
      <p:ext uri="{BB962C8B-B14F-4D97-AF65-F5344CB8AC3E}">
        <p14:creationId xmlns:p14="http://schemas.microsoft.com/office/powerpoint/2010/main" val="282627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a:t>
            </a:fld>
            <a:endParaRPr lang="en-US"/>
          </a:p>
        </p:txBody>
      </p:sp>
    </p:spTree>
    <p:extLst>
      <p:ext uri="{BB962C8B-B14F-4D97-AF65-F5344CB8AC3E}">
        <p14:creationId xmlns:p14="http://schemas.microsoft.com/office/powerpoint/2010/main" val="2133089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38</a:t>
            </a:fld>
            <a:endParaRPr lang="en-US"/>
          </a:p>
        </p:txBody>
      </p:sp>
    </p:spTree>
    <p:extLst>
      <p:ext uri="{BB962C8B-B14F-4D97-AF65-F5344CB8AC3E}">
        <p14:creationId xmlns:p14="http://schemas.microsoft.com/office/powerpoint/2010/main" val="4090779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graphs/charts support learning</a:t>
            </a:r>
          </a:p>
          <a:p>
            <a:r>
              <a:rPr lang="en-US" dirty="0" smtClean="0"/>
              <a:t>Frames relationships</a:t>
            </a:r>
          </a:p>
          <a:p>
            <a:r>
              <a:rPr lang="en-US" dirty="0" smtClean="0"/>
              <a:t>Show the ‘parts’ of the ‘whole’ </a:t>
            </a:r>
          </a:p>
          <a:p>
            <a:r>
              <a:rPr lang="en-US" dirty="0" smtClean="0"/>
              <a:t>Incorporates organizational activities into classroom activities</a:t>
            </a:r>
          </a:p>
          <a:p>
            <a:r>
              <a:rPr lang="en-US" dirty="0" smtClean="0"/>
              <a:t>Breaks learning into steps</a:t>
            </a:r>
          </a:p>
          <a:p>
            <a:r>
              <a:rPr lang="en-US" dirty="0" smtClean="0"/>
              <a:t>Helps students synthesize information</a:t>
            </a:r>
          </a:p>
          <a:p>
            <a:r>
              <a:rPr lang="en-US" dirty="0" smtClean="0"/>
              <a:t>Organizes learning</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42</a:t>
            </a:fld>
            <a:endParaRPr lang="en-US"/>
          </a:p>
        </p:txBody>
      </p:sp>
    </p:spTree>
    <p:extLst>
      <p:ext uri="{BB962C8B-B14F-4D97-AF65-F5344CB8AC3E}">
        <p14:creationId xmlns:p14="http://schemas.microsoft.com/office/powerpoint/2010/main" val="1555750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43</a:t>
            </a:fld>
            <a:endParaRPr lang="en-US"/>
          </a:p>
        </p:txBody>
      </p:sp>
    </p:spTree>
    <p:extLst>
      <p:ext uri="{BB962C8B-B14F-4D97-AF65-F5344CB8AC3E}">
        <p14:creationId xmlns:p14="http://schemas.microsoft.com/office/powerpoint/2010/main" val="382317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44</a:t>
            </a:fld>
            <a:endParaRPr lang="en-US"/>
          </a:p>
        </p:txBody>
      </p:sp>
    </p:spTree>
    <p:extLst>
      <p:ext uri="{BB962C8B-B14F-4D97-AF65-F5344CB8AC3E}">
        <p14:creationId xmlns:p14="http://schemas.microsoft.com/office/powerpoint/2010/main" val="46031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a:t>
            </a:fld>
            <a:endParaRPr lang="en-US"/>
          </a:p>
        </p:txBody>
      </p:sp>
    </p:spTree>
    <p:extLst>
      <p:ext uri="{BB962C8B-B14F-4D97-AF65-F5344CB8AC3E}">
        <p14:creationId xmlns:p14="http://schemas.microsoft.com/office/powerpoint/2010/main" val="152408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know….How the brain works has a significant impact on what kinds of learning </a:t>
            </a:r>
            <a:r>
              <a:rPr lang="en-US" dirty="0" err="1" smtClean="0"/>
              <a:t>pg</a:t>
            </a:r>
            <a:r>
              <a:rPr lang="en-US" dirty="0" smtClean="0"/>
              <a:t> activities are most effective. Educators need to help students have appropriate experiences and capitalize on those experiences.</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a:t>
            </a:fld>
            <a:endParaRPr lang="en-US"/>
          </a:p>
        </p:txBody>
      </p:sp>
    </p:spTree>
    <p:extLst>
      <p:ext uri="{BB962C8B-B14F-4D97-AF65-F5344CB8AC3E}">
        <p14:creationId xmlns:p14="http://schemas.microsoft.com/office/powerpoint/2010/main" val="212967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9</a:t>
            </a:fld>
            <a:endParaRPr lang="en-US"/>
          </a:p>
        </p:txBody>
      </p:sp>
    </p:spTree>
    <p:extLst>
      <p:ext uri="{BB962C8B-B14F-4D97-AF65-F5344CB8AC3E}">
        <p14:creationId xmlns:p14="http://schemas.microsoft.com/office/powerpoint/2010/main" val="80486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11</a:t>
            </a:fld>
            <a:endParaRPr lang="en-US"/>
          </a:p>
        </p:txBody>
      </p:sp>
    </p:spTree>
    <p:extLst>
      <p:ext uri="{BB962C8B-B14F-4D97-AF65-F5344CB8AC3E}">
        <p14:creationId xmlns:p14="http://schemas.microsoft.com/office/powerpoint/2010/main" val="66567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We know a lot about how people learn. We know that each learner must make meaning of what teachers seek to teach. We know that the meaning-making process is influenced by the student's prior understandings, interests, beliefs, how the student learns best, and the student's attitudes about self and school.</a:t>
            </a:r>
          </a:p>
          <a:p>
            <a:pPr fontAlgn="base"/>
            <a:r>
              <a:rPr lang="en-US" dirty="0"/>
              <a:t>We know that learning takes place most effectively in classrooms where knowledge is clearly and powerfully organized, </a:t>
            </a:r>
            <a:r>
              <a:rPr lang="en-US" dirty="0" smtClean="0"/>
              <a:t>We know that learning takes place when students </a:t>
            </a:r>
            <a:r>
              <a:rPr lang="en-US" dirty="0"/>
              <a:t>are highly active in the learning </a:t>
            </a:r>
            <a:r>
              <a:rPr lang="en-US" dirty="0" smtClean="0"/>
              <a:t>process.</a:t>
            </a:r>
            <a:endParaRPr lang="en-US" dirty="0"/>
          </a:p>
          <a:p>
            <a:pPr fontAlgn="base"/>
            <a:r>
              <a:rPr lang="en-US" dirty="0"/>
              <a:t>(Vygotsky) Learning happens best when a learning experience pushes the learner a bit beyond his or her independence level. When a student continues to work on understandings and skills already mastered, little if any new learning takes place. On the other hand, if tasks are far ahead of a student's current point of mastery, frustration results and learning does not.</a:t>
            </a:r>
          </a:p>
          <a:p>
            <a:pPr fontAlgn="base"/>
            <a:r>
              <a:rPr lang="en-US" dirty="0"/>
              <a:t>(Piaget)We know that motivation to learn increases when we feel a kinship with, interest in, or passion for what we are attempting to learn. </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12</a:t>
            </a:fld>
            <a:endParaRPr lang="en-US"/>
          </a:p>
        </p:txBody>
      </p:sp>
    </p:spTree>
    <p:extLst>
      <p:ext uri="{BB962C8B-B14F-4D97-AF65-F5344CB8AC3E}">
        <p14:creationId xmlns:p14="http://schemas.microsoft.com/office/powerpoint/2010/main" val="232743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sticky</a:t>
            </a:r>
            <a:r>
              <a:rPr lang="en-US" baseline="0" dirty="0" smtClean="0"/>
              <a:t> notes write down what your partner says.</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13</a:t>
            </a:fld>
            <a:endParaRPr lang="en-US"/>
          </a:p>
        </p:txBody>
      </p:sp>
    </p:spTree>
    <p:extLst>
      <p:ext uri="{BB962C8B-B14F-4D97-AF65-F5344CB8AC3E}">
        <p14:creationId xmlns:p14="http://schemas.microsoft.com/office/powerpoint/2010/main" val="43034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strategies include: study strategies, cognitive strategies (also called learning strategies), compensatory supports (e.g., tape recorders and computer word processing programs), and environmental accommodations such as test-taking accommodations (e.g., extended test time, less distracting test-taking setting) Specific learning strategies (e.g., repetition, verbal elaboration, organization techniques, paraphrasing, association) &amp; self-regulation. </a:t>
            </a:r>
          </a:p>
        </p:txBody>
      </p:sp>
      <p:sp>
        <p:nvSpPr>
          <p:cNvPr id="4" name="Slide Number Placeholder 3"/>
          <p:cNvSpPr>
            <a:spLocks noGrp="1"/>
          </p:cNvSpPr>
          <p:nvPr>
            <p:ph type="sldNum" sz="quarter" idx="10"/>
          </p:nvPr>
        </p:nvSpPr>
        <p:spPr/>
        <p:txBody>
          <a:bodyPr/>
          <a:lstStyle/>
          <a:p>
            <a:fld id="{BC52C8D0-6B60-48F9-B215-FDACACCF090A}" type="slidenum">
              <a:rPr lang="en-US" smtClean="0"/>
              <a:t>14</a:t>
            </a:fld>
            <a:endParaRPr lang="en-US"/>
          </a:p>
        </p:txBody>
      </p:sp>
    </p:spTree>
    <p:extLst>
      <p:ext uri="{BB962C8B-B14F-4D97-AF65-F5344CB8AC3E}">
        <p14:creationId xmlns:p14="http://schemas.microsoft.com/office/powerpoint/2010/main" val="190274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E0867E-C9C5-4486-99C5-582B1D7627D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0867E-C9C5-4486-99C5-582B1D7627D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0867E-C9C5-4486-99C5-582B1D7627D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0867E-C9C5-4486-99C5-582B1D7627D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0867E-C9C5-4486-99C5-582B1D7627D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0867E-C9C5-4486-99C5-582B1D7627D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0867E-C9C5-4486-99C5-582B1D7627DD}"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14E02-3D7D-4576-85FB-A8222C7836E7}"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E0867E-C9C5-4486-99C5-582B1D7627DD}"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0867E-C9C5-4486-99C5-582B1D7627DD}"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0867E-C9C5-4486-99C5-582B1D7627D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14E02-3D7D-4576-85FB-A8222C7836E7}"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0867E-C9C5-4486-99C5-582B1D7627D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EE0867E-C9C5-4486-99C5-582B1D7627DD}" type="datetimeFigureOut">
              <a:rPr lang="en-US" smtClean="0"/>
              <a:t>5/2/2017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D114E02-3D7D-4576-85FB-A8222C7836E7}"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Carol%20Sparber\Desktop\question_tha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livebinders.com/play/play?id=216339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csfeldma@kent.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ed.com/talks/christopher_emdin_teach_teachers_how_to_create_magi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419600"/>
          </a:xfrm>
        </p:spPr>
        <p:txBody>
          <a:bodyPr>
            <a:noAutofit/>
          </a:bodyPr>
          <a:lstStyle/>
          <a:p>
            <a:pPr algn="ctr"/>
            <a:r>
              <a:rPr lang="en-US" sz="3600" b="1" dirty="0" smtClean="0">
                <a:effectLst/>
              </a:rPr>
              <a:t>The Power of Thinking Outside the Box to Meet the Diverse Needs of School Communities</a:t>
            </a:r>
            <a:br>
              <a:rPr lang="en-US" sz="3600" b="1" dirty="0" smtClean="0">
                <a:effectLst/>
              </a:rPr>
            </a:br>
            <a:r>
              <a:rPr lang="en-US" sz="3600" dirty="0" smtClean="0">
                <a:effectLst/>
              </a:rPr>
              <a:t/>
            </a:r>
            <a:br>
              <a:rPr lang="en-US" sz="3600" dirty="0" smtClean="0">
                <a:effectLst/>
              </a:rPr>
            </a:br>
            <a:r>
              <a:rPr lang="en-US" sz="3600" dirty="0" smtClean="0">
                <a:effectLst/>
              </a:rPr>
              <a:t/>
            </a:r>
            <a:br>
              <a:rPr lang="en-US" sz="3600" dirty="0" smtClean="0">
                <a:effectLst/>
              </a:rPr>
            </a:br>
            <a:r>
              <a:rPr lang="en-US" sz="3600" dirty="0">
                <a:effectLst/>
              </a:rPr>
              <a:t/>
            </a:r>
            <a:br>
              <a:rPr lang="en-US" sz="3600" dirty="0">
                <a:effectLst/>
              </a:rPr>
            </a:br>
            <a:r>
              <a:rPr lang="en-US" sz="3600" dirty="0" smtClean="0"/>
              <a:t>Aspiring School Leaders Regional Education Conference</a:t>
            </a:r>
            <a:r>
              <a:rPr lang="en-US" sz="3600" dirty="0"/>
              <a:t> </a:t>
            </a:r>
            <a:r>
              <a:rPr lang="en-US" sz="3600" dirty="0" smtClean="0">
                <a:effectLst/>
              </a:rPr>
              <a:t>2017</a:t>
            </a:r>
            <a:endParaRPr lang="en-US" sz="3600" dirty="0">
              <a:effectLst/>
            </a:endParaRPr>
          </a:p>
        </p:txBody>
      </p:sp>
      <p:sp>
        <p:nvSpPr>
          <p:cNvPr id="3" name="Subtitle 2"/>
          <p:cNvSpPr>
            <a:spLocks noGrp="1"/>
          </p:cNvSpPr>
          <p:nvPr>
            <p:ph type="subTitle" idx="1"/>
          </p:nvPr>
        </p:nvSpPr>
        <p:spPr>
          <a:xfrm>
            <a:off x="1219200" y="5029200"/>
            <a:ext cx="6858000" cy="990600"/>
          </a:xfrm>
        </p:spPr>
        <p:txBody>
          <a:bodyPr>
            <a:normAutofit fontScale="70000" lnSpcReduction="20000"/>
          </a:bodyPr>
          <a:lstStyle/>
          <a:p>
            <a:endParaRPr lang="en-US" dirty="0" smtClean="0"/>
          </a:p>
          <a:p>
            <a:endParaRPr lang="en-US" dirty="0"/>
          </a:p>
          <a:p>
            <a:pPr algn="ctr"/>
            <a:r>
              <a:rPr lang="en-US" b="1" dirty="0" smtClean="0"/>
              <a:t>Carol </a:t>
            </a:r>
            <a:r>
              <a:rPr lang="en-US" b="1" dirty="0" err="1" smtClean="0"/>
              <a:t>Sparber</a:t>
            </a:r>
            <a:r>
              <a:rPr lang="en-US" b="1" dirty="0" smtClean="0"/>
              <a:t>, Ph.D</a:t>
            </a:r>
            <a:r>
              <a:rPr lang="en-US" dirty="0" smtClean="0"/>
              <a:t>. </a:t>
            </a:r>
            <a:endParaRPr lang="en-US" dirty="0"/>
          </a:p>
        </p:txBody>
      </p:sp>
    </p:spTree>
    <p:extLst>
      <p:ext uri="{BB962C8B-B14F-4D97-AF65-F5344CB8AC3E}">
        <p14:creationId xmlns:p14="http://schemas.microsoft.com/office/powerpoint/2010/main" val="372828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pPr algn="r"/>
            <a:r>
              <a:rPr lang="en-US" sz="4400" dirty="0"/>
              <a:t>For </a:t>
            </a:r>
            <a:r>
              <a:rPr lang="en-US" sz="4400" dirty="0" smtClean="0"/>
              <a:t>example…</a:t>
            </a:r>
            <a:endParaRPr lang="en-US" sz="4400" dirty="0"/>
          </a:p>
        </p:txBody>
      </p:sp>
      <p:sp>
        <p:nvSpPr>
          <p:cNvPr id="3" name="Content Placeholder 2"/>
          <p:cNvSpPr>
            <a:spLocks noGrp="1"/>
          </p:cNvSpPr>
          <p:nvPr>
            <p:ph idx="1"/>
          </p:nvPr>
        </p:nvSpPr>
        <p:spPr>
          <a:xfrm>
            <a:off x="457200" y="685800"/>
            <a:ext cx="8229600" cy="4800600"/>
          </a:xfrm>
        </p:spPr>
        <p:txBody>
          <a:bodyPr>
            <a:noAutofit/>
          </a:bodyPr>
          <a:lstStyle/>
          <a:p>
            <a:r>
              <a:rPr lang="en-US" sz="2800" dirty="0"/>
              <a:t>Emma reads her mom’s </a:t>
            </a:r>
            <a:r>
              <a:rPr lang="en-US" sz="2800" dirty="0" smtClean="0"/>
              <a:t>novels </a:t>
            </a:r>
            <a:r>
              <a:rPr lang="en-US" sz="2800" dirty="0"/>
              <a:t>at home. She likes to write short stories in her free time. At school she’s working </a:t>
            </a:r>
            <a:r>
              <a:rPr lang="en-US" sz="2800" dirty="0" smtClean="0"/>
              <a:t>well above </a:t>
            </a:r>
            <a:r>
              <a:rPr lang="en-US" sz="2800" dirty="0"/>
              <a:t>grade level.  </a:t>
            </a:r>
          </a:p>
          <a:p>
            <a:r>
              <a:rPr lang="en-US" sz="2800" dirty="0" err="1"/>
              <a:t>Keh</a:t>
            </a:r>
            <a:r>
              <a:rPr lang="en-US" sz="2800" dirty="0"/>
              <a:t> </a:t>
            </a:r>
            <a:r>
              <a:rPr lang="en-US" sz="2800" dirty="0" err="1"/>
              <a:t>Keh</a:t>
            </a:r>
            <a:r>
              <a:rPr lang="en-US" sz="2800" dirty="0"/>
              <a:t> is a refugee from Burma. She has an ELL tutor and is learning English but she has difficulty understanding the teacher and is uncomfortable asking questions</a:t>
            </a:r>
            <a:r>
              <a:rPr lang="en-US" sz="2800" dirty="0" smtClean="0"/>
              <a:t>.</a:t>
            </a:r>
            <a:endParaRPr lang="en-US" sz="2800" dirty="0"/>
          </a:p>
          <a:p>
            <a:r>
              <a:rPr lang="en-US" sz="2800" dirty="0" smtClean="0"/>
              <a:t>Petra </a:t>
            </a:r>
            <a:r>
              <a:rPr lang="en-US" sz="2800" dirty="0"/>
              <a:t>enjoys learning and wants to participate in classroom discussions – but he doesn’t. His friends say school is not for kids like them. Learning is for other kids, so why should he bother. He’ll never go to college anyways</a:t>
            </a:r>
            <a:r>
              <a:rPr lang="en-US" sz="2800" dirty="0" smtClean="0"/>
              <a:t>.</a:t>
            </a:r>
            <a:endParaRPr lang="en-US" sz="2800" dirty="0"/>
          </a:p>
        </p:txBody>
      </p:sp>
    </p:spTree>
    <p:extLst>
      <p:ext uri="{BB962C8B-B14F-4D97-AF65-F5344CB8AC3E}">
        <p14:creationId xmlns:p14="http://schemas.microsoft.com/office/powerpoint/2010/main" val="311358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10200"/>
            <a:ext cx="7772400" cy="762000"/>
          </a:xfrm>
        </p:spPr>
        <p:txBody>
          <a:bodyPr>
            <a:normAutofit/>
          </a:bodyPr>
          <a:lstStyle/>
          <a:p>
            <a:r>
              <a:rPr lang="en-US" sz="2600" dirty="0" smtClean="0"/>
              <a:t>Student Characteristics in </a:t>
            </a:r>
            <a:r>
              <a:rPr lang="en-US" sz="2600" dirty="0"/>
              <a:t>a</a:t>
            </a:r>
            <a:r>
              <a:rPr lang="en-US" sz="2600" dirty="0" smtClean="0"/>
              <a:t> mixed-ability classroom </a:t>
            </a:r>
            <a:endParaRPr lang="en-US" sz="2600" dirty="0"/>
          </a:p>
        </p:txBody>
      </p:sp>
      <p:graphicFrame>
        <p:nvGraphicFramePr>
          <p:cNvPr id="5" name="Content Placeholder 3"/>
          <p:cNvGraphicFramePr>
            <a:graphicFrameLocks/>
          </p:cNvGraphicFramePr>
          <p:nvPr>
            <p:extLst>
              <p:ext uri="{D42A27DB-BD31-4B8C-83A1-F6EECF244321}">
                <p14:modId xmlns:p14="http://schemas.microsoft.com/office/powerpoint/2010/main" val="801971730"/>
              </p:ext>
            </p:extLst>
          </p:nvPr>
        </p:nvGraphicFramePr>
        <p:xfrm>
          <a:off x="4724400" y="457200"/>
          <a:ext cx="3581400" cy="4805440"/>
        </p:xfrm>
        <a:graphic>
          <a:graphicData uri="http://schemas.openxmlformats.org/drawingml/2006/table">
            <a:tbl>
              <a:tblPr firstRow="1" bandRow="1">
                <a:tableStyleId>{5C22544A-7EE6-4342-B048-85BDC9FD1C3A}</a:tableStyleId>
              </a:tblPr>
              <a:tblGrid>
                <a:gridCol w="3581400"/>
              </a:tblGrid>
              <a:tr h="500745">
                <a:tc>
                  <a:txBody>
                    <a:bodyPr/>
                    <a:lstStyle/>
                    <a:p>
                      <a:pPr algn="ctr"/>
                      <a:r>
                        <a:rPr lang="en-US" sz="2400" dirty="0" smtClean="0"/>
                        <a:t>Challenges</a:t>
                      </a:r>
                      <a:endParaRPr lang="en-US" sz="2400" dirty="0"/>
                    </a:p>
                  </a:txBody>
                  <a:tcPr/>
                </a:tc>
              </a:tr>
              <a:tr h="413655">
                <a:tc>
                  <a:txBody>
                    <a:bodyPr/>
                    <a:lstStyle/>
                    <a:p>
                      <a:r>
                        <a:rPr lang="en-US" sz="1600" dirty="0" smtClean="0"/>
                        <a:t>Easily frustrated</a:t>
                      </a:r>
                      <a:endParaRPr lang="en-US" sz="1600" dirty="0"/>
                    </a:p>
                  </a:txBody>
                  <a:tcPr/>
                </a:tc>
              </a:tr>
              <a:tr h="386563">
                <a:tc>
                  <a:txBody>
                    <a:bodyPr/>
                    <a:lstStyle/>
                    <a:p>
                      <a:r>
                        <a:rPr lang="en-US" sz="1600" dirty="0" smtClean="0"/>
                        <a:t>Stubborn</a:t>
                      </a:r>
                      <a:endParaRPr lang="en-US" sz="1600" dirty="0"/>
                    </a:p>
                  </a:txBody>
                  <a:tcPr/>
                </a:tc>
              </a:tr>
              <a:tr h="386563">
                <a:tc>
                  <a:txBody>
                    <a:bodyPr/>
                    <a:lstStyle/>
                    <a:p>
                      <a:r>
                        <a:rPr lang="en-US" sz="1600" dirty="0" smtClean="0"/>
                        <a:t>Manipulative</a:t>
                      </a:r>
                      <a:endParaRPr lang="en-US" sz="1600" dirty="0"/>
                    </a:p>
                  </a:txBody>
                  <a:tcPr/>
                </a:tc>
              </a:tr>
              <a:tr h="386563">
                <a:tc>
                  <a:txBody>
                    <a:bodyPr/>
                    <a:lstStyle/>
                    <a:p>
                      <a:r>
                        <a:rPr lang="en-US" sz="1600" dirty="0" smtClean="0"/>
                        <a:t>Opinionated</a:t>
                      </a:r>
                      <a:endParaRPr lang="en-US" sz="1600" dirty="0"/>
                    </a:p>
                  </a:txBody>
                  <a:tcPr/>
                </a:tc>
              </a:tr>
              <a:tr h="386563">
                <a:tc>
                  <a:txBody>
                    <a:bodyPr/>
                    <a:lstStyle/>
                    <a:p>
                      <a:r>
                        <a:rPr lang="en-US" sz="1600" dirty="0" smtClean="0"/>
                        <a:t>Argumentative</a:t>
                      </a:r>
                      <a:endParaRPr lang="en-US" sz="1600" dirty="0"/>
                    </a:p>
                  </a:txBody>
                  <a:tcPr/>
                </a:tc>
              </a:tr>
              <a:tr h="386563">
                <a:tc>
                  <a:txBody>
                    <a:bodyPr/>
                    <a:lstStyle/>
                    <a:p>
                      <a:r>
                        <a:rPr lang="en-US" sz="1600" dirty="0" smtClean="0"/>
                        <a:t>Difficulty with written expression</a:t>
                      </a:r>
                      <a:endParaRPr lang="en-US" sz="1600" dirty="0"/>
                    </a:p>
                  </a:txBody>
                  <a:tcPr/>
                </a:tc>
              </a:tr>
              <a:tr h="429385">
                <a:tc>
                  <a:txBody>
                    <a:bodyPr/>
                    <a:lstStyle/>
                    <a:p>
                      <a:pPr algn="l"/>
                      <a:r>
                        <a:rPr lang="en-US" sz="1600" dirty="0" smtClean="0"/>
                        <a:t>Highly</a:t>
                      </a:r>
                      <a:r>
                        <a:rPr lang="en-US" sz="1600" baseline="0" dirty="0" smtClean="0"/>
                        <a:t> </a:t>
                      </a:r>
                      <a:r>
                        <a:rPr lang="en-US" sz="1600" dirty="0" smtClean="0"/>
                        <a:t>sensitive</a:t>
                      </a:r>
                      <a:r>
                        <a:rPr lang="en-US" sz="1600" baseline="0" dirty="0" smtClean="0"/>
                        <a:t> to criticism</a:t>
                      </a:r>
                    </a:p>
                  </a:txBody>
                  <a:tcPr/>
                </a:tc>
              </a:tr>
              <a:tr h="374714">
                <a:tc>
                  <a:txBody>
                    <a:bodyPr/>
                    <a:lstStyle/>
                    <a:p>
                      <a:r>
                        <a:rPr lang="en-US" sz="1600" dirty="0" smtClean="0"/>
                        <a:t>Inconsistent academic performance</a:t>
                      </a:r>
                      <a:endParaRPr lang="en-US" sz="1600" dirty="0"/>
                    </a:p>
                  </a:txBody>
                  <a:tcPr/>
                </a:tc>
              </a:tr>
              <a:tr h="381000">
                <a:tc>
                  <a:txBody>
                    <a:bodyPr/>
                    <a:lstStyle/>
                    <a:p>
                      <a:r>
                        <a:rPr lang="en-US" sz="1600" dirty="0" smtClean="0"/>
                        <a:t>Lack of organization</a:t>
                      </a:r>
                      <a:r>
                        <a:rPr lang="en-US" sz="1600" baseline="0" dirty="0" smtClean="0"/>
                        <a:t> and study skills</a:t>
                      </a:r>
                      <a:endParaRPr lang="en-US" sz="1600" dirty="0"/>
                    </a:p>
                  </a:txBody>
                  <a:tcPr/>
                </a:tc>
              </a:tr>
              <a:tr h="386563">
                <a:tc>
                  <a:txBody>
                    <a:bodyPr/>
                    <a:lstStyle/>
                    <a:p>
                      <a:r>
                        <a:rPr lang="en-US" sz="1600" dirty="0" smtClean="0"/>
                        <a:t>Difficulty with social interactions</a:t>
                      </a:r>
                      <a:endParaRPr lang="en-US" sz="1600" dirty="0"/>
                    </a:p>
                  </a:txBody>
                  <a:tcPr/>
                </a:tc>
              </a:tr>
              <a:tr h="386563">
                <a:tc>
                  <a:txBody>
                    <a:bodyPr/>
                    <a:lstStyle/>
                    <a:p>
                      <a:r>
                        <a:rPr lang="en-US" sz="1600" dirty="0" smtClean="0"/>
                        <a:t>Language barriers</a:t>
                      </a:r>
                      <a:endParaRPr lang="en-US" sz="1600"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050227601"/>
              </p:ext>
            </p:extLst>
          </p:nvPr>
        </p:nvGraphicFramePr>
        <p:xfrm>
          <a:off x="762000" y="457200"/>
          <a:ext cx="3733800" cy="4800596"/>
        </p:xfrm>
        <a:graphic>
          <a:graphicData uri="http://schemas.openxmlformats.org/drawingml/2006/table">
            <a:tbl>
              <a:tblPr firstRow="1" bandRow="1">
                <a:tableStyleId>{5C22544A-7EE6-4342-B048-85BDC9FD1C3A}</a:tableStyleId>
              </a:tblPr>
              <a:tblGrid>
                <a:gridCol w="3733800"/>
              </a:tblGrid>
              <a:tr h="505767">
                <a:tc>
                  <a:txBody>
                    <a:bodyPr/>
                    <a:lstStyle/>
                    <a:p>
                      <a:pPr algn="ctr"/>
                      <a:r>
                        <a:rPr lang="en-US" sz="2400" dirty="0" smtClean="0"/>
                        <a:t>Strengths</a:t>
                      </a:r>
                      <a:endParaRPr lang="en-US" sz="2400" dirty="0"/>
                    </a:p>
                  </a:txBody>
                  <a:tcPr/>
                </a:tc>
              </a:tr>
              <a:tr h="390439">
                <a:tc>
                  <a:txBody>
                    <a:bodyPr/>
                    <a:lstStyle/>
                    <a:p>
                      <a:r>
                        <a:rPr lang="en-US" sz="1600" dirty="0" smtClean="0"/>
                        <a:t>Superior Vocabulary</a:t>
                      </a:r>
                      <a:endParaRPr lang="en-US" sz="1600" dirty="0"/>
                    </a:p>
                  </a:txBody>
                  <a:tcPr/>
                </a:tc>
              </a:tr>
              <a:tr h="390439">
                <a:tc>
                  <a:txBody>
                    <a:bodyPr/>
                    <a:lstStyle/>
                    <a:p>
                      <a:r>
                        <a:rPr lang="en-US" sz="1600" dirty="0" smtClean="0"/>
                        <a:t>Highly creative</a:t>
                      </a:r>
                    </a:p>
                  </a:txBody>
                  <a:tcPr/>
                </a:tc>
              </a:tr>
              <a:tr h="390439">
                <a:tc>
                  <a:txBody>
                    <a:bodyPr/>
                    <a:lstStyle/>
                    <a:p>
                      <a:r>
                        <a:rPr lang="en-US" sz="1600" dirty="0" smtClean="0"/>
                        <a:t>Resourceful</a:t>
                      </a:r>
                    </a:p>
                  </a:txBody>
                  <a:tcPr/>
                </a:tc>
              </a:tr>
              <a:tr h="390439">
                <a:tc>
                  <a:txBody>
                    <a:bodyPr/>
                    <a:lstStyle/>
                    <a:p>
                      <a:r>
                        <a:rPr lang="en-US" sz="1600" dirty="0" smtClean="0"/>
                        <a:t>Curious</a:t>
                      </a:r>
                      <a:endParaRPr lang="en-US" sz="1600" dirty="0"/>
                    </a:p>
                  </a:txBody>
                  <a:tcPr/>
                </a:tc>
              </a:tr>
              <a:tr h="390439">
                <a:tc>
                  <a:txBody>
                    <a:bodyPr/>
                    <a:lstStyle/>
                    <a:p>
                      <a:r>
                        <a:rPr lang="en-US" sz="1600" dirty="0" smtClean="0"/>
                        <a:t>Imaginative</a:t>
                      </a:r>
                      <a:endParaRPr lang="en-US" sz="1600" dirty="0"/>
                    </a:p>
                  </a:txBody>
                  <a:tcPr/>
                </a:tc>
              </a:tr>
              <a:tr h="390439">
                <a:tc>
                  <a:txBody>
                    <a:bodyPr/>
                    <a:lstStyle/>
                    <a:p>
                      <a:r>
                        <a:rPr lang="en-US" sz="1600" dirty="0" smtClean="0"/>
                        <a:t>Questioning</a:t>
                      </a:r>
                      <a:endParaRPr lang="en-US" sz="1600" dirty="0"/>
                    </a:p>
                  </a:txBody>
                  <a:tcPr/>
                </a:tc>
              </a:tr>
              <a:tr h="390439">
                <a:tc>
                  <a:txBody>
                    <a:bodyPr/>
                    <a:lstStyle/>
                    <a:p>
                      <a:r>
                        <a:rPr lang="en-US" sz="1600" dirty="0" smtClean="0"/>
                        <a:t>Problem-solving ability</a:t>
                      </a:r>
                      <a:endParaRPr lang="en-US" sz="1600" dirty="0"/>
                    </a:p>
                  </a:txBody>
                  <a:tcPr/>
                </a:tc>
              </a:tr>
              <a:tr h="390439">
                <a:tc>
                  <a:txBody>
                    <a:bodyPr/>
                    <a:lstStyle/>
                    <a:p>
                      <a:r>
                        <a:rPr lang="en-US" sz="1600" dirty="0" smtClean="0"/>
                        <a:t>Sophisticated sense of humor</a:t>
                      </a:r>
                      <a:endParaRPr lang="en-US" sz="1600" dirty="0"/>
                    </a:p>
                  </a:txBody>
                  <a:tcPr/>
                </a:tc>
              </a:tr>
              <a:tr h="390439">
                <a:tc>
                  <a:txBody>
                    <a:bodyPr/>
                    <a:lstStyle/>
                    <a:p>
                      <a:r>
                        <a:rPr lang="en-US" sz="1600" dirty="0" smtClean="0"/>
                        <a:t>Wide range of interests</a:t>
                      </a:r>
                      <a:endParaRPr lang="en-US" sz="1600" dirty="0"/>
                    </a:p>
                  </a:txBody>
                  <a:tcPr/>
                </a:tc>
              </a:tr>
              <a:tr h="390439">
                <a:tc>
                  <a:txBody>
                    <a:bodyPr/>
                    <a:lstStyle/>
                    <a:p>
                      <a:r>
                        <a:rPr lang="en-US" sz="1600" dirty="0" smtClean="0"/>
                        <a:t>Advanced ideas &amp; opinions</a:t>
                      </a:r>
                      <a:endParaRPr lang="en-US" sz="1600" dirty="0"/>
                    </a:p>
                  </a:txBody>
                  <a:tcPr/>
                </a:tc>
              </a:tr>
              <a:tr h="390439">
                <a:tc>
                  <a:txBody>
                    <a:bodyPr/>
                    <a:lstStyle/>
                    <a:p>
                      <a:r>
                        <a:rPr lang="en-US" sz="1600" dirty="0" smtClean="0"/>
                        <a:t>Special talent or consuming</a:t>
                      </a:r>
                      <a:r>
                        <a:rPr lang="en-US" sz="1600" baseline="0" dirty="0" smtClean="0"/>
                        <a:t> interest</a:t>
                      </a:r>
                      <a:endParaRPr lang="en-US" sz="1600" dirty="0"/>
                    </a:p>
                  </a:txBody>
                  <a:tcPr/>
                </a:tc>
              </a:tr>
            </a:tbl>
          </a:graphicData>
        </a:graphic>
      </p:graphicFrame>
    </p:spTree>
    <p:extLst>
      <p:ext uri="{BB962C8B-B14F-4D97-AF65-F5344CB8AC3E}">
        <p14:creationId xmlns:p14="http://schemas.microsoft.com/office/powerpoint/2010/main" val="42954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8001000" cy="1600200"/>
          </a:xfrm>
        </p:spPr>
        <p:txBody>
          <a:bodyPr>
            <a:normAutofit/>
          </a:bodyPr>
          <a:lstStyle/>
          <a:p>
            <a:r>
              <a:rPr lang="en-US" sz="4400" dirty="0"/>
              <a:t>P</a:t>
            </a:r>
            <a:r>
              <a:rPr lang="en-US" sz="4400" dirty="0" smtClean="0"/>
              <a:t>rinciples of learning</a:t>
            </a:r>
            <a:endParaRPr lang="en-US" sz="4400" dirty="0"/>
          </a:p>
        </p:txBody>
      </p:sp>
      <p:sp>
        <p:nvSpPr>
          <p:cNvPr id="2" name="Content Placeholder 1"/>
          <p:cNvSpPr>
            <a:spLocks noGrp="1"/>
          </p:cNvSpPr>
          <p:nvPr>
            <p:ph idx="1"/>
          </p:nvPr>
        </p:nvSpPr>
        <p:spPr>
          <a:xfrm>
            <a:off x="609600" y="381000"/>
            <a:ext cx="7924800" cy="4953000"/>
          </a:xfrm>
        </p:spPr>
        <p:txBody>
          <a:bodyPr/>
          <a:lstStyle/>
          <a:p>
            <a:r>
              <a:rPr lang="en-US" sz="2800" dirty="0" smtClean="0"/>
              <a:t>Learners must make meaning of what teachers seek to teach </a:t>
            </a:r>
            <a:r>
              <a:rPr lang="en-US" sz="1600" dirty="0" smtClean="0"/>
              <a:t>(National Research Council, 1999)</a:t>
            </a:r>
          </a:p>
          <a:p>
            <a:r>
              <a:rPr lang="en-US" sz="2800" dirty="0" smtClean="0"/>
              <a:t>Learning takes place most effectively in classrooms where knowledge is clearly and powerfully organized </a:t>
            </a:r>
            <a:r>
              <a:rPr lang="en-US" sz="1600" dirty="0" smtClean="0"/>
              <a:t>(National </a:t>
            </a:r>
            <a:r>
              <a:rPr lang="en-US" sz="1600" dirty="0"/>
              <a:t>Research Council, </a:t>
            </a:r>
            <a:r>
              <a:rPr lang="en-US" sz="1600" dirty="0" smtClean="0"/>
              <a:t>1999)</a:t>
            </a:r>
          </a:p>
          <a:p>
            <a:r>
              <a:rPr lang="en-US" sz="2800" dirty="0" smtClean="0"/>
              <a:t>Learners are actively engaged in the learning process </a:t>
            </a:r>
            <a:r>
              <a:rPr lang="en-US" sz="1600" dirty="0" smtClean="0"/>
              <a:t>(Wiggins &amp; </a:t>
            </a:r>
            <a:r>
              <a:rPr lang="en-US" sz="1600" dirty="0" err="1" smtClean="0"/>
              <a:t>McTighe</a:t>
            </a:r>
            <a:r>
              <a:rPr lang="en-US" sz="1600" dirty="0" smtClean="0"/>
              <a:t>, 2005)</a:t>
            </a:r>
          </a:p>
          <a:p>
            <a:r>
              <a:rPr lang="en-US" sz="2800" dirty="0" smtClean="0"/>
              <a:t>Learners need to feel a sense of safety and connection </a:t>
            </a:r>
            <a:r>
              <a:rPr lang="en-US" sz="1600" dirty="0" smtClean="0"/>
              <a:t>(Wiggins &amp; </a:t>
            </a:r>
            <a:r>
              <a:rPr lang="en-US" sz="1600" dirty="0" err="1" smtClean="0"/>
              <a:t>McTighe</a:t>
            </a:r>
            <a:r>
              <a:rPr lang="en-US" sz="1600" dirty="0" smtClean="0"/>
              <a:t>, 2005)</a:t>
            </a:r>
            <a:endParaRPr lang="en-US" sz="1600" dirty="0"/>
          </a:p>
        </p:txBody>
      </p:sp>
    </p:spTree>
    <p:extLst>
      <p:ext uri="{BB962C8B-B14F-4D97-AF65-F5344CB8AC3E}">
        <p14:creationId xmlns:p14="http://schemas.microsoft.com/office/powerpoint/2010/main" val="193854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772400" cy="1600200"/>
          </a:xfrm>
        </p:spPr>
        <p:txBody>
          <a:bodyPr>
            <a:normAutofit/>
          </a:bodyPr>
          <a:lstStyle/>
          <a:p>
            <a:r>
              <a:rPr lang="en-US" sz="4400" dirty="0" smtClean="0"/>
              <a:t>How are we going to get students with diverse needs engaged?</a:t>
            </a:r>
            <a:endParaRPr lang="en-US" sz="4400" dirty="0"/>
          </a:p>
        </p:txBody>
      </p:sp>
      <p:pic>
        <p:nvPicPr>
          <p:cNvPr id="4098" name="Picture 2" descr="C:\Users\Carol Sparber\AppData\Local\Microsoft\Windows\INetCache\IE\70UOVEEU\turnandtalk[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3100" y="685800"/>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71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Commonly suggested strategies</a:t>
            </a:r>
            <a:endParaRPr lang="en-US" dirty="0"/>
          </a:p>
        </p:txBody>
      </p:sp>
      <p:sp>
        <p:nvSpPr>
          <p:cNvPr id="2" name="Content Placeholder 1"/>
          <p:cNvSpPr>
            <a:spLocks noGrp="1"/>
          </p:cNvSpPr>
          <p:nvPr>
            <p:ph idx="1"/>
          </p:nvPr>
        </p:nvSpPr>
        <p:spPr/>
        <p:txBody>
          <a:bodyPr/>
          <a:lstStyle/>
          <a:p>
            <a:pPr marL="0" indent="0">
              <a:buNone/>
            </a:pPr>
            <a:endParaRPr lang="en-US" sz="2800" dirty="0" smtClean="0"/>
          </a:p>
          <a:p>
            <a:r>
              <a:rPr lang="en-US" sz="2800" dirty="0" smtClean="0"/>
              <a:t>Use preferential seating</a:t>
            </a:r>
          </a:p>
          <a:p>
            <a:r>
              <a:rPr lang="en-US" sz="2800" dirty="0" smtClean="0"/>
              <a:t>Provide organizational techniques</a:t>
            </a:r>
          </a:p>
          <a:p>
            <a:r>
              <a:rPr lang="en-US" sz="2800" dirty="0" smtClean="0"/>
              <a:t>Teach compensation strategies</a:t>
            </a:r>
          </a:p>
          <a:p>
            <a:r>
              <a:rPr lang="en-US" sz="2800" dirty="0" smtClean="0"/>
              <a:t>Use technology</a:t>
            </a:r>
          </a:p>
          <a:p>
            <a:pPr marL="109728" indent="0">
              <a:buNone/>
            </a:pPr>
            <a:endParaRPr lang="en-US" dirty="0"/>
          </a:p>
        </p:txBody>
      </p:sp>
      <p:pic>
        <p:nvPicPr>
          <p:cNvPr id="4098" name="Picture 2" descr="C:\Users\Carol Sparber\AppData\Local\Microsoft\Windows\INetCache\IE\70UOVEEU\exam[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6829" y="228600"/>
            <a:ext cx="184097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arol Sparber\AppData\Local\Microsoft\Windows\INetCache\IE\1Y511Y7Z\EVALUAC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524000"/>
            <a:ext cx="2094349" cy="2038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arol Sparber\AppData\Local\Microsoft\Windows\INetCache\IE\1Y511Y7Z\image_preview[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886200"/>
            <a:ext cx="1752600" cy="174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300" dirty="0" smtClean="0"/>
              <a:t>Introducing…</a:t>
            </a:r>
            <a:endParaRPr lang="en-US" sz="3300" dirty="0"/>
          </a:p>
        </p:txBody>
      </p:sp>
      <p:sp>
        <p:nvSpPr>
          <p:cNvPr id="2" name="Content Placeholder 1"/>
          <p:cNvSpPr>
            <a:spLocks noGrp="1"/>
          </p:cNvSpPr>
          <p:nvPr>
            <p:ph idx="1"/>
          </p:nvPr>
        </p:nvSpPr>
        <p:spPr>
          <a:xfrm>
            <a:off x="609600" y="685800"/>
            <a:ext cx="7696200" cy="4495800"/>
          </a:xfrm>
        </p:spPr>
        <p:txBody>
          <a:bodyPr>
            <a:normAutofit lnSpcReduction="10000"/>
          </a:bodyPr>
          <a:lstStyle/>
          <a:p>
            <a:r>
              <a:rPr lang="en-US" sz="3200" dirty="0" smtClean="0">
                <a:solidFill>
                  <a:schemeClr val="tx1"/>
                </a:solidFill>
              </a:rPr>
              <a:t>Practical, research-based instructional strategies</a:t>
            </a:r>
          </a:p>
          <a:p>
            <a:r>
              <a:rPr lang="en-US" sz="3200" dirty="0">
                <a:solidFill>
                  <a:schemeClr val="tx1"/>
                </a:solidFill>
              </a:rPr>
              <a:t>B</a:t>
            </a:r>
            <a:r>
              <a:rPr lang="en-US" sz="3200" dirty="0" smtClean="0">
                <a:solidFill>
                  <a:schemeClr val="tx1"/>
                </a:solidFill>
              </a:rPr>
              <a:t>ased on principles of universal design for learning</a:t>
            </a:r>
          </a:p>
          <a:p>
            <a:r>
              <a:rPr lang="en-US" sz="3200" dirty="0" smtClean="0">
                <a:solidFill>
                  <a:schemeClr val="tx1"/>
                </a:solidFill>
              </a:rPr>
              <a:t>Support and enhance all student’s academic success</a:t>
            </a:r>
          </a:p>
          <a:p>
            <a:r>
              <a:rPr lang="en-US" sz="3200" dirty="0">
                <a:solidFill>
                  <a:schemeClr val="tx1"/>
                </a:solidFill>
              </a:rPr>
              <a:t>Research indicates that content instruction paired with specific learning strategies improves </a:t>
            </a:r>
            <a:r>
              <a:rPr lang="en-US" sz="3200" dirty="0" smtClean="0">
                <a:solidFill>
                  <a:schemeClr val="tx1"/>
                </a:solidFill>
              </a:rPr>
              <a:t>learning for all students</a:t>
            </a:r>
            <a:endParaRPr lang="en-US" sz="3200" dirty="0"/>
          </a:p>
          <a:p>
            <a:endParaRPr lang="en-US" sz="3200" dirty="0"/>
          </a:p>
        </p:txBody>
      </p:sp>
      <p:pic>
        <p:nvPicPr>
          <p:cNvPr id="2050" name="Picture 2" descr="C:\Users\Carol Sparber\AppData\Local\Microsoft\Windows\INetCache\IE\70UOVEEU\clip_learning_str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10126"/>
            <a:ext cx="2012622" cy="174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51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That</a:t>
            </a:r>
            <a:endParaRPr lang="en-US" dirty="0"/>
          </a:p>
        </p:txBody>
      </p:sp>
      <p:sp>
        <p:nvSpPr>
          <p:cNvPr id="3" name="Content Placeholder 2"/>
          <p:cNvSpPr>
            <a:spLocks noGrp="1"/>
          </p:cNvSpPr>
          <p:nvPr>
            <p:ph idx="1"/>
          </p:nvPr>
        </p:nvSpPr>
        <p:spPr/>
        <p:txBody>
          <a:bodyPr/>
          <a:lstStyle/>
          <a:p>
            <a:r>
              <a:rPr lang="en-US" dirty="0" smtClean="0">
                <a:hlinkClick r:id="rId3" action="ppaction://hlinkfile"/>
              </a:rPr>
              <a:t>Question That</a:t>
            </a:r>
            <a:endParaRPr lang="en-US" dirty="0" smtClean="0"/>
          </a:p>
          <a:p>
            <a:pPr marL="0" indent="0">
              <a:buNone/>
            </a:pPr>
            <a:endParaRPr lang="en-US" dirty="0"/>
          </a:p>
        </p:txBody>
      </p:sp>
      <p:pic>
        <p:nvPicPr>
          <p:cNvPr id="5122" name="Picture 2" descr="C:\Users\Carol Sparber\AppData\Local\Microsoft\Windows\INetCache\IE\70UOVEEU\question-mark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858" y="1828800"/>
            <a:ext cx="4516748"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64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924800" cy="1600200"/>
          </a:xfrm>
        </p:spPr>
        <p:txBody>
          <a:bodyPr>
            <a:normAutofit fontScale="90000"/>
          </a:bodyPr>
          <a:lstStyle/>
          <a:p>
            <a:r>
              <a:rPr lang="en-US" sz="4400" dirty="0" smtClean="0"/>
              <a:t>To stretch thinking: Add a criterion (3,2,1)</a:t>
            </a:r>
            <a:br>
              <a:rPr lang="en-US" sz="4400" dirty="0" smtClean="0"/>
            </a:br>
            <a:r>
              <a:rPr lang="en-US" sz="3600" dirty="0" smtClean="0">
                <a:latin typeface="+mn-lt"/>
              </a:rPr>
              <a:t>3 Things I notice, 2 Things I infer, 1 Question</a:t>
            </a:r>
            <a:endParaRPr lang="en-US" sz="3600" dirty="0">
              <a:latin typeface="+mn-lt"/>
            </a:endParaRPr>
          </a:p>
        </p:txBody>
      </p:sp>
      <p:sp>
        <p:nvSpPr>
          <p:cNvPr id="3" name="Content Placeholder 2"/>
          <p:cNvSpPr>
            <a:spLocks noGrp="1"/>
          </p:cNvSpPr>
          <p:nvPr>
            <p:ph idx="1"/>
          </p:nvPr>
        </p:nvSpPr>
        <p:spPr/>
        <p:txBody>
          <a:bodyPr/>
          <a:lstStyle/>
          <a:p>
            <a:pPr marL="0" indent="0" fontAlgn="t">
              <a:buNone/>
            </a:pPr>
            <a:r>
              <a:rPr lang="en-US" dirty="0"/>
              <a:t/>
            </a:r>
            <a:br>
              <a:rPr lang="en-US" dirty="0"/>
            </a:br>
            <a:r>
              <a:rPr lang="en-US" dirty="0"/>
              <a:t/>
            </a:r>
            <a:br>
              <a:rPr lang="en-US" dirty="0"/>
            </a:br>
            <a:endParaRPr lang="en-US" dirty="0"/>
          </a:p>
          <a:p>
            <a:pPr marL="0" indent="0">
              <a:buNone/>
            </a:pPr>
            <a:endParaRPr lang="en-US" dirty="0"/>
          </a:p>
        </p:txBody>
      </p:sp>
      <p:pic>
        <p:nvPicPr>
          <p:cNvPr id="6148" name="Picture 4" descr="C:\Users\Carol Sparber\Pictures\bubble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95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Grid: Find the Flaw</a:t>
            </a:r>
            <a:endParaRPr lang="en-US"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219200"/>
            <a:ext cx="6019800" cy="3429000"/>
          </a:xfrm>
          <a:prstGeom prst="rect">
            <a:avLst/>
          </a:prstGeom>
        </p:spPr>
      </p:pic>
    </p:spTree>
    <p:extLst>
      <p:ext uri="{BB962C8B-B14F-4D97-AF65-F5344CB8AC3E}">
        <p14:creationId xmlns:p14="http://schemas.microsoft.com/office/powerpoint/2010/main" val="3391078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6200" cy="1600200"/>
          </a:xfrm>
        </p:spPr>
        <p:txBody>
          <a:bodyPr>
            <a:normAutofit/>
          </a:bodyPr>
          <a:lstStyle/>
          <a:p>
            <a:r>
              <a:rPr lang="en-US" sz="3600" dirty="0" smtClean="0"/>
              <a:t>Low Prep High Impact Differentiation</a:t>
            </a:r>
            <a:endParaRPr lang="en-US" sz="3600" dirty="0"/>
          </a:p>
        </p:txBody>
      </p:sp>
      <p:sp>
        <p:nvSpPr>
          <p:cNvPr id="5" name="Content Placeholder 4"/>
          <p:cNvSpPr>
            <a:spLocks noGrp="1"/>
          </p:cNvSpPr>
          <p:nvPr>
            <p:ph idx="1"/>
          </p:nvPr>
        </p:nvSpPr>
        <p:spPr/>
        <p:txBody>
          <a:bodyPr/>
          <a:lstStyle/>
          <a:p>
            <a:pPr marL="0" indent="0">
              <a:buNone/>
            </a:pPr>
            <a:r>
              <a:rPr lang="en-US" dirty="0" smtClean="0"/>
              <a:t>Question Cubes</a:t>
            </a:r>
            <a:endParaRPr lang="en-US" dirty="0"/>
          </a:p>
        </p:txBody>
      </p:sp>
      <p:pic>
        <p:nvPicPr>
          <p:cNvPr id="7170" name="Picture 2" descr="C:\Users\Carol Sparber\Pictures\Cube Question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68114"/>
            <a:ext cx="4038600" cy="49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21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2" name="Content Placeholder 1"/>
          <p:cNvSpPr>
            <a:spLocks noGrp="1"/>
          </p:cNvSpPr>
          <p:nvPr>
            <p:ph idx="1"/>
          </p:nvPr>
        </p:nvSpPr>
        <p:spPr/>
        <p:txBody>
          <a:bodyPr>
            <a:noAutofit/>
          </a:bodyPr>
          <a:lstStyle/>
          <a:p>
            <a:pPr marL="0" indent="0">
              <a:buNone/>
            </a:pPr>
            <a:endParaRPr lang="en-US" sz="3200" dirty="0" smtClean="0"/>
          </a:p>
          <a:p>
            <a:r>
              <a:rPr lang="en-US" sz="3200" dirty="0" smtClean="0"/>
              <a:t>Engage in research-based instructional strategies to include all students</a:t>
            </a:r>
          </a:p>
          <a:p>
            <a:r>
              <a:rPr lang="en-US" sz="3200" dirty="0"/>
              <a:t>Understand the significance for using research-based strategies in teaching and </a:t>
            </a:r>
            <a:r>
              <a:rPr lang="en-US" sz="3200" dirty="0" smtClean="0"/>
              <a:t>instruction</a:t>
            </a:r>
          </a:p>
          <a:p>
            <a:r>
              <a:rPr lang="en-US" sz="3200" dirty="0" smtClean="0"/>
              <a:t>Learn how to implement research-based instructional strategies</a:t>
            </a:r>
          </a:p>
        </p:txBody>
      </p:sp>
    </p:spTree>
    <p:extLst>
      <p:ext uri="{BB962C8B-B14F-4D97-AF65-F5344CB8AC3E}">
        <p14:creationId xmlns:p14="http://schemas.microsoft.com/office/powerpoint/2010/main" val="323342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2410"/>
            <a:ext cx="8458200" cy="639762"/>
          </a:xfrm>
        </p:spPr>
        <p:txBody>
          <a:bodyPr>
            <a:noAutofit/>
          </a:bodyPr>
          <a:lstStyle/>
          <a:p>
            <a:r>
              <a:rPr lang="en-US" altLang="en-US" sz="2400" dirty="0" smtClean="0">
                <a:solidFill>
                  <a:schemeClr val="tx1"/>
                </a:solidFill>
                <a:effectLst/>
                <a:latin typeface="Calibri" panose="020F0502020204030204" pitchFamily="34" charset="0"/>
                <a:cs typeface="Calibri" panose="020F0502020204030204" pitchFamily="34" charset="0"/>
              </a:rPr>
              <a:t>Lesson Organizer     </a:t>
            </a:r>
            <a:r>
              <a:rPr lang="en-US" altLang="en-US" sz="2400" b="0" dirty="0" smtClean="0">
                <a:solidFill>
                  <a:schemeClr val="tx1"/>
                </a:solidFill>
                <a:effectLst/>
                <a:latin typeface="Calibri" panose="020F0502020204030204" pitchFamily="34" charset="0"/>
                <a:cs typeface="Calibri" panose="020F0502020204030204" pitchFamily="34" charset="0"/>
              </a:rPr>
              <a:t>	     </a:t>
            </a:r>
            <a:r>
              <a:rPr lang="en-US" altLang="en-US" sz="2000" b="0" i="1" dirty="0" smtClean="0">
                <a:solidFill>
                  <a:schemeClr val="tx1"/>
                </a:solidFill>
                <a:effectLst/>
                <a:latin typeface="Calibri" panose="020F0502020204030204" pitchFamily="34" charset="0"/>
                <a:cs typeface="Calibri" panose="020F0502020204030204" pitchFamily="34" charset="0"/>
              </a:rPr>
              <a:t>(follow </a:t>
            </a:r>
            <a:r>
              <a:rPr lang="en-US" altLang="en-US" sz="2000" b="0" i="1" dirty="0">
                <a:solidFill>
                  <a:schemeClr val="tx1"/>
                </a:solidFill>
                <a:effectLst/>
                <a:latin typeface="Calibri" panose="020F0502020204030204" pitchFamily="34" charset="0"/>
                <a:cs typeface="Calibri" panose="020F0502020204030204" pitchFamily="34" charset="0"/>
              </a:rPr>
              <a:t>number order)</a:t>
            </a:r>
            <a:r>
              <a:rPr lang="en-US" altLang="en-US" sz="2000" b="0" dirty="0">
                <a:solidFill>
                  <a:schemeClr val="tx1"/>
                </a:solidFill>
                <a:effectLst/>
                <a:latin typeface="Calibri" panose="020F0502020204030204" pitchFamily="34" charset="0"/>
                <a:cs typeface="Calibri" panose="020F0502020204030204" pitchFamily="34" charset="0"/>
              </a:rPr>
              <a:t>	</a:t>
            </a:r>
            <a:r>
              <a:rPr lang="en-US" altLang="en-US" sz="2400" b="0" dirty="0" smtClean="0">
                <a:solidFill>
                  <a:schemeClr val="tx1"/>
                </a:solidFill>
                <a:effectLst/>
                <a:latin typeface="Calibri" panose="020F0502020204030204" pitchFamily="34" charset="0"/>
                <a:cs typeface="Calibri" panose="020F0502020204030204" pitchFamily="34" charset="0"/>
              </a:rPr>
              <a:t>	</a:t>
            </a:r>
            <a:r>
              <a:rPr lang="en-US" altLang="en-US" sz="2400" dirty="0" smtClean="0">
                <a:solidFill>
                  <a:schemeClr val="tx1"/>
                </a:solidFill>
                <a:effectLst/>
                <a:latin typeface="Calibri" panose="020F0502020204030204" pitchFamily="34" charset="0"/>
                <a:cs typeface="Calibri" panose="020F0502020204030204" pitchFamily="34" charset="0"/>
              </a:rPr>
              <a:t>Date</a:t>
            </a:r>
            <a:r>
              <a:rPr lang="en-US" altLang="en-US" sz="2400" dirty="0">
                <a:solidFill>
                  <a:schemeClr val="tx1"/>
                </a:solidFill>
                <a:effectLst/>
                <a:latin typeface="Calibri" panose="020F0502020204030204" pitchFamily="34" charset="0"/>
                <a:cs typeface="Calibri" panose="020F0502020204030204" pitchFamily="34" charset="0"/>
              </a:rPr>
              <a:t>:</a:t>
            </a:r>
            <a:r>
              <a:rPr lang="en-US" altLang="en-US" sz="2400" dirty="0">
                <a:solidFill>
                  <a:schemeClr val="tx1"/>
                </a:solidFill>
                <a:effectLst/>
                <a:latin typeface="Century Gothic" panose="020B0502020202020204" pitchFamily="34" charset="0"/>
              </a:rPr>
              <a:t/>
            </a:r>
            <a:br>
              <a:rPr lang="en-US" altLang="en-US" sz="2400" dirty="0">
                <a:solidFill>
                  <a:schemeClr val="tx1"/>
                </a:solidFill>
                <a:effectLst/>
                <a:latin typeface="Century Gothic" panose="020B0502020202020204" pitchFamily="34" charset="0"/>
              </a:rPr>
            </a:br>
            <a:endParaRPr lang="en-US" sz="2400" dirty="0">
              <a:solidFill>
                <a:schemeClr val="tx1"/>
              </a:solidFill>
              <a:effectLst/>
              <a:latin typeface="Century Gothic" panose="020B0502020202020204" pitchFamily="34" charset="0"/>
            </a:endParaRPr>
          </a:p>
        </p:txBody>
      </p:sp>
      <p:sp>
        <p:nvSpPr>
          <p:cNvPr id="6" name="TextBox 5"/>
          <p:cNvSpPr txBox="1">
            <a:spLocks noChangeArrowheads="1"/>
          </p:cNvSpPr>
          <p:nvPr/>
        </p:nvSpPr>
        <p:spPr bwMode="auto">
          <a:xfrm>
            <a:off x="228600" y="609600"/>
            <a:ext cx="2895600" cy="708025"/>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3. Last Unit: </a:t>
            </a:r>
            <a:r>
              <a:rPr lang="en-US" altLang="en-US" sz="2000" i="1" dirty="0">
                <a:latin typeface="Calibri" pitchFamily="34" charset="0"/>
              </a:rPr>
              <a:t>(review last </a:t>
            </a:r>
            <a:r>
              <a:rPr lang="en-US" altLang="en-US" sz="2000" i="1" dirty="0" smtClean="0">
                <a:latin typeface="Calibri" pitchFamily="34" charset="0"/>
              </a:rPr>
              <a:t>unit/ lesson)</a:t>
            </a:r>
            <a:endParaRPr lang="en-US" altLang="en-US" sz="2000" i="1" dirty="0">
              <a:latin typeface="Calibri" pitchFamily="34" charset="0"/>
            </a:endParaRPr>
          </a:p>
        </p:txBody>
      </p:sp>
      <p:sp>
        <p:nvSpPr>
          <p:cNvPr id="7" name="TextBox 6"/>
          <p:cNvSpPr txBox="1">
            <a:spLocks noChangeArrowheads="1"/>
          </p:cNvSpPr>
          <p:nvPr/>
        </p:nvSpPr>
        <p:spPr bwMode="auto">
          <a:xfrm>
            <a:off x="3156556" y="609600"/>
            <a:ext cx="2895600" cy="707886"/>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pPr>
            <a:r>
              <a:rPr lang="en-US" altLang="en-US" sz="2000" b="1" dirty="0" smtClean="0">
                <a:latin typeface="Calibri" pitchFamily="34" charset="0"/>
              </a:rPr>
              <a:t>1. Current </a:t>
            </a:r>
            <a:r>
              <a:rPr lang="en-US" altLang="en-US" sz="2000" b="1" dirty="0">
                <a:latin typeface="Calibri" pitchFamily="34" charset="0"/>
              </a:rPr>
              <a:t>Unit</a:t>
            </a:r>
            <a:r>
              <a:rPr lang="en-US" altLang="en-US" sz="2000" b="1" i="1" dirty="0">
                <a:latin typeface="Calibri" pitchFamily="34" charset="0"/>
              </a:rPr>
              <a:t>: </a:t>
            </a:r>
            <a:r>
              <a:rPr lang="en-US" altLang="en-US" sz="2000" i="1" dirty="0">
                <a:latin typeface="Calibri" pitchFamily="34" charset="0"/>
              </a:rPr>
              <a:t>(introduce using title) </a:t>
            </a:r>
          </a:p>
        </p:txBody>
      </p:sp>
      <p:sp>
        <p:nvSpPr>
          <p:cNvPr id="8" name="TextBox 7"/>
          <p:cNvSpPr txBox="1">
            <a:spLocks noChangeArrowheads="1"/>
          </p:cNvSpPr>
          <p:nvPr/>
        </p:nvSpPr>
        <p:spPr bwMode="auto">
          <a:xfrm>
            <a:off x="6039456" y="609600"/>
            <a:ext cx="2895600" cy="707886"/>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pPr>
            <a:r>
              <a:rPr lang="en-US" altLang="en-US" sz="2000" b="1" dirty="0">
                <a:latin typeface="Calibri" pitchFamily="34" charset="0"/>
              </a:rPr>
              <a:t>4. Next Unit</a:t>
            </a:r>
            <a:r>
              <a:rPr lang="en-US" altLang="en-US" sz="2000" dirty="0">
                <a:latin typeface="Calibri" pitchFamily="34" charset="0"/>
              </a:rPr>
              <a:t>: </a:t>
            </a:r>
            <a:r>
              <a:rPr lang="en-US" altLang="en-US" sz="2000" i="1" dirty="0">
                <a:latin typeface="Calibri" pitchFamily="34" charset="0"/>
              </a:rPr>
              <a:t>(show how </a:t>
            </a:r>
            <a:r>
              <a:rPr lang="en-US" altLang="en-US" sz="2000" i="1" dirty="0" smtClean="0">
                <a:latin typeface="Calibri" pitchFamily="34" charset="0"/>
              </a:rPr>
              <a:t>unit/lesson </a:t>
            </a:r>
            <a:r>
              <a:rPr lang="en-US" altLang="en-US" sz="2000" i="1" dirty="0">
                <a:latin typeface="Calibri" pitchFamily="34" charset="0"/>
              </a:rPr>
              <a:t>leads to next</a:t>
            </a:r>
            <a:r>
              <a:rPr lang="en-US" altLang="en-US" sz="2000" i="1" dirty="0" smtClean="0">
                <a:latin typeface="Calibri" pitchFamily="34" charset="0"/>
              </a:rPr>
              <a:t>)</a:t>
            </a:r>
            <a:endParaRPr lang="en-US" altLang="en-US" sz="2000" i="1" dirty="0">
              <a:latin typeface="Calibri" pitchFamily="34" charset="0"/>
            </a:endParaRPr>
          </a:p>
        </p:txBody>
      </p:sp>
      <p:sp>
        <p:nvSpPr>
          <p:cNvPr id="9" name="TextBox 8"/>
          <p:cNvSpPr txBox="1">
            <a:spLocks noChangeArrowheads="1"/>
          </p:cNvSpPr>
          <p:nvPr/>
        </p:nvSpPr>
        <p:spPr bwMode="auto">
          <a:xfrm>
            <a:off x="228600" y="1295400"/>
            <a:ext cx="8706456" cy="7080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5. Big question</a:t>
            </a:r>
            <a:r>
              <a:rPr lang="en-US" altLang="en-US" sz="2000" dirty="0">
                <a:latin typeface="Calibri" pitchFamily="34" charset="0"/>
              </a:rPr>
              <a:t>:</a:t>
            </a:r>
            <a:r>
              <a:rPr lang="en-US" altLang="en-US" sz="1800" dirty="0">
                <a:latin typeface="Calibri" pitchFamily="34" charset="0"/>
              </a:rPr>
              <a:t>  </a:t>
            </a:r>
            <a:endParaRPr lang="en-US" altLang="en-US" sz="1800" i="1" dirty="0">
              <a:latin typeface="Calibri" pitchFamily="34" charset="0"/>
            </a:endParaRPr>
          </a:p>
          <a:p>
            <a:pPr algn="l" eaLnBrk="1" hangingPunct="1">
              <a:spcBef>
                <a:spcPct val="0"/>
              </a:spcBef>
              <a:buClrTx/>
              <a:buSzTx/>
              <a:buFontTx/>
              <a:buNone/>
            </a:pPr>
            <a:r>
              <a:rPr lang="en-US" altLang="en-US" sz="2000" i="1" dirty="0">
                <a:latin typeface="Calibri" pitchFamily="34" charset="0"/>
              </a:rPr>
              <a:t>     </a:t>
            </a:r>
            <a:r>
              <a:rPr lang="en-US" altLang="en-US" sz="2000" i="1" dirty="0" smtClean="0">
                <a:latin typeface="Calibri" pitchFamily="34" charset="0"/>
              </a:rPr>
              <a:t>(</a:t>
            </a:r>
            <a:r>
              <a:rPr lang="en-US" altLang="en-US" sz="2000" i="1" dirty="0">
                <a:latin typeface="Calibri" pitchFamily="34" charset="0"/>
              </a:rPr>
              <a:t>Discuss why this </a:t>
            </a:r>
            <a:r>
              <a:rPr lang="en-US" altLang="en-US" sz="2000" i="1" dirty="0" smtClean="0">
                <a:latin typeface="Calibri" pitchFamily="34" charset="0"/>
              </a:rPr>
              <a:t>unit/lesson </a:t>
            </a:r>
            <a:r>
              <a:rPr lang="en-US" altLang="en-US" sz="2000" i="1" dirty="0">
                <a:latin typeface="Calibri" pitchFamily="34" charset="0"/>
              </a:rPr>
              <a:t>is important and relevant)    </a:t>
            </a:r>
          </a:p>
        </p:txBody>
      </p:sp>
      <p:sp>
        <p:nvSpPr>
          <p:cNvPr id="10" name="Text Box 9"/>
          <p:cNvSpPr txBox="1">
            <a:spLocks noChangeArrowheads="1"/>
          </p:cNvSpPr>
          <p:nvPr/>
        </p:nvSpPr>
        <p:spPr bwMode="auto">
          <a:xfrm>
            <a:off x="3048000" y="2209800"/>
            <a:ext cx="2971800" cy="1230313"/>
          </a:xfrm>
          <a:prstGeom prst="rect">
            <a:avLst/>
          </a:prstGeom>
          <a:solidFill>
            <a:srgbClr val="FFFFFF"/>
          </a:solidFill>
          <a:ln w="9525">
            <a:solidFill>
              <a:srgbClr val="000000"/>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6. The Key Concepts</a:t>
            </a:r>
          </a:p>
          <a:p>
            <a:pPr eaLnBrk="1" hangingPunct="1">
              <a:spcBef>
                <a:spcPct val="0"/>
              </a:spcBef>
              <a:buClrTx/>
              <a:buSzTx/>
              <a:buFontTx/>
              <a:buNone/>
            </a:pPr>
            <a:r>
              <a:rPr lang="en-US" altLang="en-US" sz="1800" i="1" dirty="0"/>
              <a:t>(3-6  short ideas-use back to show relationships or subheadings)</a:t>
            </a:r>
          </a:p>
        </p:txBody>
      </p:sp>
      <p:sp>
        <p:nvSpPr>
          <p:cNvPr id="11" name="AutoShape 21"/>
          <p:cNvSpPr>
            <a:spLocks noChangeArrowheads="1"/>
          </p:cNvSpPr>
          <p:nvPr/>
        </p:nvSpPr>
        <p:spPr bwMode="auto">
          <a:xfrm>
            <a:off x="6302477" y="2176027"/>
            <a:ext cx="2590800" cy="1066800"/>
          </a:xfrm>
          <a:prstGeom prst="wedgeRoundRectCallout">
            <a:avLst>
              <a:gd name="adj1" fmla="val -77618"/>
              <a:gd name="adj2" fmla="val -141348"/>
              <a:gd name="adj3" fmla="val 16667"/>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l">
              <a:spcBef>
                <a:spcPct val="0"/>
              </a:spcBef>
              <a:buClrTx/>
              <a:buSzTx/>
              <a:buFontTx/>
              <a:buNone/>
              <a:defRPr/>
            </a:pPr>
            <a:r>
              <a:rPr lang="en-US" sz="2000" b="1" dirty="0">
                <a:latin typeface="Calibri" pitchFamily="34" charset="0"/>
                <a:cs typeface="Arial" pitchFamily="34" charset="0"/>
              </a:rPr>
              <a:t>2. What is this about?</a:t>
            </a:r>
            <a:r>
              <a:rPr lang="en-US" sz="1400" dirty="0">
                <a:latin typeface="Calibri" pitchFamily="34" charset="0"/>
                <a:cs typeface="Arial" pitchFamily="34" charset="0"/>
              </a:rPr>
              <a:t> </a:t>
            </a:r>
            <a:r>
              <a:rPr lang="en-US" sz="2000" dirty="0">
                <a:latin typeface="Calibri" pitchFamily="34" charset="0"/>
                <a:cs typeface="Arial" pitchFamily="34" charset="0"/>
              </a:rPr>
              <a:t>(Discuss with Students)</a:t>
            </a:r>
          </a:p>
        </p:txBody>
      </p:sp>
      <p:sp>
        <p:nvSpPr>
          <p:cNvPr id="12" name="TextBox 11"/>
          <p:cNvSpPr txBox="1">
            <a:spLocks noChangeArrowheads="1"/>
          </p:cNvSpPr>
          <p:nvPr/>
        </p:nvSpPr>
        <p:spPr bwMode="auto">
          <a:xfrm>
            <a:off x="4648200" y="5015805"/>
            <a:ext cx="4267200" cy="138499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marL="0" indent="0" algn="l" eaLnBrk="1" hangingPunct="1">
              <a:spcBef>
                <a:spcPct val="0"/>
              </a:spcBef>
              <a:buClrTx/>
              <a:buSzTx/>
            </a:pPr>
            <a:r>
              <a:rPr lang="en-US" altLang="en-US" sz="2400" i="1" dirty="0" smtClean="0">
                <a:latin typeface="Calibri" panose="020F0502020204030204" pitchFamily="34" charset="0"/>
                <a:cs typeface="Calibri" panose="020F0502020204030204" pitchFamily="34" charset="0"/>
              </a:rPr>
              <a:t>(Describe key activities and  </a:t>
            </a:r>
          </a:p>
          <a:p>
            <a:pPr marL="0" indent="0" algn="l" eaLnBrk="1" hangingPunct="1">
              <a:spcBef>
                <a:spcPct val="0"/>
              </a:spcBef>
              <a:buClrTx/>
              <a:buSzTx/>
            </a:pPr>
            <a:r>
              <a:rPr lang="en-US" altLang="en-US" sz="2400" i="1" dirty="0">
                <a:latin typeface="Calibri" panose="020F0502020204030204" pitchFamily="34" charset="0"/>
                <a:cs typeface="Calibri" panose="020F0502020204030204" pitchFamily="34" charset="0"/>
              </a:rPr>
              <a:t> </a:t>
            </a:r>
            <a:r>
              <a:rPr lang="en-US" altLang="en-US" sz="2400" i="1" dirty="0" smtClean="0">
                <a:latin typeface="Calibri" panose="020F0502020204030204" pitchFamily="34" charset="0"/>
                <a:cs typeface="Calibri" panose="020F0502020204030204" pitchFamily="34" charset="0"/>
              </a:rPr>
              <a:t> timelines)</a:t>
            </a:r>
          </a:p>
          <a:p>
            <a:pPr marL="0" indent="0" algn="l" eaLnBrk="1" hangingPunct="1">
              <a:spcBef>
                <a:spcPct val="0"/>
              </a:spcBef>
              <a:buClrTx/>
              <a:buSzTx/>
            </a:pPr>
            <a:endParaRPr lang="en-US" altLang="en-US" sz="3600" b="1" dirty="0" smtClean="0">
              <a:latin typeface="Calibri" panose="020F0502020204030204" pitchFamily="34" charset="0"/>
              <a:cs typeface="Calibri" panose="020F0502020204030204" pitchFamily="34" charset="0"/>
            </a:endParaRPr>
          </a:p>
        </p:txBody>
      </p:sp>
      <p:sp>
        <p:nvSpPr>
          <p:cNvPr id="13" name="TextBox 12"/>
          <p:cNvSpPr txBox="1">
            <a:spLocks noChangeArrowheads="1"/>
          </p:cNvSpPr>
          <p:nvPr/>
        </p:nvSpPr>
        <p:spPr bwMode="auto">
          <a:xfrm>
            <a:off x="270387" y="5003800"/>
            <a:ext cx="4267200" cy="138499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r>
              <a:rPr lang="en-US" altLang="en-US" sz="2400" i="1" dirty="0">
                <a:latin typeface="Calibri" panose="020F0502020204030204" pitchFamily="34" charset="0"/>
                <a:cs typeface="Calibri" panose="020F0502020204030204" pitchFamily="34" charset="0"/>
              </a:rPr>
              <a:t>(Describe what should students be able to do after studying </a:t>
            </a:r>
            <a:r>
              <a:rPr lang="en-US" altLang="en-US" sz="2400" i="1" dirty="0" smtClean="0">
                <a:latin typeface="Calibri" panose="020F0502020204030204" pitchFamily="34" charset="0"/>
                <a:cs typeface="Calibri" panose="020F0502020204030204" pitchFamily="34" charset="0"/>
              </a:rPr>
              <a:t>   </a:t>
            </a:r>
          </a:p>
          <a:p>
            <a:pPr eaLnBrk="1" hangingPunct="1"/>
            <a:r>
              <a:rPr lang="en-US" altLang="en-US" sz="2400" i="1" dirty="0">
                <a:latin typeface="Calibri" panose="020F0502020204030204" pitchFamily="34" charset="0"/>
                <a:cs typeface="Calibri" panose="020F0502020204030204" pitchFamily="34" charset="0"/>
              </a:rPr>
              <a:t> </a:t>
            </a:r>
            <a:r>
              <a:rPr lang="en-US" altLang="en-US" sz="2400" i="1" dirty="0" smtClean="0">
                <a:latin typeface="Calibri" panose="020F0502020204030204" pitchFamily="34" charset="0"/>
                <a:cs typeface="Calibri" panose="020F0502020204030204" pitchFamily="34" charset="0"/>
              </a:rPr>
              <a:t>                            this </a:t>
            </a:r>
            <a:r>
              <a:rPr lang="en-US" altLang="en-US" sz="2400" i="1" dirty="0">
                <a:latin typeface="Calibri" panose="020F0502020204030204" pitchFamily="34" charset="0"/>
                <a:cs typeface="Calibri" panose="020F0502020204030204" pitchFamily="34" charset="0"/>
              </a:rPr>
              <a:t>unit</a:t>
            </a:r>
            <a:r>
              <a:rPr lang="en-US" altLang="en-US" i="1" dirty="0" smtClean="0">
                <a:latin typeface="Calibri" panose="020F0502020204030204" pitchFamily="34" charset="0"/>
                <a:cs typeface="Calibri" panose="020F0502020204030204" pitchFamily="34" charset="0"/>
              </a:rPr>
              <a:t>)</a:t>
            </a:r>
          </a:p>
          <a:p>
            <a:pPr eaLnBrk="1" hangingPunct="1"/>
            <a:endParaRPr lang="en-US" altLang="en-US" sz="800" dirty="0">
              <a:latin typeface="Calibri" panose="020F0502020204030204" pitchFamily="34" charset="0"/>
              <a:cs typeface="Calibri" panose="020F0502020204030204" pitchFamily="34" charset="0"/>
            </a:endParaRPr>
          </a:p>
        </p:txBody>
      </p:sp>
      <p:sp>
        <p:nvSpPr>
          <p:cNvPr id="14" name="TextBox 13"/>
          <p:cNvSpPr txBox="1">
            <a:spLocks noChangeArrowheads="1"/>
          </p:cNvSpPr>
          <p:nvPr/>
        </p:nvSpPr>
        <p:spPr bwMode="auto">
          <a:xfrm>
            <a:off x="5410200" y="46482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r" eaLnBrk="1" hangingPunct="1">
              <a:spcBef>
                <a:spcPct val="0"/>
              </a:spcBef>
              <a:buClrTx/>
              <a:buSzTx/>
              <a:buFontTx/>
              <a:buNone/>
            </a:pPr>
            <a:r>
              <a:rPr lang="en-US" altLang="en-US" sz="2000" b="1" dirty="0">
                <a:latin typeface="Calibri" pitchFamily="34" charset="0"/>
              </a:rPr>
              <a:t>8.  Unit Schedule</a:t>
            </a:r>
          </a:p>
        </p:txBody>
      </p:sp>
      <p:sp>
        <p:nvSpPr>
          <p:cNvPr id="15" name="TextBox 14"/>
          <p:cNvSpPr txBox="1">
            <a:spLocks noChangeArrowheads="1"/>
          </p:cNvSpPr>
          <p:nvPr/>
        </p:nvSpPr>
        <p:spPr bwMode="auto">
          <a:xfrm>
            <a:off x="287616" y="4622698"/>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2000" b="1" dirty="0" smtClean="0">
                <a:latin typeface="Calibri" pitchFamily="34" charset="0"/>
              </a:rPr>
              <a:t>7. Self-test questions</a:t>
            </a:r>
            <a:endParaRPr lang="en-US" altLang="en-US" sz="2000" b="1" dirty="0">
              <a:latin typeface="Calibri" pitchFamily="34" charset="0"/>
            </a:endParaRPr>
          </a:p>
        </p:txBody>
      </p:sp>
      <p:sp>
        <p:nvSpPr>
          <p:cNvPr id="16" name="AutoShape 6"/>
          <p:cNvSpPr>
            <a:spLocks noChangeArrowheads="1"/>
          </p:cNvSpPr>
          <p:nvPr/>
        </p:nvSpPr>
        <p:spPr bwMode="auto">
          <a:xfrm>
            <a:off x="533400" y="2362200"/>
            <a:ext cx="1371600" cy="1066800"/>
          </a:xfrm>
          <a:prstGeom prst="wedgeEllipseCallout">
            <a:avLst>
              <a:gd name="adj1" fmla="val 127796"/>
              <a:gd name="adj2" fmla="val -28778"/>
            </a:avLst>
          </a:prstGeom>
          <a:solidFill>
            <a:srgbClr val="FFFFFF"/>
          </a:solidFill>
          <a:ln w="31750">
            <a:solidFill>
              <a:srgbClr val="9BBB59"/>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USE</a:t>
            </a:r>
          </a:p>
        </p:txBody>
      </p:sp>
      <p:sp>
        <p:nvSpPr>
          <p:cNvPr id="17" name="AutoShape 2"/>
          <p:cNvSpPr>
            <a:spLocks noChangeArrowheads="1"/>
          </p:cNvSpPr>
          <p:nvPr/>
        </p:nvSpPr>
        <p:spPr bwMode="auto">
          <a:xfrm>
            <a:off x="762000" y="3581400"/>
            <a:ext cx="1524000" cy="914400"/>
          </a:xfrm>
          <a:prstGeom prst="wedgeEllipseCallout">
            <a:avLst>
              <a:gd name="adj1" fmla="val 91810"/>
              <a:gd name="adj2" fmla="val -104759"/>
            </a:avLst>
          </a:prstGeom>
          <a:solidFill>
            <a:srgbClr val="FFFFFF"/>
          </a:solidFill>
          <a:ln w="31750">
            <a:solidFill>
              <a:srgbClr val="4F81BD"/>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SHORT	</a:t>
            </a:r>
          </a:p>
        </p:txBody>
      </p:sp>
      <p:sp>
        <p:nvSpPr>
          <p:cNvPr id="18" name="AutoShape 3"/>
          <p:cNvSpPr>
            <a:spLocks noChangeArrowheads="1"/>
          </p:cNvSpPr>
          <p:nvPr/>
        </p:nvSpPr>
        <p:spPr bwMode="auto">
          <a:xfrm>
            <a:off x="2819400" y="4038600"/>
            <a:ext cx="1447800" cy="785813"/>
          </a:xfrm>
          <a:prstGeom prst="wedgeEllipseCallout">
            <a:avLst>
              <a:gd name="adj1" fmla="val 23426"/>
              <a:gd name="adj2" fmla="val -121273"/>
            </a:avLst>
          </a:prstGeom>
          <a:solidFill>
            <a:srgbClr val="FFFFFF"/>
          </a:solidFill>
          <a:ln w="31750">
            <a:solidFill>
              <a:srgbClr val="F79646"/>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EASY</a:t>
            </a:r>
          </a:p>
        </p:txBody>
      </p:sp>
      <p:sp>
        <p:nvSpPr>
          <p:cNvPr id="19" name="AutoShape 8"/>
          <p:cNvSpPr>
            <a:spLocks noChangeArrowheads="1"/>
          </p:cNvSpPr>
          <p:nvPr/>
        </p:nvSpPr>
        <p:spPr bwMode="auto">
          <a:xfrm>
            <a:off x="4648200" y="3962400"/>
            <a:ext cx="1447800" cy="990600"/>
          </a:xfrm>
          <a:prstGeom prst="wedgeEllipseCallout">
            <a:avLst>
              <a:gd name="adj1" fmla="val -39014"/>
              <a:gd name="adj2" fmla="val -102991"/>
            </a:avLst>
          </a:prstGeom>
          <a:solidFill>
            <a:srgbClr val="FFFFFF"/>
          </a:solidFill>
          <a:ln w="31750">
            <a:solidFill>
              <a:srgbClr val="C0504D"/>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endParaRPr lang="en-US" altLang="en-US" sz="1400"/>
          </a:p>
          <a:p>
            <a:pPr eaLnBrk="1" hangingPunct="1">
              <a:spcBef>
                <a:spcPct val="0"/>
              </a:spcBef>
              <a:buClrTx/>
              <a:buSzTx/>
              <a:buFontTx/>
              <a:buNone/>
            </a:pPr>
            <a:r>
              <a:rPr lang="en-US" altLang="en-US" sz="1400"/>
              <a:t>NAMES</a:t>
            </a:r>
          </a:p>
        </p:txBody>
      </p:sp>
      <p:sp>
        <p:nvSpPr>
          <p:cNvPr id="21" name="AutoShape 4"/>
          <p:cNvSpPr>
            <a:spLocks noChangeArrowheads="1"/>
          </p:cNvSpPr>
          <p:nvPr/>
        </p:nvSpPr>
        <p:spPr bwMode="auto">
          <a:xfrm>
            <a:off x="6553200" y="3657600"/>
            <a:ext cx="1524000" cy="938213"/>
          </a:xfrm>
          <a:prstGeom prst="wedgeEllipseCallout">
            <a:avLst>
              <a:gd name="adj1" fmla="val -88358"/>
              <a:gd name="adj2" fmla="val -94091"/>
            </a:avLst>
          </a:prstGeom>
          <a:solidFill>
            <a:srgbClr val="FFFFFF"/>
          </a:solidFill>
          <a:ln w="31750">
            <a:solidFill>
              <a:srgbClr val="4BACC6"/>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&amp; COLORS</a:t>
            </a:r>
          </a:p>
        </p:txBody>
      </p:sp>
    </p:spTree>
    <p:extLst>
      <p:ext uri="{BB962C8B-B14F-4D97-AF65-F5344CB8AC3E}">
        <p14:creationId xmlns:p14="http://schemas.microsoft.com/office/powerpoint/2010/main" val="12250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animBg="1"/>
      <p:bldP spid="17" grpId="0" animBg="1"/>
      <p:bldP spid="18" grpId="0" animBg="1"/>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&amp; debrief</a:t>
            </a:r>
            <a:endParaRPr lang="en-US" dirty="0"/>
          </a:p>
        </p:txBody>
      </p:sp>
      <p:pic>
        <p:nvPicPr>
          <p:cNvPr id="8194" name="Picture 2" descr="C:\Users\Carol Sparber\AppData\Local\Microsoft\Windows\INetCache\IE\1Y511Y7Z\Fotolia_34301437_X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391400" cy="498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1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p:spPr>
        <p:txBody>
          <a:bodyPr>
            <a:normAutofit fontScale="90000"/>
          </a:bodyPr>
          <a:lstStyle/>
          <a:p>
            <a:r>
              <a:rPr lang="en-US" dirty="0" smtClean="0"/>
              <a:t>Spelling: Color Coded Cards</a:t>
            </a:r>
            <a:endParaRPr lang="en-US" dirty="0"/>
          </a:p>
        </p:txBody>
      </p:sp>
      <p:pic>
        <p:nvPicPr>
          <p:cNvPr id="4098" name="Picture 2" descr="C:\Users\csfeldma\AppData\Local\Microsoft\Windows\Temporary Internet Files\Content.IE5\WXCJ882B\images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90600"/>
            <a:ext cx="3101340" cy="414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2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word Mnemonics</a:t>
            </a:r>
            <a:endParaRPr lang="en-US" dirty="0"/>
          </a:p>
        </p:txBody>
      </p:sp>
      <p:sp>
        <p:nvSpPr>
          <p:cNvPr id="2" name="Content Placeholder 1"/>
          <p:cNvSpPr>
            <a:spLocks noGrp="1"/>
          </p:cNvSpPr>
          <p:nvPr>
            <p:ph idx="1"/>
          </p:nvPr>
        </p:nvSpPr>
        <p:spPr>
          <a:xfrm>
            <a:off x="381000" y="190500"/>
            <a:ext cx="8382000" cy="5334000"/>
          </a:xfrm>
        </p:spPr>
        <p:txBody>
          <a:bodyPr>
            <a:noAutofit/>
          </a:bodyPr>
          <a:lstStyle/>
          <a:p>
            <a:pPr marL="0" indent="0">
              <a:buNone/>
            </a:pPr>
            <a:r>
              <a:rPr lang="en-US" altLang="en-US" sz="2800" dirty="0" smtClean="0">
                <a:solidFill>
                  <a:schemeClr val="tx1">
                    <a:lumMod val="95000"/>
                    <a:lumOff val="5000"/>
                  </a:schemeClr>
                </a:solidFill>
                <a:latin typeface="Arial Narrow" panose="020B0606020202030204" pitchFamily="34" charset="0"/>
              </a:rPr>
              <a:t>Mnemonics: good </a:t>
            </a:r>
            <a:r>
              <a:rPr lang="en-US" altLang="en-US" sz="2800" dirty="0">
                <a:solidFill>
                  <a:schemeClr val="tx1">
                    <a:lumMod val="95000"/>
                    <a:lumOff val="5000"/>
                  </a:schemeClr>
                </a:solidFill>
                <a:latin typeface="Arial Narrow" panose="020B0606020202030204" pitchFamily="34" charset="0"/>
              </a:rPr>
              <a:t>for remembering facts or </a:t>
            </a:r>
            <a:r>
              <a:rPr lang="en-US" altLang="en-US" sz="2800" dirty="0" smtClean="0">
                <a:solidFill>
                  <a:schemeClr val="tx1">
                    <a:lumMod val="95000"/>
                    <a:lumOff val="5000"/>
                  </a:schemeClr>
                </a:solidFill>
                <a:latin typeface="Arial Narrow" panose="020B0606020202030204" pitchFamily="34" charset="0"/>
              </a:rPr>
              <a:t>events</a:t>
            </a:r>
          </a:p>
          <a:p>
            <a:pPr marL="0" indent="0">
              <a:buNone/>
            </a:pPr>
            <a:r>
              <a:rPr lang="en-US" altLang="en-US" sz="2800" dirty="0" smtClean="0">
                <a:solidFill>
                  <a:schemeClr val="tx1">
                    <a:lumMod val="95000"/>
                    <a:lumOff val="5000"/>
                  </a:schemeClr>
                </a:solidFill>
                <a:latin typeface="Arial Narrow" panose="020B0606020202030204" pitchFamily="34" charset="0"/>
              </a:rPr>
              <a:t>Connects new learning to prior knowledge through the use of visual cues</a:t>
            </a:r>
          </a:p>
          <a:p>
            <a:pPr lvl="2"/>
            <a:r>
              <a:rPr lang="en-US" altLang="en-US" sz="2800" dirty="0" smtClean="0">
                <a:solidFill>
                  <a:schemeClr val="tx1">
                    <a:lumMod val="95000"/>
                    <a:lumOff val="5000"/>
                  </a:schemeClr>
                </a:solidFill>
                <a:latin typeface="Arial Narrow" panose="020B0606020202030204" pitchFamily="34" charset="0"/>
              </a:rPr>
              <a:t>HOMES</a:t>
            </a:r>
            <a:r>
              <a:rPr lang="en-US" altLang="en-US" sz="2800" dirty="0">
                <a:solidFill>
                  <a:schemeClr val="tx1">
                    <a:lumMod val="95000"/>
                    <a:lumOff val="5000"/>
                  </a:schemeClr>
                </a:solidFill>
                <a:latin typeface="Arial Narrow" panose="020B0606020202030204" pitchFamily="34" charset="0"/>
              </a:rPr>
              <a:t>” to remember Great Lakes, Huron, Ontario, Michigan, Erie, and </a:t>
            </a:r>
            <a:r>
              <a:rPr lang="en-US" altLang="en-US" sz="2800" dirty="0" smtClean="0">
                <a:solidFill>
                  <a:schemeClr val="tx1">
                    <a:lumMod val="95000"/>
                    <a:lumOff val="5000"/>
                  </a:schemeClr>
                </a:solidFill>
                <a:latin typeface="Arial Narrow" panose="020B0606020202030204" pitchFamily="34" charset="0"/>
              </a:rPr>
              <a:t>Superior</a:t>
            </a:r>
          </a:p>
          <a:p>
            <a:pPr lvl="2"/>
            <a:r>
              <a:rPr lang="en-US" altLang="en-US" sz="2800" dirty="0" smtClean="0">
                <a:solidFill>
                  <a:schemeClr val="tx1">
                    <a:lumMod val="95000"/>
                    <a:lumOff val="5000"/>
                  </a:schemeClr>
                </a:solidFill>
                <a:latin typeface="Arial Narrow" panose="020B0606020202030204" pitchFamily="34" charset="0"/>
              </a:rPr>
              <a:t>PEMDAS – to remember the order of operations: parentheses, exponents, multiply, divide, add, subtract</a:t>
            </a:r>
          </a:p>
          <a:p>
            <a:pPr marL="640080" lvl="2" indent="0">
              <a:buNone/>
            </a:pPr>
            <a:r>
              <a:rPr lang="en-US" sz="2800" i="1" dirty="0" smtClean="0">
                <a:solidFill>
                  <a:schemeClr val="tx1">
                    <a:lumMod val="95000"/>
                    <a:lumOff val="5000"/>
                  </a:schemeClr>
                </a:solidFill>
                <a:latin typeface="Arial Narrow" panose="020B0606020202030204" pitchFamily="34" charset="0"/>
              </a:rPr>
              <a:t>When mnemonics are used </a:t>
            </a:r>
            <a:r>
              <a:rPr lang="en-US" sz="2800" i="1" dirty="0">
                <a:solidFill>
                  <a:schemeClr val="tx1">
                    <a:lumMod val="95000"/>
                    <a:lumOff val="5000"/>
                  </a:schemeClr>
                </a:solidFill>
                <a:latin typeface="Arial Narrow" panose="020B0606020202030204" pitchFamily="34" charset="0"/>
              </a:rPr>
              <a:t>correctly, they can streamline the learning process, giving students access to broad amounts of information</a:t>
            </a:r>
            <a:r>
              <a:rPr lang="en-US" sz="2800" i="1" dirty="0">
                <a:latin typeface="Arial Narrow" panose="020B0606020202030204" pitchFamily="34" charset="0"/>
              </a:rPr>
              <a:t>. </a:t>
            </a:r>
            <a:r>
              <a:rPr lang="en-US" sz="2800" i="1" dirty="0">
                <a:solidFill>
                  <a:schemeClr val="accent2"/>
                </a:solidFill>
                <a:latin typeface="Arial Narrow" panose="020B0606020202030204" pitchFamily="34" charset="0"/>
              </a:rPr>
              <a:t>Because they learn "bridges" to other information, less working memory is </a:t>
            </a:r>
            <a:r>
              <a:rPr lang="en-US" sz="2800" i="1" dirty="0" smtClean="0">
                <a:solidFill>
                  <a:schemeClr val="accent2"/>
                </a:solidFill>
                <a:latin typeface="Arial Narrow" panose="020B0606020202030204" pitchFamily="34" charset="0"/>
              </a:rPr>
              <a:t>required.</a:t>
            </a:r>
            <a:endParaRPr lang="en-US" sz="2800" i="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354749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these techniques help you as a teacher</a:t>
            </a:r>
            <a:endParaRPr lang="en-US" dirty="0"/>
          </a:p>
        </p:txBody>
      </p:sp>
      <p:sp>
        <p:nvSpPr>
          <p:cNvPr id="3" name="Content Placeholder 2"/>
          <p:cNvSpPr>
            <a:spLocks noGrp="1"/>
          </p:cNvSpPr>
          <p:nvPr>
            <p:ph idx="1"/>
          </p:nvPr>
        </p:nvSpPr>
        <p:spPr/>
        <p:txBody>
          <a:bodyPr>
            <a:normAutofit/>
          </a:bodyPr>
          <a:lstStyle/>
          <a:p>
            <a:pPr marL="971550" lvl="1" indent="-514350">
              <a:lnSpc>
                <a:spcPct val="115000"/>
              </a:lnSpc>
              <a:spcBef>
                <a:spcPts val="0"/>
              </a:spcBef>
              <a:buFont typeface="+mj-lt"/>
              <a:buAutoNum type="arabicPeriod"/>
            </a:pPr>
            <a:r>
              <a:rPr lang="en-US" sz="2800" dirty="0">
                <a:latin typeface="Calibri"/>
                <a:ea typeface="Calibri"/>
                <a:cs typeface="Times New Roman"/>
              </a:rPr>
              <a:t>s</a:t>
            </a:r>
            <a:r>
              <a:rPr lang="en-US" sz="2800" dirty="0" smtClean="0">
                <a:latin typeface="Calibri"/>
                <a:ea typeface="Calibri"/>
                <a:cs typeface="Times New Roman"/>
              </a:rPr>
              <a:t>upports in-depth thinking</a:t>
            </a:r>
          </a:p>
          <a:p>
            <a:pPr marL="971550" lvl="1" indent="-514350">
              <a:lnSpc>
                <a:spcPct val="115000"/>
              </a:lnSpc>
              <a:spcBef>
                <a:spcPts val="0"/>
              </a:spcBef>
              <a:buFont typeface="+mj-lt"/>
              <a:buAutoNum type="arabicPeriod"/>
            </a:pPr>
            <a:r>
              <a:rPr lang="en-US" sz="2800" dirty="0" smtClean="0">
                <a:latin typeface="Calibri"/>
                <a:ea typeface="Calibri"/>
                <a:cs typeface="Times New Roman"/>
              </a:rPr>
              <a:t>less </a:t>
            </a:r>
            <a:r>
              <a:rPr lang="en-US" sz="2800" dirty="0">
                <a:latin typeface="Calibri"/>
                <a:ea typeface="Calibri"/>
                <a:cs typeface="Times New Roman"/>
              </a:rPr>
              <a:t>frustrated students</a:t>
            </a:r>
          </a:p>
          <a:p>
            <a:pPr marL="971550" lvl="1" indent="-514350">
              <a:lnSpc>
                <a:spcPct val="115000"/>
              </a:lnSpc>
              <a:spcBef>
                <a:spcPts val="0"/>
              </a:spcBef>
              <a:buFont typeface="+mj-lt"/>
              <a:buAutoNum type="arabicPeriod"/>
            </a:pPr>
            <a:r>
              <a:rPr lang="en-US" sz="2800" dirty="0" smtClean="0">
                <a:latin typeface="Calibri"/>
                <a:ea typeface="Calibri"/>
                <a:cs typeface="Times New Roman"/>
              </a:rPr>
              <a:t>students are engaged </a:t>
            </a:r>
            <a:endParaRPr lang="en-US" sz="2800" dirty="0">
              <a:latin typeface="Calibri"/>
              <a:ea typeface="Calibri"/>
              <a:cs typeface="Times New Roman"/>
            </a:endParaRPr>
          </a:p>
          <a:p>
            <a:pPr marL="971550" lvl="1" indent="-514350">
              <a:lnSpc>
                <a:spcPct val="115000"/>
              </a:lnSpc>
              <a:spcBef>
                <a:spcPts val="0"/>
              </a:spcBef>
              <a:buFont typeface="+mj-lt"/>
              <a:buAutoNum type="arabicPeriod"/>
            </a:pPr>
            <a:r>
              <a:rPr lang="en-US" sz="2800" dirty="0" smtClean="0">
                <a:latin typeface="Calibri"/>
                <a:ea typeface="Calibri"/>
                <a:cs typeface="Times New Roman"/>
              </a:rPr>
              <a:t>fewer </a:t>
            </a:r>
            <a:r>
              <a:rPr lang="en-US" sz="2800" dirty="0">
                <a:latin typeface="Calibri"/>
                <a:ea typeface="Calibri"/>
                <a:cs typeface="Times New Roman"/>
              </a:rPr>
              <a:t>students feeling distracted by other students</a:t>
            </a:r>
          </a:p>
          <a:p>
            <a:pPr marL="971550" lvl="1" indent="-514350">
              <a:lnSpc>
                <a:spcPct val="115000"/>
              </a:lnSpc>
              <a:spcBef>
                <a:spcPts val="0"/>
              </a:spcBef>
              <a:spcAft>
                <a:spcPts val="1000"/>
              </a:spcAft>
              <a:buFont typeface="+mj-lt"/>
              <a:buAutoNum type="arabicPeriod"/>
            </a:pPr>
            <a:r>
              <a:rPr lang="en-US" sz="2800" dirty="0" smtClean="0">
                <a:latin typeface="Calibri"/>
                <a:ea typeface="Calibri"/>
                <a:cs typeface="Times New Roman"/>
              </a:rPr>
              <a:t>promotes </a:t>
            </a:r>
            <a:r>
              <a:rPr lang="en-US" sz="2800" dirty="0">
                <a:latin typeface="Calibri"/>
                <a:ea typeface="Calibri"/>
                <a:cs typeface="Times New Roman"/>
              </a:rPr>
              <a:t>student achievement without extensive individual interventions</a:t>
            </a:r>
          </a:p>
          <a:p>
            <a:endParaRPr lang="en-US" dirty="0"/>
          </a:p>
        </p:txBody>
      </p:sp>
    </p:spTree>
    <p:extLst>
      <p:ext uri="{BB962C8B-B14F-4D97-AF65-F5344CB8AC3E}">
        <p14:creationId xmlns:p14="http://schemas.microsoft.com/office/powerpoint/2010/main" val="101352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6200" cy="1600200"/>
          </a:xfrm>
        </p:spPr>
        <p:txBody>
          <a:bodyPr>
            <a:normAutofit/>
          </a:bodyPr>
          <a:lstStyle/>
          <a:p>
            <a:pPr algn="ctr"/>
            <a:r>
              <a:rPr lang="en-US" dirty="0" smtClean="0"/>
              <a:t>Brain Break </a:t>
            </a:r>
            <a:endParaRPr lang="en-US" dirty="0"/>
          </a:p>
        </p:txBody>
      </p:sp>
      <p:pic>
        <p:nvPicPr>
          <p:cNvPr id="3076" name="Picture 4" descr="C:\Users\csfeldma\AppData\Local\Microsoft\Windows\Temporary Internet Files\Content.IE5\5UXL9ARS\cerebro-pes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571500"/>
            <a:ext cx="5880100"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81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solidFill>
                  <a:srgbClr val="FF0000"/>
                </a:solidFill>
              </a:rPr>
              <a:t>LINC</a:t>
            </a:r>
            <a:r>
              <a:rPr lang="en-US" dirty="0" err="1" smtClean="0"/>
              <a:t>ing</a:t>
            </a:r>
            <a:r>
              <a:rPr lang="en-US" dirty="0" smtClean="0"/>
              <a:t> Routine </a:t>
            </a:r>
            <a:endParaRPr lang="en-US" dirty="0"/>
          </a:p>
        </p:txBody>
      </p:sp>
      <p:pic>
        <p:nvPicPr>
          <p:cNvPr id="5122" name="Picture 2" descr="C:\Users\csfeldma\AppData\Local\Microsoft\Windows\Temporary Internet Files\Content.IE5\06EXM77B\large-Chain-166.6-11058[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1852">
            <a:off x="2743200" y="1143000"/>
            <a:ext cx="4343400" cy="3807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sfeldma\AppData\Local\Microsoft\Windows\Temporary Internet Files\Content.IE5\06EXM77B\large-Chain-166.6-11058[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04800"/>
            <a:ext cx="4343400" cy="380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17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077200" cy="1600200"/>
          </a:xfrm>
        </p:spPr>
        <p:txBody>
          <a:bodyPr>
            <a:normAutofit fontScale="90000"/>
          </a:bodyPr>
          <a:lstStyle/>
          <a:p>
            <a:r>
              <a:rPr lang="en-US" dirty="0" smtClean="0"/>
              <a:t>Purpose of the </a:t>
            </a:r>
            <a:r>
              <a:rPr lang="en-US" dirty="0" err="1" smtClean="0">
                <a:solidFill>
                  <a:srgbClr val="FF0000"/>
                </a:solidFill>
              </a:rPr>
              <a:t>LINC</a:t>
            </a:r>
            <a:r>
              <a:rPr lang="en-US" dirty="0" err="1" smtClean="0"/>
              <a:t>ing</a:t>
            </a:r>
            <a:r>
              <a:rPr lang="en-US" dirty="0" smtClean="0"/>
              <a:t> Routine</a:t>
            </a:r>
            <a:endParaRPr lang="en-US" dirty="0"/>
          </a:p>
        </p:txBody>
      </p:sp>
      <p:sp>
        <p:nvSpPr>
          <p:cNvPr id="3" name="Content Placeholder 2"/>
          <p:cNvSpPr>
            <a:spLocks noGrp="1"/>
          </p:cNvSpPr>
          <p:nvPr>
            <p:ph idx="1"/>
          </p:nvPr>
        </p:nvSpPr>
        <p:spPr/>
        <p:txBody>
          <a:bodyPr>
            <a:normAutofit/>
          </a:bodyPr>
          <a:lstStyle/>
          <a:p>
            <a:r>
              <a:rPr lang="en-US" sz="2800" dirty="0" smtClean="0"/>
              <a:t>To help a diverse group of students learn and remember the meaning of important terms.</a:t>
            </a:r>
          </a:p>
          <a:p>
            <a:pPr lvl="1"/>
            <a:r>
              <a:rPr lang="en-US" sz="2800" dirty="0" smtClean="0"/>
              <a:t>Gets students ready to learn new terms</a:t>
            </a:r>
          </a:p>
          <a:p>
            <a:pPr lvl="1"/>
            <a:r>
              <a:rPr lang="en-US" sz="2800" dirty="0" smtClean="0"/>
              <a:t>Co-construct visual and auditory memory devices</a:t>
            </a:r>
          </a:p>
          <a:p>
            <a:pPr lvl="1"/>
            <a:r>
              <a:rPr lang="en-US" sz="2800" dirty="0" smtClean="0"/>
              <a:t>Check student understanding</a:t>
            </a:r>
            <a:endParaRPr lang="en-US" sz="2800" dirty="0"/>
          </a:p>
        </p:txBody>
      </p:sp>
    </p:spTree>
    <p:extLst>
      <p:ext uri="{BB962C8B-B14F-4D97-AF65-F5344CB8AC3E}">
        <p14:creationId xmlns:p14="http://schemas.microsoft.com/office/powerpoint/2010/main" val="1119230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0200" y="4572000"/>
            <a:ext cx="8686800" cy="1600200"/>
          </a:xfrm>
        </p:spPr>
        <p:txBody>
          <a:bodyPr>
            <a:normAutofit/>
          </a:bodyPr>
          <a:lstStyle/>
          <a:p>
            <a:r>
              <a:rPr lang="en-US" sz="3200" dirty="0" smtClean="0"/>
              <a:t>What the Research says about the </a:t>
            </a:r>
            <a:r>
              <a:rPr lang="en-US" sz="3200" dirty="0" err="1" smtClean="0">
                <a:solidFill>
                  <a:schemeClr val="accent2"/>
                </a:solidFill>
              </a:rPr>
              <a:t>LINC</a:t>
            </a:r>
            <a:r>
              <a:rPr lang="en-US" sz="3200" dirty="0" err="1" smtClean="0"/>
              <a:t>ing</a:t>
            </a:r>
            <a:r>
              <a:rPr lang="en-US" sz="3200" dirty="0" smtClean="0"/>
              <a:t> Routine</a:t>
            </a:r>
            <a:endParaRPr lang="en-US" sz="3200" dirty="0"/>
          </a:p>
        </p:txBody>
      </p:sp>
      <p:sp>
        <p:nvSpPr>
          <p:cNvPr id="2" name="Content Placeholder 1"/>
          <p:cNvSpPr>
            <a:spLocks noGrp="1"/>
          </p:cNvSpPr>
          <p:nvPr>
            <p:ph idx="1"/>
          </p:nvPr>
        </p:nvSpPr>
        <p:spPr>
          <a:xfrm>
            <a:off x="609600" y="279400"/>
            <a:ext cx="8153400" cy="5334000"/>
          </a:xfrm>
        </p:spPr>
        <p:txBody>
          <a:bodyPr>
            <a:noAutofit/>
          </a:bodyPr>
          <a:lstStyle/>
          <a:p>
            <a:r>
              <a:rPr lang="en-US" sz="2800" dirty="0" smtClean="0">
                <a:latin typeface="Arial Narrow" panose="020B0606020202030204" pitchFamily="34" charset="0"/>
              </a:rPr>
              <a:t>Extensively researched</a:t>
            </a:r>
          </a:p>
          <a:p>
            <a:r>
              <a:rPr lang="en-US" sz="2800" dirty="0" smtClean="0">
                <a:latin typeface="Arial Narrow" panose="020B0606020202030204" pitchFamily="34" charset="0"/>
              </a:rPr>
              <a:t>Promotes understanding and recall of an important vocabulary term</a:t>
            </a:r>
          </a:p>
          <a:p>
            <a:r>
              <a:rPr lang="en-US" sz="2800" dirty="0" smtClean="0">
                <a:latin typeface="Arial Narrow" panose="020B0606020202030204" pitchFamily="34" charset="0"/>
              </a:rPr>
              <a:t>Highly effective with ALL students</a:t>
            </a:r>
          </a:p>
          <a:p>
            <a:pPr lvl="1"/>
            <a:r>
              <a:rPr lang="en-US" sz="2800" dirty="0" smtClean="0">
                <a:latin typeface="Arial Narrow" panose="020B0606020202030204" pitchFamily="34" charset="0"/>
              </a:rPr>
              <a:t>When consistently used with students for 3 weeks, students w/LD increased vocabulary scores 24%-29%</a:t>
            </a:r>
          </a:p>
          <a:p>
            <a:pPr lvl="1"/>
            <a:r>
              <a:rPr lang="en-US" sz="2800" dirty="0" smtClean="0">
                <a:latin typeface="Arial Narrow" panose="020B0606020202030204" pitchFamily="34" charset="0"/>
              </a:rPr>
              <a:t>Students without LD increased vocabulary scores 16% – 19%</a:t>
            </a:r>
          </a:p>
          <a:p>
            <a:r>
              <a:rPr lang="en-US" sz="2800" dirty="0" smtClean="0">
                <a:latin typeface="Arial Narrow" panose="020B0606020202030204" pitchFamily="34" charset="0"/>
              </a:rPr>
              <a:t>Most effective with middle school – high school age students, can be used effectively with upper elementary</a:t>
            </a:r>
          </a:p>
        </p:txBody>
      </p:sp>
    </p:spTree>
    <p:extLst>
      <p:ext uri="{BB962C8B-B14F-4D97-AF65-F5344CB8AC3E}">
        <p14:creationId xmlns:p14="http://schemas.microsoft.com/office/powerpoint/2010/main" val="2846324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410200"/>
            <a:ext cx="8382000" cy="762000"/>
          </a:xfrm>
        </p:spPr>
        <p:txBody>
          <a:bodyPr>
            <a:normAutofit/>
          </a:bodyPr>
          <a:lstStyle/>
          <a:p>
            <a:r>
              <a:rPr lang="en-US" altLang="en-US" sz="4400" dirty="0" smtClean="0"/>
              <a:t>Mnemonics using </a:t>
            </a:r>
            <a:r>
              <a:rPr lang="en-US" altLang="en-US" sz="4400" dirty="0" err="1">
                <a:solidFill>
                  <a:schemeClr val="accent2"/>
                </a:solidFill>
              </a:rPr>
              <a:t>LINC</a:t>
            </a:r>
            <a:r>
              <a:rPr lang="en-US" altLang="en-US" sz="4400" dirty="0" err="1"/>
              <a:t>ing</a:t>
            </a:r>
            <a:r>
              <a:rPr lang="en-US" altLang="en-US" sz="4400" dirty="0"/>
              <a:t> Routine </a:t>
            </a:r>
            <a:endParaRPr lang="en-US" sz="44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609600"/>
            <a:ext cx="8001000" cy="4343400"/>
          </a:xfrm>
        </p:spPr>
      </p:pic>
      <p:pic>
        <p:nvPicPr>
          <p:cNvPr id="3074" name="Picture 2" descr="C:\Users\Carol Sparber\AppData\Local\Microsoft\Windows\INetCache\IE\AGH9FK53\large-cd-rom-dvd-compact-disc-computer-media-0-156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9100" y="3276600"/>
            <a:ext cx="914400" cy="98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87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on your brain…</a:t>
            </a:r>
            <a:endParaRPr lang="en-US" dirty="0"/>
          </a:p>
        </p:txBody>
      </p:sp>
      <p:sp>
        <p:nvSpPr>
          <p:cNvPr id="3" name="Content Placeholder 2"/>
          <p:cNvSpPr>
            <a:spLocks noGrp="1"/>
          </p:cNvSpPr>
          <p:nvPr>
            <p:ph idx="1"/>
          </p:nvPr>
        </p:nvSpPr>
        <p:spPr/>
        <p:txBody>
          <a:bodyPr>
            <a:noAutofit/>
          </a:bodyPr>
          <a:lstStyle/>
          <a:p>
            <a:r>
              <a:rPr lang="en-US" sz="3200" dirty="0" smtClean="0"/>
              <a:t>Directions: In the following line of letters, cross out six letters to that the remaining letters – without altering their sequence – spell a familiar English word.</a:t>
            </a:r>
          </a:p>
          <a:p>
            <a:endParaRPr lang="en-US" sz="3200" dirty="0"/>
          </a:p>
          <a:p>
            <a:pPr marL="0" indent="0" algn="ctr">
              <a:buNone/>
            </a:pPr>
            <a:r>
              <a:rPr lang="en-US" sz="3200" dirty="0" smtClean="0"/>
              <a:t>B S R I A X L E I T N T E R S</a:t>
            </a:r>
          </a:p>
          <a:p>
            <a:pPr marL="0" indent="0" algn="ctr">
              <a:buNone/>
            </a:pPr>
            <a:endParaRPr lang="en-US" sz="3200" dirty="0"/>
          </a:p>
          <a:p>
            <a:pPr marL="0" indent="0" algn="ctr">
              <a:buNone/>
            </a:pPr>
            <a:r>
              <a:rPr lang="en-US" sz="3200" dirty="0" smtClean="0"/>
              <a:t>Hint: If you’re having difficulty, go back and read the directions very carefully again. </a:t>
            </a:r>
            <a:endParaRPr lang="en-US" sz="3200" dirty="0"/>
          </a:p>
        </p:txBody>
      </p:sp>
    </p:spTree>
    <p:extLst>
      <p:ext uri="{BB962C8B-B14F-4D97-AF65-F5344CB8AC3E}">
        <p14:creationId xmlns:p14="http://schemas.microsoft.com/office/powerpoint/2010/main" val="3297682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8077200" cy="1600200"/>
          </a:xfrm>
        </p:spPr>
        <p:txBody>
          <a:bodyPr>
            <a:normAutofit/>
          </a:bodyPr>
          <a:lstStyle/>
          <a:p>
            <a:r>
              <a:rPr lang="en-US" altLang="en-US" sz="4400" dirty="0"/>
              <a:t>Mnemonics using </a:t>
            </a:r>
            <a:r>
              <a:rPr lang="en-US" altLang="en-US" sz="4400" dirty="0" err="1">
                <a:solidFill>
                  <a:schemeClr val="accent2"/>
                </a:solidFill>
              </a:rPr>
              <a:t>LINC</a:t>
            </a:r>
            <a:r>
              <a:rPr lang="en-US" altLang="en-US" sz="4400" dirty="0" err="1"/>
              <a:t>ing</a:t>
            </a:r>
            <a:r>
              <a:rPr lang="en-US" altLang="en-US" sz="4400" dirty="0"/>
              <a:t> Routine </a:t>
            </a:r>
            <a:endParaRPr lang="en-US" sz="4400" dirty="0"/>
          </a:p>
        </p:txBody>
      </p:sp>
      <p:sp>
        <p:nvSpPr>
          <p:cNvPr id="2" name="Content Placeholder 1"/>
          <p:cNvSpPr>
            <a:spLocks noGrp="1"/>
          </p:cNvSpPr>
          <p:nvPr>
            <p:ph idx="1"/>
          </p:nvPr>
        </p:nvSpPr>
        <p:spPr>
          <a:xfrm>
            <a:off x="762000" y="381000"/>
            <a:ext cx="7543800" cy="2743200"/>
          </a:xfrm>
        </p:spPr>
        <p:txBody>
          <a:bodyPr/>
          <a:lstStyle/>
          <a:p>
            <a:pPr marL="109728" indent="0">
              <a:buNone/>
            </a:pPr>
            <a:r>
              <a:rPr lang="en-US" dirty="0" smtClean="0"/>
              <a:t>Step 1. The term: discuss </a:t>
            </a:r>
            <a:r>
              <a:rPr lang="en-US" dirty="0"/>
              <a:t>and define the meaning of the word within the context of the lesson. Record the term on the form. </a:t>
            </a:r>
            <a:endParaRPr lang="en-US" dirty="0" smtClean="0"/>
          </a:p>
          <a:p>
            <a:pPr marL="109728" indent="0">
              <a:buNone/>
            </a:pPr>
            <a:endParaRPr lang="en-US" dirty="0"/>
          </a:p>
          <a:p>
            <a:pPr marL="109728" indent="0">
              <a:buNone/>
            </a:pPr>
            <a:endParaRPr lang="en-US" dirty="0"/>
          </a:p>
          <a:p>
            <a:pPr marL="109728" indent="0">
              <a:buNone/>
            </a:pPr>
            <a:endParaRPr lang="en-US" dirty="0"/>
          </a:p>
        </p:txBody>
      </p:sp>
      <p:sp>
        <p:nvSpPr>
          <p:cNvPr id="4" name="Rounded Rectangle 3"/>
          <p:cNvSpPr/>
          <p:nvPr/>
        </p:nvSpPr>
        <p:spPr>
          <a:xfrm>
            <a:off x="838200" y="1752600"/>
            <a:ext cx="1828800" cy="1219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smtClean="0">
                <a:solidFill>
                  <a:schemeClr val="tx1"/>
                </a:solidFill>
              </a:rPr>
              <a:t>Term</a:t>
            </a:r>
          </a:p>
          <a:p>
            <a:pPr algn="ctr"/>
            <a:endParaRPr lang="en-US" dirty="0" smtClean="0">
              <a:solidFill>
                <a:schemeClr val="tx1"/>
              </a:solidFill>
            </a:endParaRPr>
          </a:p>
          <a:p>
            <a:pPr algn="ctr"/>
            <a:r>
              <a:rPr lang="en-US" sz="2400" b="1" dirty="0" smtClean="0">
                <a:solidFill>
                  <a:schemeClr val="tx1"/>
                </a:solidFill>
              </a:rPr>
              <a:t>Discount </a:t>
            </a:r>
            <a:endParaRPr lang="en-US" sz="2400" b="1" dirty="0">
              <a:solidFill>
                <a:schemeClr val="tx1"/>
              </a:solidFill>
            </a:endParaRPr>
          </a:p>
        </p:txBody>
      </p:sp>
    </p:spTree>
    <p:extLst>
      <p:ext uri="{BB962C8B-B14F-4D97-AF65-F5344CB8AC3E}">
        <p14:creationId xmlns:p14="http://schemas.microsoft.com/office/powerpoint/2010/main" val="2782167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0"/>
            <a:ext cx="8382000" cy="838200"/>
          </a:xfrm>
        </p:spPr>
        <p:txBody>
          <a:bodyPr>
            <a:normAutofit fontScale="90000"/>
          </a:bodyPr>
          <a:lstStyle/>
          <a:p>
            <a:r>
              <a:rPr lang="en-US" sz="4400" dirty="0" smtClean="0"/>
              <a:t>Mnemonics using the </a:t>
            </a:r>
            <a:r>
              <a:rPr lang="en-US" sz="4400" dirty="0" err="1" smtClean="0">
                <a:solidFill>
                  <a:schemeClr val="accent2"/>
                </a:solidFill>
              </a:rPr>
              <a:t>LINC</a:t>
            </a:r>
            <a:r>
              <a:rPr lang="en-US" sz="4400" dirty="0" err="1" smtClean="0"/>
              <a:t>ing</a:t>
            </a:r>
            <a:r>
              <a:rPr lang="en-US" sz="4400" dirty="0" smtClean="0"/>
              <a:t> Routine</a:t>
            </a:r>
            <a:endParaRPr lang="en-US" sz="4400" dirty="0"/>
          </a:p>
        </p:txBody>
      </p:sp>
      <p:sp>
        <p:nvSpPr>
          <p:cNvPr id="2" name="Content Placeholder 1"/>
          <p:cNvSpPr>
            <a:spLocks noGrp="1"/>
          </p:cNvSpPr>
          <p:nvPr>
            <p:ph idx="1"/>
          </p:nvPr>
        </p:nvSpPr>
        <p:spPr>
          <a:xfrm>
            <a:off x="762000" y="25400"/>
            <a:ext cx="7543800" cy="2590800"/>
          </a:xfrm>
        </p:spPr>
        <p:txBody>
          <a:bodyPr>
            <a:normAutofit/>
          </a:bodyPr>
          <a:lstStyle/>
          <a:p>
            <a:pPr marL="109728" indent="0">
              <a:buNone/>
            </a:pPr>
            <a:r>
              <a:rPr lang="en-US" sz="2000" dirty="0" smtClean="0"/>
              <a:t>Step 2.</a:t>
            </a:r>
            <a:r>
              <a:rPr lang="en-US" sz="2000" dirty="0"/>
              <a:t> A brief definition is written in section </a:t>
            </a:r>
            <a:r>
              <a:rPr lang="en-US" sz="2000" dirty="0" smtClean="0"/>
              <a:t>2. Use </a:t>
            </a:r>
            <a:r>
              <a:rPr lang="en-US" sz="2000" dirty="0"/>
              <a:t>ONLY the parts of the definition that are most essential for students to know. (reduce long definitions to their most essential parts</a:t>
            </a:r>
            <a:r>
              <a:rPr lang="en-US" sz="2000" dirty="0" smtClean="0"/>
              <a:t>)</a:t>
            </a:r>
          </a:p>
          <a:p>
            <a:pPr marL="109728" indent="0">
              <a:buNone/>
            </a:pPr>
            <a:endParaRPr lang="en-US" sz="2000" dirty="0"/>
          </a:p>
          <a:p>
            <a:pPr marL="109728" indent="0">
              <a:buNone/>
            </a:pPr>
            <a:endParaRPr lang="en-US" sz="2000" dirty="0"/>
          </a:p>
        </p:txBody>
      </p:sp>
      <p:sp>
        <p:nvSpPr>
          <p:cNvPr id="4" name="Rounded Rectangle 3"/>
          <p:cNvSpPr/>
          <p:nvPr/>
        </p:nvSpPr>
        <p:spPr>
          <a:xfrm>
            <a:off x="762000" y="1553774"/>
            <a:ext cx="1828800" cy="1219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5" name="Rounded Rectangle 4"/>
          <p:cNvSpPr/>
          <p:nvPr/>
        </p:nvSpPr>
        <p:spPr>
          <a:xfrm>
            <a:off x="6705600" y="1579175"/>
            <a:ext cx="1828800" cy="314522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4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840748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10200"/>
            <a:ext cx="8001000" cy="762000"/>
          </a:xfrm>
        </p:spPr>
        <p:txBody>
          <a:bodyPr>
            <a:normAutofit/>
          </a:bodyPr>
          <a:lstStyle/>
          <a:p>
            <a:r>
              <a:rPr lang="en-US" sz="4400" dirty="0"/>
              <a:t>M</a:t>
            </a:r>
            <a:r>
              <a:rPr lang="en-US" sz="4400" dirty="0" smtClean="0"/>
              <a:t>nemonics using </a:t>
            </a:r>
            <a:r>
              <a:rPr lang="en-US" sz="4400" dirty="0" err="1" smtClean="0">
                <a:solidFill>
                  <a:schemeClr val="accent2"/>
                </a:solidFill>
              </a:rPr>
              <a:t>LINC</a:t>
            </a:r>
            <a:r>
              <a:rPr lang="en-US" sz="4400" dirty="0" err="1" smtClean="0"/>
              <a:t>ing</a:t>
            </a:r>
            <a:r>
              <a:rPr lang="en-US" sz="4400" dirty="0" smtClean="0"/>
              <a:t> Routine</a:t>
            </a:r>
            <a:endParaRPr lang="en-US" sz="4400" dirty="0"/>
          </a:p>
        </p:txBody>
      </p:sp>
      <p:sp>
        <p:nvSpPr>
          <p:cNvPr id="2" name="Content Placeholder 1"/>
          <p:cNvSpPr>
            <a:spLocks noGrp="1"/>
          </p:cNvSpPr>
          <p:nvPr>
            <p:ph idx="1"/>
          </p:nvPr>
        </p:nvSpPr>
        <p:spPr>
          <a:xfrm>
            <a:off x="381000" y="0"/>
            <a:ext cx="8229600" cy="3428988"/>
          </a:xfrm>
        </p:spPr>
        <p:txBody>
          <a:bodyPr/>
          <a:lstStyle/>
          <a:p>
            <a:pPr marL="109728" indent="0">
              <a:buNone/>
            </a:pPr>
            <a:r>
              <a:rPr lang="en-US" sz="2000" dirty="0" smtClean="0">
                <a:solidFill>
                  <a:schemeClr val="tx1"/>
                </a:solidFill>
                <a:latin typeface="Arial Narrow" panose="020B0606020202030204" pitchFamily="34" charset="0"/>
              </a:rPr>
              <a:t>Step 3 The </a:t>
            </a:r>
            <a:r>
              <a:rPr lang="en-US" sz="2000" dirty="0">
                <a:solidFill>
                  <a:schemeClr val="tx1"/>
                </a:solidFill>
                <a:latin typeface="Arial Narrow" panose="020B0606020202030204" pitchFamily="34" charset="0"/>
              </a:rPr>
              <a:t>reminding word gives students auditory clues that will enable the to access their memory of the new term and the new term’s definition. It must SOUND similar to part of all of the new term, and it must be a </a:t>
            </a:r>
            <a:r>
              <a:rPr lang="en-US" sz="2000" dirty="0" smtClean="0">
                <a:solidFill>
                  <a:schemeClr val="tx1"/>
                </a:solidFill>
                <a:latin typeface="Arial Narrow" panose="020B0606020202030204" pitchFamily="34" charset="0"/>
              </a:rPr>
              <a:t>real word </a:t>
            </a:r>
            <a:r>
              <a:rPr lang="en-US" sz="2000" dirty="0">
                <a:solidFill>
                  <a:schemeClr val="tx1"/>
                </a:solidFill>
                <a:latin typeface="Arial Narrow" panose="020B0606020202030204" pitchFamily="34" charset="0"/>
              </a:rPr>
              <a:t>whose meaning is very familiar to the </a:t>
            </a:r>
            <a:r>
              <a:rPr lang="en-US" sz="2000" dirty="0" smtClean="0">
                <a:solidFill>
                  <a:schemeClr val="tx1"/>
                </a:solidFill>
                <a:latin typeface="Arial Narrow" panose="020B0606020202030204" pitchFamily="34" charset="0"/>
              </a:rPr>
              <a:t>students. It should help you remember what the new word means.</a:t>
            </a:r>
          </a:p>
          <a:p>
            <a:pPr marL="109728" indent="0">
              <a:buNone/>
            </a:pPr>
            <a:endParaRPr lang="en-US" sz="2000" dirty="0">
              <a:latin typeface="Arial Narrow" panose="020B0606020202030204" pitchFamily="34" charset="0"/>
            </a:endParaRPr>
          </a:p>
          <a:p>
            <a:pPr marL="109728" indent="0">
              <a:buNone/>
            </a:pPr>
            <a:endParaRPr lang="en-US" sz="2000" dirty="0">
              <a:latin typeface="Arial Narrow" panose="020B0606020202030204" pitchFamily="34" charset="0"/>
            </a:endParaRPr>
          </a:p>
          <a:p>
            <a:endParaRPr lang="en-US" dirty="0"/>
          </a:p>
        </p:txBody>
      </p:sp>
      <p:sp>
        <p:nvSpPr>
          <p:cNvPr id="5" name="Rounded Rectangle 4"/>
          <p:cNvSpPr/>
          <p:nvPr/>
        </p:nvSpPr>
        <p:spPr>
          <a:xfrm>
            <a:off x="685800" y="1879612"/>
            <a:ext cx="1752600" cy="152255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6" name="Rounded Rectangle 5"/>
          <p:cNvSpPr/>
          <p:nvPr/>
        </p:nvSpPr>
        <p:spPr>
          <a:xfrm>
            <a:off x="685800" y="3483412"/>
            <a:ext cx="1745346" cy="154215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3</a:t>
            </a:r>
            <a:r>
              <a:rPr lang="en-US" dirty="0" smtClean="0">
                <a:solidFill>
                  <a:schemeClr val="tx1"/>
                </a:solidFill>
                <a:latin typeface="Arial Narrow" panose="020B0606020202030204" pitchFamily="34" charset="0"/>
              </a:rPr>
              <a:t>.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a:t>
            </a:r>
            <a:endParaRPr lang="en-US" sz="2400" b="1" dirty="0">
              <a:solidFill>
                <a:schemeClr val="tx1"/>
              </a:solidFill>
              <a:latin typeface="Arial Narrow" panose="020B0606020202030204" pitchFamily="34" charset="0"/>
            </a:endParaRPr>
          </a:p>
        </p:txBody>
      </p:sp>
      <p:sp>
        <p:nvSpPr>
          <p:cNvPr id="7" name="Rounded Rectangle 6"/>
          <p:cNvSpPr/>
          <p:nvPr/>
        </p:nvSpPr>
        <p:spPr>
          <a:xfrm>
            <a:off x="6705600" y="1883975"/>
            <a:ext cx="1828800" cy="314522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4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70658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52504"/>
            <a:ext cx="8077200" cy="719695"/>
          </a:xfrm>
        </p:spPr>
        <p:txBody>
          <a:bodyPr>
            <a:normAutofit fontScale="90000"/>
          </a:bodyPr>
          <a:lstStyle/>
          <a:p>
            <a:r>
              <a:rPr lang="en-US" sz="4400" dirty="0" smtClean="0"/>
              <a:t>Mnemonics using </a:t>
            </a:r>
            <a:r>
              <a:rPr lang="en-US" sz="4400" dirty="0" err="1" smtClean="0">
                <a:solidFill>
                  <a:schemeClr val="accent2"/>
                </a:solidFill>
              </a:rPr>
              <a:t>LINC</a:t>
            </a:r>
            <a:r>
              <a:rPr lang="en-US" sz="4400" dirty="0" err="1" smtClean="0"/>
              <a:t>ing</a:t>
            </a:r>
            <a:r>
              <a:rPr lang="en-US" sz="4400" dirty="0" smtClean="0"/>
              <a:t> Routine</a:t>
            </a:r>
            <a:endParaRPr lang="en-US" sz="4400" dirty="0"/>
          </a:p>
        </p:txBody>
      </p:sp>
      <p:sp>
        <p:nvSpPr>
          <p:cNvPr id="2" name="Content Placeholder 1"/>
          <p:cNvSpPr>
            <a:spLocks noGrp="1"/>
          </p:cNvSpPr>
          <p:nvPr>
            <p:ph idx="1"/>
          </p:nvPr>
        </p:nvSpPr>
        <p:spPr>
          <a:xfrm>
            <a:off x="457200" y="584201"/>
            <a:ext cx="8229600" cy="2286000"/>
          </a:xfrm>
        </p:spPr>
        <p:txBody>
          <a:bodyPr>
            <a:normAutofit/>
          </a:bodyPr>
          <a:lstStyle/>
          <a:p>
            <a:pPr marL="109728" indent="0">
              <a:buNone/>
            </a:pPr>
            <a:r>
              <a:rPr lang="en-US" sz="2000" dirty="0" smtClean="0">
                <a:solidFill>
                  <a:schemeClr val="tx1"/>
                </a:solidFill>
                <a:latin typeface="Arial Narrow" panose="020B0606020202030204" pitchFamily="34" charset="0"/>
              </a:rPr>
              <a:t>Step 4 The </a:t>
            </a:r>
            <a:r>
              <a:rPr lang="en-US" sz="2000" dirty="0" err="1">
                <a:solidFill>
                  <a:schemeClr val="tx1"/>
                </a:solidFill>
                <a:latin typeface="Arial Narrow" panose="020B0606020202030204" pitchFamily="34" charset="0"/>
              </a:rPr>
              <a:t>LINCing</a:t>
            </a:r>
            <a:r>
              <a:rPr lang="en-US" sz="2000" dirty="0">
                <a:solidFill>
                  <a:schemeClr val="tx1"/>
                </a:solidFill>
                <a:latin typeface="Arial Narrow" panose="020B0606020202030204" pitchFamily="34" charset="0"/>
              </a:rPr>
              <a:t> story is a short </a:t>
            </a:r>
            <a:r>
              <a:rPr lang="en-US" sz="2000" dirty="0" smtClean="0">
                <a:solidFill>
                  <a:schemeClr val="tx1"/>
                </a:solidFill>
                <a:latin typeface="Arial Narrow" panose="020B0606020202030204" pitchFamily="34" charset="0"/>
              </a:rPr>
              <a:t>phrase </a:t>
            </a:r>
            <a:r>
              <a:rPr lang="en-US" sz="2000" dirty="0">
                <a:solidFill>
                  <a:schemeClr val="tx1"/>
                </a:solidFill>
                <a:latin typeface="Arial Narrow" panose="020B0606020202030204" pitchFamily="34" charset="0"/>
              </a:rPr>
              <a:t>or sentence that enables students to connect or link the meaning of the new term to familiar background knowledge. </a:t>
            </a:r>
            <a:endParaRPr lang="en-US" sz="2000" dirty="0" smtClean="0">
              <a:solidFill>
                <a:schemeClr val="tx1"/>
              </a:solidFill>
              <a:latin typeface="Arial Narrow" panose="020B0606020202030204" pitchFamily="34" charset="0"/>
            </a:endParaRPr>
          </a:p>
          <a:p>
            <a:r>
              <a:rPr lang="en-US" sz="2000" dirty="0" smtClean="0">
                <a:solidFill>
                  <a:schemeClr val="tx1"/>
                </a:solidFill>
                <a:latin typeface="Arial Narrow" panose="020B0606020202030204" pitchFamily="34" charset="0"/>
              </a:rPr>
              <a:t>It </a:t>
            </a:r>
            <a:r>
              <a:rPr lang="en-US" sz="2000" dirty="0">
                <a:solidFill>
                  <a:schemeClr val="tx1"/>
                </a:solidFill>
                <a:latin typeface="Arial Narrow" panose="020B0606020202030204" pitchFamily="34" charset="0"/>
              </a:rPr>
              <a:t>provides auditory and visual links between the reminding word and the meaning of the new term. </a:t>
            </a:r>
            <a:endParaRPr lang="en-US" sz="2000" dirty="0" smtClean="0">
              <a:solidFill>
                <a:schemeClr val="tx1"/>
              </a:solidFill>
              <a:latin typeface="Arial Narrow" panose="020B0606020202030204" pitchFamily="34" charset="0"/>
            </a:endParaRPr>
          </a:p>
          <a:p>
            <a:r>
              <a:rPr lang="en-US" sz="2000" dirty="0" smtClean="0">
                <a:solidFill>
                  <a:schemeClr val="tx1"/>
                </a:solidFill>
                <a:latin typeface="Arial Narrow" panose="020B0606020202030204" pitchFamily="34" charset="0"/>
              </a:rPr>
              <a:t>AN </a:t>
            </a:r>
            <a:r>
              <a:rPr lang="en-US" sz="2000" dirty="0">
                <a:solidFill>
                  <a:schemeClr val="tx1"/>
                </a:solidFill>
                <a:latin typeface="Arial Narrow" panose="020B0606020202030204" pitchFamily="34" charset="0"/>
              </a:rPr>
              <a:t>EFFECTIVE story includes several characteristics: </a:t>
            </a:r>
            <a:endParaRPr lang="en-US" sz="2000" dirty="0" smtClean="0">
              <a:solidFill>
                <a:schemeClr val="tx1"/>
              </a:solidFill>
              <a:latin typeface="Arial Narrow" panose="020B0606020202030204" pitchFamily="34" charset="0"/>
            </a:endParaRPr>
          </a:p>
          <a:p>
            <a:pPr lvl="1"/>
            <a:r>
              <a:rPr lang="en-US" sz="1600" dirty="0" smtClean="0">
                <a:solidFill>
                  <a:schemeClr val="tx1"/>
                </a:solidFill>
                <a:latin typeface="Arial Narrow" panose="020B0606020202030204" pitchFamily="34" charset="0"/>
              </a:rPr>
              <a:t>the </a:t>
            </a:r>
            <a:r>
              <a:rPr lang="en-US" sz="1600" dirty="0">
                <a:solidFill>
                  <a:schemeClr val="tx1"/>
                </a:solidFill>
                <a:latin typeface="Arial Narrow" panose="020B0606020202030204" pitchFamily="34" charset="0"/>
              </a:rPr>
              <a:t>story always contains the reminding </a:t>
            </a:r>
            <a:r>
              <a:rPr lang="en-US" sz="1600" dirty="0" smtClean="0">
                <a:solidFill>
                  <a:schemeClr val="tx1"/>
                </a:solidFill>
                <a:latin typeface="Arial Narrow" panose="020B0606020202030204" pitchFamily="34" charset="0"/>
              </a:rPr>
              <a:t>word, </a:t>
            </a:r>
            <a:r>
              <a:rPr lang="en-US" sz="1600" dirty="0">
                <a:solidFill>
                  <a:schemeClr val="tx1"/>
                </a:solidFill>
                <a:latin typeface="Arial Narrow" panose="020B0606020202030204" pitchFamily="34" charset="0"/>
              </a:rPr>
              <a:t>the story always contains the meaning of the new term in some </a:t>
            </a:r>
            <a:r>
              <a:rPr lang="en-US" sz="1600" dirty="0" smtClean="0">
                <a:solidFill>
                  <a:schemeClr val="tx1"/>
                </a:solidFill>
                <a:latin typeface="Arial Narrow" panose="020B0606020202030204" pitchFamily="34" charset="0"/>
              </a:rPr>
              <a:t>way, the </a:t>
            </a:r>
            <a:r>
              <a:rPr lang="en-US" sz="1600" dirty="0">
                <a:solidFill>
                  <a:schemeClr val="tx1"/>
                </a:solidFill>
                <a:latin typeface="Arial Narrow" panose="020B0606020202030204" pitchFamily="34" charset="0"/>
              </a:rPr>
              <a:t>story is always short and </a:t>
            </a:r>
            <a:r>
              <a:rPr lang="en-US" sz="1600" dirty="0" smtClean="0">
                <a:solidFill>
                  <a:schemeClr val="tx1"/>
                </a:solidFill>
                <a:latin typeface="Arial Narrow" panose="020B0606020202030204" pitchFamily="34" charset="0"/>
              </a:rPr>
              <a:t>simple.</a:t>
            </a:r>
            <a:endParaRPr lang="en-US" sz="1600" dirty="0">
              <a:solidFill>
                <a:schemeClr val="tx1"/>
              </a:solidFill>
              <a:latin typeface="Arial Narrow" panose="020B0606020202030204" pitchFamily="34" charset="0"/>
            </a:endParaRPr>
          </a:p>
          <a:p>
            <a:endParaRPr lang="en-US" dirty="0"/>
          </a:p>
        </p:txBody>
      </p:sp>
      <p:sp>
        <p:nvSpPr>
          <p:cNvPr id="5" name="Rounded Rectangle 4"/>
          <p:cNvSpPr/>
          <p:nvPr/>
        </p:nvSpPr>
        <p:spPr>
          <a:xfrm>
            <a:off x="850900" y="275590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6" name="Rounded Rectangle 5"/>
          <p:cNvSpPr/>
          <p:nvPr/>
        </p:nvSpPr>
        <p:spPr>
          <a:xfrm>
            <a:off x="850900" y="415147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3.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 </a:t>
            </a:r>
            <a:endParaRPr lang="en-US" sz="2400" b="1" dirty="0">
              <a:solidFill>
                <a:schemeClr val="tx1"/>
              </a:solidFill>
              <a:latin typeface="Arial Narrow" panose="020B0606020202030204" pitchFamily="34" charset="0"/>
            </a:endParaRPr>
          </a:p>
        </p:txBody>
      </p:sp>
      <p:sp>
        <p:nvSpPr>
          <p:cNvPr id="7" name="Rounded Rectangle 6"/>
          <p:cNvSpPr/>
          <p:nvPr/>
        </p:nvSpPr>
        <p:spPr>
          <a:xfrm>
            <a:off x="7010400" y="2692400"/>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
        <p:nvSpPr>
          <p:cNvPr id="8" name="Rounded Rectangle 7"/>
          <p:cNvSpPr/>
          <p:nvPr/>
        </p:nvSpPr>
        <p:spPr>
          <a:xfrm>
            <a:off x="2552700" y="2743199"/>
            <a:ext cx="1676400" cy="26887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4</a:t>
            </a:r>
            <a:r>
              <a:rPr lang="en-US" dirty="0" smtClean="0">
                <a:solidFill>
                  <a:schemeClr val="tx1"/>
                </a:solidFill>
                <a:latin typeface="Arial Narrow" panose="020B0606020202030204" pitchFamily="34" charset="0"/>
              </a:rPr>
              <a:t>. The </a:t>
            </a:r>
            <a:r>
              <a:rPr lang="en-US" dirty="0" err="1" smtClean="0">
                <a:solidFill>
                  <a:schemeClr val="tx1"/>
                </a:solidFill>
                <a:latin typeface="Arial Narrow" panose="020B0606020202030204" pitchFamily="34" charset="0"/>
              </a:rPr>
              <a:t>LINCing</a:t>
            </a:r>
            <a:r>
              <a:rPr lang="en-US" dirty="0" smtClean="0">
                <a:solidFill>
                  <a:schemeClr val="tx1"/>
                </a:solidFill>
                <a:latin typeface="Arial Narrow" panose="020B0606020202030204" pitchFamily="34" charset="0"/>
              </a:rPr>
              <a:t> story</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I saved  three dollars on a disc</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656388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10200"/>
            <a:ext cx="7924800" cy="762000"/>
          </a:xfrm>
        </p:spPr>
        <p:txBody>
          <a:bodyPr>
            <a:normAutofit fontScale="90000"/>
          </a:bodyPr>
          <a:lstStyle/>
          <a:p>
            <a:r>
              <a:rPr lang="en-US" dirty="0" smtClean="0"/>
              <a:t>Examples and </a:t>
            </a:r>
            <a:r>
              <a:rPr lang="en-US" dirty="0" err="1" smtClean="0"/>
              <a:t>Nonexamples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0110993"/>
              </p:ext>
            </p:extLst>
          </p:nvPr>
        </p:nvGraphicFramePr>
        <p:xfrm>
          <a:off x="304800" y="533400"/>
          <a:ext cx="8686800" cy="5090160"/>
        </p:xfrm>
        <a:graphic>
          <a:graphicData uri="http://schemas.openxmlformats.org/drawingml/2006/table">
            <a:tbl>
              <a:tblPr firstRow="1" bandRow="1">
                <a:tableStyleId>{2D5ABB26-0587-4C30-8999-92F81FD0307C}</a:tableStyleId>
              </a:tblPr>
              <a:tblGrid>
                <a:gridCol w="4343400"/>
                <a:gridCol w="4343400"/>
              </a:tblGrid>
              <a:tr h="5090160">
                <a:tc>
                  <a:txBody>
                    <a:bodyPr/>
                    <a:lstStyle/>
                    <a:p>
                      <a:r>
                        <a:rPr lang="en-US" sz="2000" b="1" dirty="0" smtClean="0"/>
                        <a:t>Decree:</a:t>
                      </a:r>
                      <a:r>
                        <a:rPr lang="en-US" sz="2000" dirty="0" smtClean="0"/>
                        <a:t> to make a decision and force it on others.</a:t>
                      </a:r>
                    </a:p>
                    <a:p>
                      <a:r>
                        <a:rPr lang="en-US" sz="2000" b="1" dirty="0" smtClean="0"/>
                        <a:t>Reminding word:</a:t>
                      </a:r>
                      <a:r>
                        <a:rPr lang="en-US" sz="2000" b="1" baseline="0" dirty="0" smtClean="0"/>
                        <a:t> </a:t>
                      </a:r>
                      <a:r>
                        <a:rPr lang="en-US" sz="2000" baseline="0" dirty="0" smtClean="0"/>
                        <a:t>Decide</a:t>
                      </a:r>
                    </a:p>
                    <a:p>
                      <a:r>
                        <a:rPr lang="en-US" sz="2000" b="1" baseline="0" dirty="0" err="1" smtClean="0"/>
                        <a:t>LINCing</a:t>
                      </a:r>
                      <a:r>
                        <a:rPr lang="en-US" sz="2000" b="1" baseline="0" dirty="0" smtClean="0"/>
                        <a:t> Story: </a:t>
                      </a:r>
                      <a:r>
                        <a:rPr lang="en-US" sz="2000" baseline="0" dirty="0" smtClean="0"/>
                        <a:t>“the dictator decided to force everyone to pay higher taxes.” </a:t>
                      </a:r>
                      <a:r>
                        <a:rPr lang="en-US" sz="2000" dirty="0" smtClean="0"/>
                        <a:t> </a:t>
                      </a:r>
                    </a:p>
                    <a:p>
                      <a:r>
                        <a:rPr lang="en-US" sz="2000" i="1" dirty="0" smtClean="0"/>
                        <a:t>(The story helps you think of a decision being forced on others.)</a:t>
                      </a:r>
                    </a:p>
                    <a:p>
                      <a:r>
                        <a:rPr lang="en-US" sz="2000" i="1" dirty="0" smtClean="0"/>
                        <a:t>______________________________</a:t>
                      </a:r>
                    </a:p>
                    <a:p>
                      <a:r>
                        <a:rPr lang="en-US" sz="2000" b="1" i="0" dirty="0" err="1" smtClean="0"/>
                        <a:t>Flourite</a:t>
                      </a:r>
                      <a:r>
                        <a:rPr lang="en-US" sz="2000" b="1" i="0" dirty="0" smtClean="0"/>
                        <a:t>:</a:t>
                      </a:r>
                      <a:r>
                        <a:rPr lang="en-US" sz="2000" b="1" i="0" baseline="0" dirty="0" smtClean="0"/>
                        <a:t> </a:t>
                      </a:r>
                      <a:r>
                        <a:rPr lang="en-US" sz="2000" i="0" baseline="0" dirty="0" smtClean="0"/>
                        <a:t>a purple mineral used to make steel hard.</a:t>
                      </a:r>
                    </a:p>
                    <a:p>
                      <a:r>
                        <a:rPr lang="en-US" sz="2000" b="1" i="0" baseline="0" dirty="0" smtClean="0"/>
                        <a:t>Reminding word: </a:t>
                      </a:r>
                      <a:r>
                        <a:rPr lang="en-US" sz="2000" i="0" baseline="0" dirty="0" smtClean="0"/>
                        <a:t>Floor</a:t>
                      </a:r>
                    </a:p>
                    <a:p>
                      <a:r>
                        <a:rPr lang="en-US" sz="2000" b="1" i="0" baseline="0" dirty="0" err="1" smtClean="0"/>
                        <a:t>LINKing</a:t>
                      </a:r>
                      <a:r>
                        <a:rPr lang="en-US" sz="2000" b="1" i="0" baseline="0" dirty="0" smtClean="0"/>
                        <a:t> Story: </a:t>
                      </a:r>
                      <a:r>
                        <a:rPr lang="en-US" sz="2000" i="0" baseline="0" dirty="0" smtClean="0"/>
                        <a:t>“My knee turned purple when it hit the hard, steel floor.”</a:t>
                      </a:r>
                    </a:p>
                    <a:p>
                      <a:r>
                        <a:rPr lang="en-US" sz="2000" i="1" baseline="0" dirty="0" smtClean="0"/>
                        <a:t>(Story helps you think of steel and the color purple.)</a:t>
                      </a:r>
                      <a:endParaRPr lang="en-US" sz="2000" i="1" dirty="0"/>
                    </a:p>
                  </a:txBody>
                  <a:tcPr/>
                </a:tc>
                <a:tc>
                  <a:txBody>
                    <a:bodyPr/>
                    <a:lstStyle/>
                    <a:p>
                      <a:r>
                        <a:rPr lang="en-US" sz="2000" b="1" dirty="0" smtClean="0"/>
                        <a:t>Decree: </a:t>
                      </a:r>
                      <a:r>
                        <a:rPr lang="en-US" sz="2000" dirty="0" smtClean="0"/>
                        <a:t>to make a decision and force it on others.</a:t>
                      </a:r>
                    </a:p>
                    <a:p>
                      <a:r>
                        <a:rPr lang="en-US" sz="2000" b="1" dirty="0" smtClean="0"/>
                        <a:t>Reminding word:</a:t>
                      </a:r>
                      <a:r>
                        <a:rPr lang="en-US" sz="2000" b="1" baseline="0" dirty="0" smtClean="0"/>
                        <a:t> </a:t>
                      </a:r>
                      <a:r>
                        <a:rPr lang="en-US" sz="2000" baseline="0" dirty="0" smtClean="0"/>
                        <a:t>Decide</a:t>
                      </a:r>
                    </a:p>
                    <a:p>
                      <a:r>
                        <a:rPr lang="en-US" sz="2000" b="1" baseline="0" dirty="0" err="1" smtClean="0"/>
                        <a:t>LINCing</a:t>
                      </a:r>
                      <a:r>
                        <a:rPr lang="en-US" sz="2000" b="1" baseline="0" dirty="0" smtClean="0"/>
                        <a:t> Story: </a:t>
                      </a:r>
                      <a:r>
                        <a:rPr lang="en-US" sz="2000" baseline="0" dirty="0" smtClean="0"/>
                        <a:t>“He decided to go to town.”</a:t>
                      </a:r>
                      <a:endParaRPr lang="en-US" sz="2000" i="1" baseline="0" dirty="0" smtClean="0"/>
                    </a:p>
                    <a:p>
                      <a:r>
                        <a:rPr lang="en-US" sz="2000" i="1" baseline="0" dirty="0" smtClean="0"/>
                        <a:t>(Story does not help you think of forcing a decision on others.)</a:t>
                      </a:r>
                    </a:p>
                    <a:p>
                      <a:r>
                        <a:rPr lang="en-US" sz="2000" i="1" baseline="0" dirty="0" smtClean="0"/>
                        <a:t>______________________</a:t>
                      </a:r>
                    </a:p>
                    <a:p>
                      <a:r>
                        <a:rPr lang="en-US" sz="2000" b="1" i="0" dirty="0" err="1" smtClean="0"/>
                        <a:t>Flourite</a:t>
                      </a:r>
                      <a:r>
                        <a:rPr lang="en-US" sz="2000" b="1" i="0" dirty="0" smtClean="0"/>
                        <a:t>:</a:t>
                      </a:r>
                      <a:r>
                        <a:rPr lang="en-US" sz="2000" b="1" i="0" baseline="0" dirty="0" smtClean="0"/>
                        <a:t> </a:t>
                      </a:r>
                      <a:r>
                        <a:rPr lang="en-US" sz="2000" i="0" baseline="0" dirty="0" smtClean="0"/>
                        <a:t>a purple mineral used to make steel hard.</a:t>
                      </a:r>
                    </a:p>
                    <a:p>
                      <a:r>
                        <a:rPr lang="en-US" sz="2000" b="1" i="0" baseline="0" dirty="0" smtClean="0"/>
                        <a:t>Reminding word: </a:t>
                      </a:r>
                      <a:r>
                        <a:rPr lang="en-US" sz="2000" i="0" baseline="0" dirty="0" smtClean="0"/>
                        <a:t>Floor</a:t>
                      </a:r>
                    </a:p>
                    <a:p>
                      <a:r>
                        <a:rPr lang="en-US" sz="2000" b="1" i="0" baseline="0" dirty="0" err="1" smtClean="0"/>
                        <a:t>LINKing</a:t>
                      </a:r>
                      <a:r>
                        <a:rPr lang="en-US" sz="2000" b="1" i="0" baseline="0" dirty="0" smtClean="0"/>
                        <a:t> Story: </a:t>
                      </a:r>
                      <a:r>
                        <a:rPr lang="en-US" sz="2000" i="0" baseline="0" dirty="0" smtClean="0"/>
                        <a:t>“The floor was messy.” </a:t>
                      </a:r>
                    </a:p>
                    <a:p>
                      <a:r>
                        <a:rPr lang="en-US" sz="2000" i="1" baseline="0" dirty="0" smtClean="0"/>
                        <a:t>(Story does not help you think of steel or the color purple.)</a:t>
                      </a:r>
                      <a:endParaRPr lang="en-US" sz="2000" i="1" dirty="0" smtClean="0"/>
                    </a:p>
                    <a:p>
                      <a:endParaRPr lang="en-US" sz="2000" i="1" dirty="0"/>
                    </a:p>
                  </a:txBody>
                  <a:tcPr/>
                </a:tc>
              </a:tr>
            </a:tbl>
          </a:graphicData>
        </a:graphic>
      </p:graphicFrame>
    </p:spTree>
    <p:extLst>
      <p:ext uri="{BB962C8B-B14F-4D97-AF65-F5344CB8AC3E}">
        <p14:creationId xmlns:p14="http://schemas.microsoft.com/office/powerpoint/2010/main" val="151630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458200" cy="2756278"/>
          </a:xfrm>
        </p:spPr>
        <p:txBody>
          <a:bodyPr>
            <a:normAutofit fontScale="92500"/>
          </a:bodyPr>
          <a:lstStyle/>
          <a:p>
            <a:pPr marL="109728" indent="0">
              <a:buNone/>
            </a:pPr>
            <a:r>
              <a:rPr lang="en-US" dirty="0" smtClean="0">
                <a:solidFill>
                  <a:schemeClr val="tx1">
                    <a:lumMod val="95000"/>
                    <a:lumOff val="5000"/>
                  </a:schemeClr>
                </a:solidFill>
                <a:latin typeface="Arial Narrow" panose="020B0606020202030204" pitchFamily="34" charset="0"/>
              </a:rPr>
              <a:t>Step 5 The </a:t>
            </a:r>
            <a:r>
              <a:rPr lang="en-US" dirty="0" err="1">
                <a:solidFill>
                  <a:schemeClr val="tx1">
                    <a:lumMod val="95000"/>
                    <a:lumOff val="5000"/>
                  </a:schemeClr>
                </a:solidFill>
                <a:latin typeface="Arial Narrow" panose="020B0606020202030204" pitchFamily="34" charset="0"/>
              </a:rPr>
              <a:t>LINCing</a:t>
            </a:r>
            <a:r>
              <a:rPr lang="en-US" dirty="0">
                <a:solidFill>
                  <a:schemeClr val="tx1">
                    <a:lumMod val="95000"/>
                    <a:lumOff val="5000"/>
                  </a:schemeClr>
                </a:solidFill>
                <a:latin typeface="Arial Narrow" panose="020B0606020202030204" pitchFamily="34" charset="0"/>
              </a:rPr>
              <a:t> picture </a:t>
            </a:r>
            <a:r>
              <a:rPr lang="en-US" dirty="0" smtClean="0">
                <a:solidFill>
                  <a:schemeClr val="tx1">
                    <a:lumMod val="95000"/>
                    <a:lumOff val="5000"/>
                  </a:schemeClr>
                </a:solidFill>
                <a:latin typeface="Arial Narrow" panose="020B0606020202030204" pitchFamily="34" charset="0"/>
              </a:rPr>
              <a:t>provides </a:t>
            </a:r>
            <a:r>
              <a:rPr lang="en-US" dirty="0">
                <a:solidFill>
                  <a:schemeClr val="tx1">
                    <a:lumMod val="95000"/>
                    <a:lumOff val="5000"/>
                  </a:schemeClr>
                </a:solidFill>
                <a:latin typeface="Arial Narrow" panose="020B0606020202030204" pitchFamily="34" charset="0"/>
              </a:rPr>
              <a:t>a visual memory link for the new term. </a:t>
            </a:r>
            <a:endParaRPr lang="en-US" dirty="0" smtClean="0">
              <a:solidFill>
                <a:schemeClr val="tx1">
                  <a:lumMod val="95000"/>
                  <a:lumOff val="5000"/>
                </a:schemeClr>
              </a:solidFill>
              <a:latin typeface="Arial Narrow" panose="020B0606020202030204" pitchFamily="34" charset="0"/>
            </a:endParaRPr>
          </a:p>
          <a:p>
            <a:r>
              <a:rPr lang="en-US" dirty="0" smtClean="0">
                <a:solidFill>
                  <a:schemeClr val="tx1">
                    <a:lumMod val="95000"/>
                    <a:lumOff val="5000"/>
                  </a:schemeClr>
                </a:solidFill>
                <a:latin typeface="Arial Narrow" panose="020B0606020202030204" pitchFamily="34" charset="0"/>
              </a:rPr>
              <a:t>The </a:t>
            </a:r>
            <a:r>
              <a:rPr lang="en-US" dirty="0">
                <a:solidFill>
                  <a:schemeClr val="tx1">
                    <a:lumMod val="95000"/>
                    <a:lumOff val="5000"/>
                  </a:schemeClr>
                </a:solidFill>
                <a:latin typeface="Arial Narrow" panose="020B0606020202030204" pitchFamily="34" charset="0"/>
              </a:rPr>
              <a:t>picture does not need to be sophisticated artwork – stick figures are fine. </a:t>
            </a:r>
            <a:endParaRPr lang="en-US" dirty="0" smtClean="0">
              <a:solidFill>
                <a:schemeClr val="tx1">
                  <a:lumMod val="95000"/>
                  <a:lumOff val="5000"/>
                </a:schemeClr>
              </a:solidFill>
              <a:latin typeface="Arial Narrow" panose="020B0606020202030204" pitchFamily="34" charset="0"/>
            </a:endParaRPr>
          </a:p>
          <a:p>
            <a:r>
              <a:rPr lang="en-US" dirty="0" smtClean="0">
                <a:solidFill>
                  <a:schemeClr val="tx1">
                    <a:lumMod val="95000"/>
                    <a:lumOff val="5000"/>
                  </a:schemeClr>
                </a:solidFill>
                <a:latin typeface="Arial Narrow" panose="020B0606020202030204" pitchFamily="34" charset="0"/>
              </a:rPr>
              <a:t>The </a:t>
            </a:r>
            <a:r>
              <a:rPr lang="en-US" dirty="0">
                <a:solidFill>
                  <a:schemeClr val="tx1">
                    <a:lumMod val="95000"/>
                    <a:lumOff val="5000"/>
                  </a:schemeClr>
                </a:solidFill>
                <a:latin typeface="Arial Narrow" panose="020B0606020202030204" pitchFamily="34" charset="0"/>
              </a:rPr>
              <a:t>linking pictures must include 3 characteristics: It MUST </a:t>
            </a:r>
            <a:r>
              <a:rPr lang="en-US" dirty="0" smtClean="0">
                <a:solidFill>
                  <a:schemeClr val="tx1">
                    <a:lumMod val="95000"/>
                    <a:lumOff val="5000"/>
                  </a:schemeClr>
                </a:solidFill>
                <a:latin typeface="Arial Narrow" panose="020B0606020202030204" pitchFamily="34" charset="0"/>
              </a:rPr>
              <a:t>depict: a part related to the Reminding word, contains parts related to the important ideas in the definition, and </a:t>
            </a:r>
            <a:r>
              <a:rPr lang="en-US" dirty="0">
                <a:solidFill>
                  <a:schemeClr val="tx1">
                    <a:lumMod val="95000"/>
                    <a:lumOff val="5000"/>
                  </a:schemeClr>
                </a:solidFill>
                <a:latin typeface="Arial Narrow" panose="020B0606020202030204" pitchFamily="34" charset="0"/>
              </a:rPr>
              <a:t>it must help the student remember the new </a:t>
            </a:r>
            <a:r>
              <a:rPr lang="en-US" dirty="0" smtClean="0">
                <a:solidFill>
                  <a:schemeClr val="tx1">
                    <a:lumMod val="95000"/>
                    <a:lumOff val="5000"/>
                  </a:schemeClr>
                </a:solidFill>
                <a:latin typeface="Arial Narrow" panose="020B0606020202030204" pitchFamily="34" charset="0"/>
              </a:rPr>
              <a:t>term’s definition.</a:t>
            </a:r>
            <a:endParaRPr lang="en-US" dirty="0">
              <a:solidFill>
                <a:schemeClr val="tx1">
                  <a:lumMod val="95000"/>
                  <a:lumOff val="5000"/>
                </a:schemeClr>
              </a:solidFill>
              <a:latin typeface="Arial Narrow" panose="020B0606020202030204" pitchFamily="34" charset="0"/>
            </a:endParaRPr>
          </a:p>
          <a:p>
            <a:pPr marL="109728" indent="0">
              <a:buNone/>
            </a:pPr>
            <a:endParaRPr lang="en-US" dirty="0"/>
          </a:p>
        </p:txBody>
      </p:sp>
      <p:sp>
        <p:nvSpPr>
          <p:cNvPr id="4" name="Rounded Rectangle 3"/>
          <p:cNvSpPr/>
          <p:nvPr/>
        </p:nvSpPr>
        <p:spPr>
          <a:xfrm>
            <a:off x="1104900" y="327660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5" name="Rounded Rectangle 4"/>
          <p:cNvSpPr/>
          <p:nvPr/>
        </p:nvSpPr>
        <p:spPr>
          <a:xfrm>
            <a:off x="1104900" y="467217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3.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 </a:t>
            </a:r>
            <a:endParaRPr lang="en-US" sz="2400" b="1" dirty="0">
              <a:solidFill>
                <a:schemeClr val="tx1"/>
              </a:solidFill>
              <a:latin typeface="Arial Narrow" panose="020B0606020202030204" pitchFamily="34" charset="0"/>
            </a:endParaRPr>
          </a:p>
        </p:txBody>
      </p:sp>
      <p:sp>
        <p:nvSpPr>
          <p:cNvPr id="6" name="Rounded Rectangle 5"/>
          <p:cNvSpPr/>
          <p:nvPr/>
        </p:nvSpPr>
        <p:spPr>
          <a:xfrm>
            <a:off x="2895600" y="3289299"/>
            <a:ext cx="1676400" cy="26887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4</a:t>
            </a:r>
            <a:r>
              <a:rPr lang="en-US" dirty="0" smtClean="0">
                <a:solidFill>
                  <a:schemeClr val="tx1"/>
                </a:solidFill>
                <a:latin typeface="Arial Narrow" panose="020B0606020202030204" pitchFamily="34" charset="0"/>
              </a:rPr>
              <a:t>. The </a:t>
            </a:r>
            <a:r>
              <a:rPr lang="en-US" dirty="0" err="1" smtClean="0">
                <a:solidFill>
                  <a:srgbClr val="FF0000"/>
                </a:solidFill>
                <a:latin typeface="Arial Narrow" panose="020B0606020202030204" pitchFamily="34" charset="0"/>
              </a:rPr>
              <a:t>LINC</a:t>
            </a:r>
            <a:r>
              <a:rPr lang="en-US" dirty="0" err="1" smtClean="0">
                <a:solidFill>
                  <a:schemeClr val="tx1"/>
                </a:solidFill>
                <a:latin typeface="Arial Narrow" panose="020B0606020202030204" pitchFamily="34" charset="0"/>
              </a:rPr>
              <a:t>ing</a:t>
            </a:r>
            <a:r>
              <a:rPr lang="en-US" dirty="0" smtClean="0">
                <a:solidFill>
                  <a:schemeClr val="tx1"/>
                </a:solidFill>
                <a:latin typeface="Arial Narrow" panose="020B0606020202030204" pitchFamily="34" charset="0"/>
              </a:rPr>
              <a:t> story</a:t>
            </a:r>
          </a:p>
          <a:p>
            <a:pPr algn="ctr"/>
            <a:endParaRPr lang="en-US" dirty="0" smtClean="0">
              <a:solidFill>
                <a:schemeClr val="tx1"/>
              </a:solidFill>
              <a:latin typeface="Arial Narrow" panose="020B0606020202030204" pitchFamily="34" charset="0"/>
            </a:endParaRP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I saved  three dollars on a disc</a:t>
            </a:r>
          </a:p>
          <a:p>
            <a:pPr algn="ctr"/>
            <a:endParaRPr lang="en-US" sz="2400" b="1" dirty="0">
              <a:solidFill>
                <a:schemeClr val="tx1"/>
              </a:solidFill>
              <a:latin typeface="Arial Narrow" panose="020B0606020202030204" pitchFamily="34" charset="0"/>
            </a:endParaRPr>
          </a:p>
        </p:txBody>
      </p:sp>
      <p:sp>
        <p:nvSpPr>
          <p:cNvPr id="7" name="Rounded Rectangle 6"/>
          <p:cNvSpPr/>
          <p:nvPr/>
        </p:nvSpPr>
        <p:spPr>
          <a:xfrm>
            <a:off x="6692900" y="3276600"/>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
        <p:nvSpPr>
          <p:cNvPr id="8" name="Rounded Rectangle 7"/>
          <p:cNvSpPr/>
          <p:nvPr/>
        </p:nvSpPr>
        <p:spPr>
          <a:xfrm>
            <a:off x="4826000" y="3289678"/>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a:solidFill>
                  <a:schemeClr val="tx1"/>
                </a:solidFill>
                <a:latin typeface="Arial Narrow" panose="020B0606020202030204" pitchFamily="34" charset="0"/>
              </a:rPr>
              <a:t>5</a:t>
            </a:r>
            <a:r>
              <a:rPr lang="en-US" dirty="0" smtClean="0">
                <a:solidFill>
                  <a:schemeClr val="tx1"/>
                </a:solidFill>
                <a:latin typeface="Arial Narrow" panose="020B0606020202030204" pitchFamily="34" charset="0"/>
              </a:rPr>
              <a:t>. The </a:t>
            </a:r>
            <a:r>
              <a:rPr lang="en-US" dirty="0" err="1" smtClean="0">
                <a:solidFill>
                  <a:srgbClr val="FF0000"/>
                </a:solidFill>
                <a:latin typeface="Arial Narrow" panose="020B0606020202030204" pitchFamily="34" charset="0"/>
              </a:rPr>
              <a:t>LINC</a:t>
            </a:r>
            <a:r>
              <a:rPr lang="en-US" dirty="0" err="1" smtClean="0">
                <a:solidFill>
                  <a:schemeClr val="tx1"/>
                </a:solidFill>
                <a:latin typeface="Arial Narrow" panose="020B0606020202030204" pitchFamily="34" charset="0"/>
              </a:rPr>
              <a:t>ing</a:t>
            </a:r>
            <a:r>
              <a:rPr lang="en-US" dirty="0" smtClean="0">
                <a:solidFill>
                  <a:schemeClr val="tx1"/>
                </a:solidFill>
                <a:latin typeface="Arial Narrow" panose="020B0606020202030204" pitchFamily="34" charset="0"/>
              </a:rPr>
              <a:t> picture</a:t>
            </a:r>
          </a:p>
          <a:p>
            <a:pPr algn="ctr"/>
            <a:endParaRPr lang="en-US" dirty="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sz="800" dirty="0" smtClean="0">
              <a:solidFill>
                <a:schemeClr val="tx1"/>
              </a:solidFill>
            </a:endParaRPr>
          </a:p>
          <a:p>
            <a:pPr algn="ctr"/>
            <a:endParaRPr lang="en-US" sz="2400" b="1" dirty="0">
              <a:solidFill>
                <a:schemeClr val="tx1"/>
              </a:solidFill>
              <a:latin typeface="Arial Narrow" panose="020B0606020202030204" pitchFamily="34" charset="0"/>
            </a:endParaRPr>
          </a:p>
        </p:txBody>
      </p:sp>
      <p:pic>
        <p:nvPicPr>
          <p:cNvPr id="2052" name="Picture 4" descr="C:\Users\Carol Sparber\AppData\Local\Microsoft\Windows\INetCache\IE\70UOVEEU\shopping-girl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660" y="4191000"/>
            <a:ext cx="1090879" cy="14814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Carol Sparber\AppData\Local\Microsoft\Windows\INetCache\IE\AGH9FK53\large-cd-rom-dvd-compact-disc-computer-media-0-156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660" y="4532044"/>
            <a:ext cx="407256" cy="43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678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8001000" cy="1600200"/>
          </a:xfrm>
        </p:spPr>
        <p:txBody>
          <a:bodyPr>
            <a:normAutofit/>
          </a:bodyPr>
          <a:lstStyle/>
          <a:p>
            <a:r>
              <a:rPr lang="en-US" sz="4400" dirty="0" smtClean="0"/>
              <a:t>An Effective </a:t>
            </a:r>
            <a:r>
              <a:rPr lang="en-US" sz="4400" dirty="0" err="1" smtClean="0"/>
              <a:t>LINCing</a:t>
            </a:r>
            <a:r>
              <a:rPr lang="en-US" sz="4400" dirty="0" smtClean="0"/>
              <a:t> Picture</a:t>
            </a:r>
            <a:endParaRPr lang="en-US" sz="4400"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600" y="495300"/>
            <a:ext cx="8046154"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4597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Group practice: Term ‘compromise’ </a:t>
            </a:r>
            <a:endParaRPr lang="en-US" sz="3600" dirty="0"/>
          </a:p>
        </p:txBody>
      </p:sp>
      <p:sp>
        <p:nvSpPr>
          <p:cNvPr id="4" name="Rounded Rectangle 3"/>
          <p:cNvSpPr/>
          <p:nvPr/>
        </p:nvSpPr>
        <p:spPr>
          <a:xfrm>
            <a:off x="110444" y="1670050"/>
            <a:ext cx="2337771" cy="175023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92036" y="3532733"/>
            <a:ext cx="2337771" cy="17949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619023" y="1670051"/>
            <a:ext cx="2074929"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859624" y="1670051"/>
            <a:ext cx="2061652"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7069072" y="1666066"/>
            <a:ext cx="1932270"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7708" y="1794282"/>
            <a:ext cx="1951211" cy="1369606"/>
          </a:xfrm>
          <a:prstGeom prst="rect">
            <a:avLst/>
          </a:prstGeom>
          <a:noFill/>
        </p:spPr>
        <p:txBody>
          <a:bodyPr wrap="square" rtlCol="0">
            <a:spAutoFit/>
          </a:bodyPr>
          <a:lstStyle/>
          <a:p>
            <a:pPr marL="342900" indent="-342900" algn="ctr">
              <a:buAutoNum type="arabicPeriod"/>
            </a:pPr>
            <a:r>
              <a:rPr lang="en-US" sz="2000" dirty="0" smtClean="0"/>
              <a:t>Term</a:t>
            </a:r>
          </a:p>
          <a:p>
            <a:pPr algn="ctr"/>
            <a:r>
              <a:rPr lang="en-US" sz="2000" dirty="0" smtClean="0"/>
              <a:t>compromise</a:t>
            </a:r>
          </a:p>
          <a:p>
            <a:pPr marL="342900" indent="-342900">
              <a:buAutoNum type="arabicPeriod"/>
            </a:pPr>
            <a:endParaRPr lang="en-US" sz="1100" dirty="0"/>
          </a:p>
          <a:p>
            <a:pPr algn="ctr"/>
            <a:endParaRPr lang="en-US" sz="3200" dirty="0"/>
          </a:p>
        </p:txBody>
      </p:sp>
      <p:sp>
        <p:nvSpPr>
          <p:cNvPr id="10" name="TextBox 9"/>
          <p:cNvSpPr txBox="1"/>
          <p:nvPr/>
        </p:nvSpPr>
        <p:spPr>
          <a:xfrm>
            <a:off x="110444" y="3651250"/>
            <a:ext cx="2319363" cy="892552"/>
          </a:xfrm>
          <a:prstGeom prst="rect">
            <a:avLst/>
          </a:prstGeom>
          <a:noFill/>
        </p:spPr>
        <p:txBody>
          <a:bodyPr wrap="square" rtlCol="0">
            <a:spAutoFit/>
          </a:bodyPr>
          <a:lstStyle/>
          <a:p>
            <a:pPr algn="ctr"/>
            <a:r>
              <a:rPr lang="en-US" sz="2000" dirty="0" smtClean="0"/>
              <a:t>3. Reminding Term</a:t>
            </a:r>
            <a:endParaRPr lang="en-US" sz="1100" dirty="0"/>
          </a:p>
          <a:p>
            <a:pPr algn="ctr"/>
            <a:endParaRPr lang="en-US" sz="3200" b="1" dirty="0"/>
          </a:p>
        </p:txBody>
      </p:sp>
      <p:sp>
        <p:nvSpPr>
          <p:cNvPr id="11" name="TextBox 10"/>
          <p:cNvSpPr txBox="1"/>
          <p:nvPr/>
        </p:nvSpPr>
        <p:spPr>
          <a:xfrm>
            <a:off x="2619023" y="1794282"/>
            <a:ext cx="2074929" cy="1061829"/>
          </a:xfrm>
          <a:prstGeom prst="rect">
            <a:avLst/>
          </a:prstGeom>
          <a:noFill/>
        </p:spPr>
        <p:txBody>
          <a:bodyPr wrap="square" rtlCol="0">
            <a:spAutoFit/>
          </a:bodyPr>
          <a:lstStyle/>
          <a:p>
            <a:pPr algn="ctr"/>
            <a:r>
              <a:rPr lang="en-US" sz="2000" dirty="0" smtClean="0"/>
              <a:t>4. Story</a:t>
            </a:r>
          </a:p>
          <a:p>
            <a:pPr marL="342900" indent="-342900">
              <a:buAutoNum type="arabicPeriod"/>
            </a:pPr>
            <a:endParaRPr lang="en-US" sz="1100" dirty="0"/>
          </a:p>
          <a:p>
            <a:pPr algn="ctr"/>
            <a:endParaRPr lang="en-US" sz="3200" b="1" dirty="0"/>
          </a:p>
        </p:txBody>
      </p:sp>
      <p:sp>
        <p:nvSpPr>
          <p:cNvPr id="12" name="TextBox 11"/>
          <p:cNvSpPr txBox="1"/>
          <p:nvPr/>
        </p:nvSpPr>
        <p:spPr>
          <a:xfrm>
            <a:off x="7069073" y="1794282"/>
            <a:ext cx="1927133" cy="830997"/>
          </a:xfrm>
          <a:prstGeom prst="rect">
            <a:avLst/>
          </a:prstGeom>
          <a:noFill/>
        </p:spPr>
        <p:txBody>
          <a:bodyPr wrap="square" rtlCol="0">
            <a:spAutoFit/>
          </a:bodyPr>
          <a:lstStyle/>
          <a:p>
            <a:pPr algn="ctr"/>
            <a:r>
              <a:rPr lang="en-US" sz="2000" dirty="0" smtClean="0"/>
              <a:t>2. Definition</a:t>
            </a:r>
            <a:endParaRPr lang="en-US" sz="1100" dirty="0"/>
          </a:p>
          <a:p>
            <a:pPr algn="ctr"/>
            <a:endParaRPr lang="en-US" sz="2800" b="1" dirty="0"/>
          </a:p>
        </p:txBody>
      </p:sp>
      <p:sp>
        <p:nvSpPr>
          <p:cNvPr id="13" name="TextBox 12"/>
          <p:cNvSpPr txBox="1"/>
          <p:nvPr/>
        </p:nvSpPr>
        <p:spPr>
          <a:xfrm>
            <a:off x="5006882" y="1794282"/>
            <a:ext cx="1711911" cy="400110"/>
          </a:xfrm>
          <a:prstGeom prst="rect">
            <a:avLst/>
          </a:prstGeom>
          <a:noFill/>
        </p:spPr>
        <p:txBody>
          <a:bodyPr wrap="square" rtlCol="0">
            <a:spAutoFit/>
          </a:bodyPr>
          <a:lstStyle/>
          <a:p>
            <a:pPr algn="ctr"/>
            <a:r>
              <a:rPr lang="en-US" sz="2000" dirty="0" smtClean="0"/>
              <a:t>5. Picture</a:t>
            </a:r>
            <a:endParaRPr lang="en-US" sz="2000" dirty="0"/>
          </a:p>
        </p:txBody>
      </p:sp>
    </p:spTree>
    <p:extLst>
      <p:ext uri="{BB962C8B-B14F-4D97-AF65-F5344CB8AC3E}">
        <p14:creationId xmlns:p14="http://schemas.microsoft.com/office/powerpoint/2010/main" val="924926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0"/>
            <a:ext cx="7924800" cy="838200"/>
          </a:xfrm>
        </p:spPr>
        <p:txBody>
          <a:bodyPr>
            <a:normAutofit fontScale="90000"/>
          </a:bodyPr>
          <a:lstStyle/>
          <a:p>
            <a:r>
              <a:rPr lang="en-US" sz="4400" dirty="0" smtClean="0"/>
              <a:t>Mnemonics using </a:t>
            </a:r>
            <a:r>
              <a:rPr lang="en-US" sz="4400" dirty="0" err="1" smtClean="0"/>
              <a:t>LINCing</a:t>
            </a:r>
            <a:r>
              <a:rPr lang="en-US" sz="4400" dirty="0" smtClean="0"/>
              <a:t> Routine</a:t>
            </a:r>
            <a:endParaRPr lang="en-US" sz="4400" dirty="0"/>
          </a:p>
        </p:txBody>
      </p:sp>
      <p:sp>
        <p:nvSpPr>
          <p:cNvPr id="2" name="Content Placeholder 1"/>
          <p:cNvSpPr>
            <a:spLocks noGrp="1"/>
          </p:cNvSpPr>
          <p:nvPr>
            <p:ph idx="1"/>
          </p:nvPr>
        </p:nvSpPr>
        <p:spPr>
          <a:xfrm>
            <a:off x="762000" y="685800"/>
            <a:ext cx="7543800" cy="4724400"/>
          </a:xfrm>
        </p:spPr>
        <p:txBody>
          <a:bodyPr/>
          <a:lstStyle/>
          <a:p>
            <a:pPr marL="0" indent="0">
              <a:buNone/>
            </a:pPr>
            <a:r>
              <a:rPr lang="en-US" sz="3200" dirty="0" smtClean="0"/>
              <a:t>USE the </a:t>
            </a:r>
            <a:r>
              <a:rPr lang="en-US" sz="3200" dirty="0" err="1" smtClean="0"/>
              <a:t>Mnemnic</a:t>
            </a:r>
            <a:r>
              <a:rPr lang="en-US" sz="3200" dirty="0" smtClean="0"/>
              <a:t> to practice the Routine</a:t>
            </a:r>
          </a:p>
          <a:p>
            <a:pPr marL="109728" indent="0">
              <a:buNone/>
            </a:pPr>
            <a:endParaRPr lang="en-US" sz="3200" dirty="0" smtClean="0"/>
          </a:p>
          <a:p>
            <a:r>
              <a:rPr lang="en-US" sz="3200" b="1" dirty="0" smtClean="0">
                <a:solidFill>
                  <a:srgbClr val="FF0000"/>
                </a:solidFill>
                <a:effectLst>
                  <a:outerShdw blurRad="38100" dist="38100" dir="2700000" algn="tl">
                    <a:srgbClr val="000000">
                      <a:alpha val="43137"/>
                    </a:srgbClr>
                  </a:outerShdw>
                </a:effectLst>
              </a:rPr>
              <a:t>L</a:t>
            </a:r>
            <a:r>
              <a:rPr lang="en-US" sz="3200" dirty="0" smtClean="0"/>
              <a:t>ist the parts</a:t>
            </a:r>
          </a:p>
          <a:p>
            <a:r>
              <a:rPr lang="en-US" sz="3200" b="1" dirty="0" smtClean="0">
                <a:solidFill>
                  <a:srgbClr val="FF0000"/>
                </a:solidFill>
                <a:effectLst>
                  <a:outerShdw blurRad="38100" dist="38100" dir="2700000" algn="tl">
                    <a:srgbClr val="000000">
                      <a:alpha val="43137"/>
                    </a:srgbClr>
                  </a:outerShdw>
                </a:effectLst>
              </a:rPr>
              <a:t>I</a:t>
            </a:r>
            <a:r>
              <a:rPr lang="en-US" sz="3200" dirty="0" smtClean="0"/>
              <a:t>dentify a Reminding word</a:t>
            </a:r>
          </a:p>
          <a:p>
            <a:r>
              <a:rPr lang="en-US" sz="3200" b="1" dirty="0" smtClean="0">
                <a:solidFill>
                  <a:srgbClr val="FF0000"/>
                </a:solidFill>
                <a:effectLst>
                  <a:outerShdw blurRad="38100" dist="38100" dir="2700000" algn="tl">
                    <a:srgbClr val="000000">
                      <a:alpha val="43137"/>
                    </a:srgbClr>
                  </a:outerShdw>
                </a:effectLst>
              </a:rPr>
              <a:t>N</a:t>
            </a:r>
            <a:r>
              <a:rPr lang="en-US" sz="3200" dirty="0" smtClean="0"/>
              <a:t>ote a </a:t>
            </a:r>
            <a:r>
              <a:rPr lang="en-US" sz="3200" dirty="0" err="1" smtClean="0"/>
              <a:t>LINCing</a:t>
            </a:r>
            <a:r>
              <a:rPr lang="en-US" sz="3200" dirty="0" smtClean="0"/>
              <a:t> story</a:t>
            </a:r>
          </a:p>
          <a:p>
            <a:r>
              <a:rPr lang="en-US" sz="3200" b="1" dirty="0" smtClean="0">
                <a:solidFill>
                  <a:srgbClr val="FF0000"/>
                </a:solidFill>
                <a:effectLst>
                  <a:outerShdw blurRad="38100" dist="38100" dir="2700000" algn="tl">
                    <a:srgbClr val="000000">
                      <a:alpha val="43137"/>
                    </a:srgbClr>
                  </a:outerShdw>
                </a:effectLst>
              </a:rPr>
              <a:t>C</a:t>
            </a:r>
            <a:r>
              <a:rPr lang="en-US" sz="3200" dirty="0" smtClean="0"/>
              <a:t>reate a </a:t>
            </a:r>
            <a:r>
              <a:rPr lang="en-US" sz="3200" dirty="0" err="1" smtClean="0"/>
              <a:t>LINCing</a:t>
            </a:r>
            <a:r>
              <a:rPr lang="en-US" sz="3200" dirty="0" smtClean="0"/>
              <a:t> picture</a:t>
            </a:r>
          </a:p>
          <a:p>
            <a:pPr marL="109728" indent="0">
              <a:buNone/>
            </a:pPr>
            <a:endParaRPr lang="en-US" dirty="0"/>
          </a:p>
        </p:txBody>
      </p:sp>
    </p:spTree>
    <p:extLst>
      <p:ext uri="{BB962C8B-B14F-4D97-AF65-F5344CB8AC3E}">
        <p14:creationId xmlns:p14="http://schemas.microsoft.com/office/powerpoint/2010/main" val="2875282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practice</a:t>
            </a:r>
            <a:endParaRPr lang="en-US" dirty="0"/>
          </a:p>
        </p:txBody>
      </p:sp>
      <p:pic>
        <p:nvPicPr>
          <p:cNvPr id="2054" name="Picture 6" descr="C:\Users\csfeldma\AppData\Local\Microsoft\Windows\Temporary Internet Files\Content.IE5\WXCJ882B\6afa4a9f-5695-482b-ae15-c0a0a6adaa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6096000" cy="406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9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lgn="ctr">
              <a:buNone/>
            </a:pPr>
            <a:r>
              <a:rPr lang="en-US" sz="3600" b="1" dirty="0">
                <a:solidFill>
                  <a:srgbClr val="FF0000"/>
                </a:solidFill>
              </a:rPr>
              <a:t>B</a:t>
            </a:r>
            <a:r>
              <a:rPr lang="en-US" dirty="0"/>
              <a:t> S </a:t>
            </a:r>
            <a:r>
              <a:rPr lang="en-US" sz="3600" b="1" dirty="0">
                <a:solidFill>
                  <a:srgbClr val="FF0000"/>
                </a:solidFill>
              </a:rPr>
              <a:t>R</a:t>
            </a:r>
            <a:r>
              <a:rPr lang="en-US" dirty="0"/>
              <a:t> I </a:t>
            </a:r>
            <a:r>
              <a:rPr lang="en-US" sz="3600" b="1" dirty="0">
                <a:solidFill>
                  <a:srgbClr val="FF0000"/>
                </a:solidFill>
              </a:rPr>
              <a:t>A</a:t>
            </a:r>
            <a:r>
              <a:rPr lang="en-US" dirty="0"/>
              <a:t> X L E </a:t>
            </a:r>
            <a:r>
              <a:rPr lang="en-US" sz="3600" b="1" dirty="0">
                <a:solidFill>
                  <a:srgbClr val="FF0000"/>
                </a:solidFill>
              </a:rPr>
              <a:t>I</a:t>
            </a:r>
            <a:r>
              <a:rPr lang="en-US" dirty="0"/>
              <a:t> T </a:t>
            </a:r>
            <a:r>
              <a:rPr lang="en-US" sz="3600" b="1" dirty="0">
                <a:solidFill>
                  <a:srgbClr val="FF0000"/>
                </a:solidFill>
              </a:rPr>
              <a:t>N</a:t>
            </a:r>
            <a:r>
              <a:rPr lang="en-US" dirty="0"/>
              <a:t> T E R </a:t>
            </a:r>
            <a:r>
              <a:rPr lang="en-US" dirty="0" smtClean="0"/>
              <a:t>S</a:t>
            </a:r>
          </a:p>
          <a:p>
            <a:pPr marL="0" indent="0" algn="ctr">
              <a:buNone/>
            </a:pPr>
            <a:endParaRPr lang="en-US" dirty="0" smtClean="0"/>
          </a:p>
          <a:p>
            <a:pPr marL="0" indent="0" algn="ctr">
              <a:buNone/>
            </a:pPr>
            <a:endParaRPr lang="en-US" dirty="0"/>
          </a:p>
          <a:p>
            <a:pPr marL="0" indent="0" algn="ctr">
              <a:buNone/>
            </a:pPr>
            <a:endParaRPr lang="en-US" dirty="0"/>
          </a:p>
          <a:p>
            <a:pPr marL="0" indent="0">
              <a:buNone/>
            </a:pPr>
            <a:r>
              <a:rPr lang="en-US" dirty="0" smtClean="0"/>
              <a:t>…BRAIN</a:t>
            </a:r>
            <a:endParaRPr lang="en-US" dirty="0"/>
          </a:p>
          <a:p>
            <a:pPr marL="0" indent="0" algn="ctr">
              <a:buNone/>
            </a:pPr>
            <a:endParaRPr lang="en-US" b="1" dirty="0"/>
          </a:p>
        </p:txBody>
      </p:sp>
    </p:spTree>
    <p:extLst>
      <p:ext uri="{BB962C8B-B14F-4D97-AF65-F5344CB8AC3E}">
        <p14:creationId xmlns:p14="http://schemas.microsoft.com/office/powerpoint/2010/main" val="1441407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Word Choices	</a:t>
            </a:r>
            <a:endParaRPr lang="en-US" dirty="0"/>
          </a:p>
        </p:txBody>
      </p:sp>
      <p:sp>
        <p:nvSpPr>
          <p:cNvPr id="2" name="Content Placeholder 1"/>
          <p:cNvSpPr>
            <a:spLocks noGrp="1"/>
          </p:cNvSpPr>
          <p:nvPr>
            <p:ph idx="1"/>
          </p:nvPr>
        </p:nvSpPr>
        <p:spPr>
          <a:xfrm>
            <a:off x="762000" y="838200"/>
            <a:ext cx="7543800" cy="4267200"/>
          </a:xfrm>
        </p:spPr>
        <p:txBody>
          <a:bodyPr/>
          <a:lstStyle/>
          <a:p>
            <a:pPr marL="0" indent="0">
              <a:buNone/>
            </a:pPr>
            <a:r>
              <a:rPr lang="en-US" sz="2800" dirty="0" smtClean="0"/>
              <a:t>Amendment		Serpentine		Clamor</a:t>
            </a:r>
          </a:p>
          <a:p>
            <a:pPr marL="0" indent="0">
              <a:buNone/>
            </a:pPr>
            <a:r>
              <a:rPr lang="en-US" sz="2800" dirty="0" smtClean="0"/>
              <a:t>Charitable		Countenance	Tremulous</a:t>
            </a:r>
          </a:p>
          <a:p>
            <a:pPr marL="0" indent="0">
              <a:buNone/>
            </a:pPr>
            <a:r>
              <a:rPr lang="en-US" sz="2800" dirty="0" smtClean="0"/>
              <a:t>Mortified		Grotesque		Allude</a:t>
            </a:r>
          </a:p>
          <a:p>
            <a:pPr marL="0" indent="0">
              <a:buNone/>
            </a:pPr>
            <a:r>
              <a:rPr lang="en-US" sz="2800" dirty="0" smtClean="0"/>
              <a:t>Tirade		Exquisite		Placid</a:t>
            </a:r>
          </a:p>
          <a:p>
            <a:pPr marL="0" indent="0">
              <a:buNone/>
            </a:pPr>
            <a:r>
              <a:rPr lang="en-US" sz="2800" dirty="0" smtClean="0"/>
              <a:t>Perpetual		Melancholy		Amiable</a:t>
            </a:r>
          </a:p>
          <a:p>
            <a:pPr marL="0" indent="0">
              <a:buNone/>
            </a:pPr>
            <a:r>
              <a:rPr lang="en-US" sz="2800" dirty="0" smtClean="0"/>
              <a:t>Wholesale		Incredulous		Venerate</a:t>
            </a:r>
          </a:p>
          <a:p>
            <a:pPr marL="0" indent="0">
              <a:buNone/>
            </a:pPr>
            <a:r>
              <a:rPr lang="en-US" sz="2800" dirty="0" smtClean="0"/>
              <a:t>Abolitionist		Perplex		Undulate</a:t>
            </a:r>
          </a:p>
          <a:p>
            <a:pPr marL="109728" indent="0">
              <a:buNone/>
            </a:pPr>
            <a:endParaRPr lang="en-US" dirty="0" smtClean="0"/>
          </a:p>
          <a:p>
            <a:endParaRPr lang="en-US" dirty="0"/>
          </a:p>
        </p:txBody>
      </p:sp>
    </p:spTree>
    <p:extLst>
      <p:ext uri="{BB962C8B-B14F-4D97-AF65-F5344CB8AC3E}">
        <p14:creationId xmlns:p14="http://schemas.microsoft.com/office/powerpoint/2010/main" val="3428000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&amp; Discuss</a:t>
            </a:r>
            <a:endParaRPr lang="en-US" dirty="0"/>
          </a:p>
        </p:txBody>
      </p:sp>
      <p:pic>
        <p:nvPicPr>
          <p:cNvPr id="3074" name="Picture 2" descr="C:\Users\csfeldma\AppData\Local\Microsoft\Windows\Temporary Internet Files\Content.IE5\MLPRFXA8\online-customers-share-informati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7433" y="685800"/>
            <a:ext cx="333293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3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14400"/>
            <a:ext cx="8686800" cy="1143000"/>
          </a:xfrm>
        </p:spPr>
        <p:txBody>
          <a:bodyPr>
            <a:noAutofit/>
          </a:bodyPr>
          <a:lstStyle/>
          <a:p>
            <a:r>
              <a:rPr lang="en-US" sz="3600" dirty="0" smtClean="0">
                <a:solidFill>
                  <a:schemeClr val="tx1"/>
                </a:solidFill>
                <a:effectLst/>
              </a:rPr>
              <a:t>Why would this instructional strategy </a:t>
            </a:r>
            <a:r>
              <a:rPr lang="en-US" sz="3600" dirty="0" smtClean="0">
                <a:solidFill>
                  <a:schemeClr val="tx1"/>
                </a:solidFill>
              </a:rPr>
              <a:t>engage all students</a:t>
            </a:r>
            <a:r>
              <a:rPr lang="en-US" sz="3600" dirty="0" smtClean="0">
                <a:solidFill>
                  <a:schemeClr val="tx1"/>
                </a:solidFill>
                <a:effectLst/>
              </a:rPr>
              <a:t>? </a:t>
            </a:r>
            <a:endParaRPr lang="en-US" sz="3600" dirty="0">
              <a:solidFill>
                <a:schemeClr val="tx1"/>
              </a:solidFill>
              <a:effectLst/>
            </a:endParaRPr>
          </a:p>
        </p:txBody>
      </p:sp>
      <p:pic>
        <p:nvPicPr>
          <p:cNvPr id="2051" name="Picture 3" descr="C:\Users\Carol Sparber\AppData\Local\Microsoft\Windows\INetCache\IE\AGH9FK53\question-marks2[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38400" y="2205990"/>
            <a:ext cx="4038600" cy="32715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p:cNvSpPr txBox="1">
            <a:spLocks/>
          </p:cNvSpPr>
          <p:nvPr/>
        </p:nvSpPr>
        <p:spPr>
          <a:xfrm>
            <a:off x="685800" y="1524000"/>
            <a:ext cx="6248400" cy="46355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66928" indent="-457200"/>
            <a:endParaRPr lang="en-US" sz="2800" dirty="0"/>
          </a:p>
        </p:txBody>
      </p:sp>
    </p:spTree>
    <p:extLst>
      <p:ext uri="{BB962C8B-B14F-4D97-AF65-F5344CB8AC3E}">
        <p14:creationId xmlns:p14="http://schemas.microsoft.com/office/powerpoint/2010/main" val="3138140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Wrap Up	</a:t>
            </a:r>
            <a:endParaRPr lang="en-US" dirty="0"/>
          </a:p>
        </p:txBody>
      </p:sp>
      <p:sp>
        <p:nvSpPr>
          <p:cNvPr id="2" name="Content Placeholder 1"/>
          <p:cNvSpPr>
            <a:spLocks noGrp="1"/>
          </p:cNvSpPr>
          <p:nvPr>
            <p:ph idx="1"/>
          </p:nvPr>
        </p:nvSpPr>
        <p:spPr>
          <a:xfrm>
            <a:off x="762000" y="685800"/>
            <a:ext cx="7543800" cy="4572000"/>
          </a:xfrm>
        </p:spPr>
        <p:txBody>
          <a:bodyPr>
            <a:normAutofit lnSpcReduction="10000"/>
          </a:bodyPr>
          <a:lstStyle/>
          <a:p>
            <a:r>
              <a:rPr lang="en-US" sz="3200" dirty="0" smtClean="0"/>
              <a:t>Strategies </a:t>
            </a:r>
          </a:p>
          <a:p>
            <a:pPr lvl="1"/>
            <a:r>
              <a:rPr lang="en-US" sz="3200" dirty="0" smtClean="0"/>
              <a:t>Question That</a:t>
            </a:r>
          </a:p>
          <a:p>
            <a:pPr lvl="1"/>
            <a:r>
              <a:rPr lang="en-US" sz="3200" dirty="0" smtClean="0"/>
              <a:t>3,2,1</a:t>
            </a:r>
          </a:p>
          <a:p>
            <a:pPr lvl="1"/>
            <a:r>
              <a:rPr lang="en-US" sz="3200" dirty="0" smtClean="0"/>
              <a:t>Analysis Grid</a:t>
            </a:r>
          </a:p>
          <a:p>
            <a:pPr lvl="1"/>
            <a:r>
              <a:rPr lang="en-US" sz="3200" dirty="0" smtClean="0"/>
              <a:t>Cube Questions</a:t>
            </a:r>
          </a:p>
          <a:p>
            <a:pPr lvl="1"/>
            <a:r>
              <a:rPr lang="en-US" sz="3200" dirty="0" smtClean="0"/>
              <a:t>Graphic Organizers – color coded</a:t>
            </a:r>
          </a:p>
          <a:p>
            <a:pPr lvl="1"/>
            <a:r>
              <a:rPr lang="en-US" sz="3200" dirty="0" smtClean="0"/>
              <a:t>Color coded spelling words</a:t>
            </a:r>
          </a:p>
          <a:p>
            <a:pPr lvl="1"/>
            <a:r>
              <a:rPr lang="en-US" sz="3200" dirty="0" smtClean="0"/>
              <a:t>Mnemonics</a:t>
            </a:r>
          </a:p>
          <a:p>
            <a:pPr lvl="1"/>
            <a:endParaRPr lang="en-US" dirty="0" smtClean="0"/>
          </a:p>
          <a:p>
            <a:pPr lvl="1"/>
            <a:endParaRPr lang="en-US" dirty="0"/>
          </a:p>
        </p:txBody>
      </p:sp>
    </p:spTree>
    <p:extLst>
      <p:ext uri="{BB962C8B-B14F-4D97-AF65-F5344CB8AC3E}">
        <p14:creationId xmlns:p14="http://schemas.microsoft.com/office/powerpoint/2010/main" val="2337040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
            </a:r>
            <a:r>
              <a:rPr lang="en-US" dirty="0" smtClean="0"/>
              <a:t>ore information</a:t>
            </a:r>
            <a:endParaRPr lang="en-US" dirty="0"/>
          </a:p>
        </p:txBody>
      </p:sp>
      <p:sp>
        <p:nvSpPr>
          <p:cNvPr id="2" name="Content Placeholder 1"/>
          <p:cNvSpPr>
            <a:spLocks noGrp="1"/>
          </p:cNvSpPr>
          <p:nvPr>
            <p:ph idx="1"/>
          </p:nvPr>
        </p:nvSpPr>
        <p:spPr>
          <a:xfrm>
            <a:off x="762000" y="685800"/>
            <a:ext cx="7543800" cy="4419600"/>
          </a:xfrm>
        </p:spPr>
        <p:txBody>
          <a:bodyPr>
            <a:normAutofit/>
          </a:bodyPr>
          <a:lstStyle/>
          <a:p>
            <a:r>
              <a:rPr lang="en-US" dirty="0">
                <a:hlinkClick r:id="rId3"/>
              </a:rPr>
              <a:t>http://</a:t>
            </a:r>
            <a:r>
              <a:rPr lang="en-US" dirty="0" smtClean="0">
                <a:hlinkClick r:id="rId3"/>
              </a:rPr>
              <a:t>www.livebinders.com/play/play?id=2163392</a:t>
            </a:r>
            <a:endParaRPr lang="en-US" dirty="0" smtClean="0"/>
          </a:p>
          <a:p>
            <a:pPr marL="0" indent="0">
              <a:buNone/>
            </a:pPr>
            <a:r>
              <a:rPr lang="en-US" dirty="0" smtClean="0">
                <a:hlinkClick r:id="rId3"/>
              </a:rPr>
              <a:t>Instructional Strategies for Mixed Ability Classrooms</a:t>
            </a:r>
            <a:endParaRPr lang="en-US" dirty="0" smtClean="0"/>
          </a:p>
          <a:p>
            <a:r>
              <a:rPr lang="en-US" dirty="0" smtClean="0"/>
              <a:t>Contact information: </a:t>
            </a:r>
          </a:p>
          <a:p>
            <a:pPr marL="393192" lvl="1" indent="0">
              <a:buNone/>
            </a:pPr>
            <a:r>
              <a:rPr lang="en-US" dirty="0" smtClean="0"/>
              <a:t>Carol </a:t>
            </a:r>
            <a:r>
              <a:rPr lang="en-US" dirty="0" err="1" smtClean="0"/>
              <a:t>Sparber</a:t>
            </a:r>
            <a:r>
              <a:rPr lang="en-US" dirty="0" smtClean="0"/>
              <a:t> Ph.D.</a:t>
            </a:r>
          </a:p>
          <a:p>
            <a:pPr marL="393192" lvl="1" indent="0">
              <a:buNone/>
            </a:pPr>
            <a:r>
              <a:rPr lang="en-US" dirty="0" smtClean="0"/>
              <a:t>150 Terrace Drive, 202 White Hall</a:t>
            </a:r>
          </a:p>
          <a:p>
            <a:pPr marL="393192" lvl="1" indent="0">
              <a:buNone/>
            </a:pPr>
            <a:r>
              <a:rPr lang="en-US" dirty="0" smtClean="0"/>
              <a:t>Kent, OH  44242</a:t>
            </a:r>
          </a:p>
          <a:p>
            <a:pPr marL="393192" lvl="1" indent="0">
              <a:buNone/>
            </a:pPr>
            <a:r>
              <a:rPr lang="en-US" dirty="0" smtClean="0"/>
              <a:t>330-672-0723</a:t>
            </a:r>
          </a:p>
          <a:p>
            <a:pPr marL="393192" lvl="1" indent="0">
              <a:buNone/>
            </a:pPr>
            <a:r>
              <a:rPr lang="en-US" dirty="0" smtClean="0">
                <a:hlinkClick r:id="rId4"/>
              </a:rPr>
              <a:t>csfeldma@kent.edu</a:t>
            </a:r>
            <a:endParaRPr lang="en-US" dirty="0" smtClean="0"/>
          </a:p>
          <a:p>
            <a:pPr marL="393192" lvl="1" indent="0">
              <a:buNone/>
            </a:pPr>
            <a:endParaRPr lang="en-US" dirty="0" smtClean="0"/>
          </a:p>
        </p:txBody>
      </p:sp>
    </p:spTree>
    <p:extLst>
      <p:ext uri="{BB962C8B-B14F-4D97-AF65-F5344CB8AC3E}">
        <p14:creationId xmlns:p14="http://schemas.microsoft.com/office/powerpoint/2010/main" val="135661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685800"/>
            <a:ext cx="7543800" cy="4648200"/>
          </a:xfrm>
        </p:spPr>
        <p:txBody>
          <a:bodyPr>
            <a:normAutofit fontScale="62500" lnSpcReduction="20000"/>
          </a:bodyPr>
          <a:lstStyle/>
          <a:p>
            <a:r>
              <a:rPr lang="en-US" dirty="0"/>
              <a:t>Burden, P. R., &amp; Byrd, D. M. (2015). </a:t>
            </a:r>
            <a:r>
              <a:rPr lang="en-US" i="1" dirty="0"/>
              <a:t>Methods for effective teaching: Meeting the needs of all students</a:t>
            </a:r>
            <a:r>
              <a:rPr lang="en-US" dirty="0"/>
              <a:t>. Pearson.</a:t>
            </a:r>
          </a:p>
          <a:p>
            <a:pPr marL="0" indent="0">
              <a:buNone/>
            </a:pPr>
            <a:endParaRPr lang="en-US" dirty="0"/>
          </a:p>
          <a:p>
            <a:r>
              <a:rPr lang="en-US" dirty="0" err="1"/>
              <a:t>Dack</a:t>
            </a:r>
            <a:r>
              <a:rPr lang="en-US" dirty="0"/>
              <a:t>, H., &amp; Tomlinson, C. A. (2015). Inviting all students to learn. </a:t>
            </a:r>
            <a:r>
              <a:rPr lang="en-US" i="1" dirty="0"/>
              <a:t>Educational Leadership</a:t>
            </a:r>
            <a:r>
              <a:rPr lang="en-US" dirty="0"/>
              <a:t>, </a:t>
            </a:r>
            <a:r>
              <a:rPr lang="en-US" i="1" dirty="0"/>
              <a:t>72</a:t>
            </a:r>
            <a:r>
              <a:rPr lang="en-US" dirty="0"/>
              <a:t>, 10-15.</a:t>
            </a:r>
          </a:p>
          <a:p>
            <a:pPr marL="0" indent="0">
              <a:buNone/>
            </a:pPr>
            <a:r>
              <a:rPr lang="en-US" dirty="0"/>
              <a:t> </a:t>
            </a:r>
          </a:p>
          <a:p>
            <a:r>
              <a:rPr lang="en-US" dirty="0"/>
              <a:t>Ellis, E. (1992). The LINCS Vocabulary Strategy, Lawrence, KS: Edge Enterprises, Inc.</a:t>
            </a:r>
          </a:p>
          <a:p>
            <a:pPr marL="0" indent="0">
              <a:buNone/>
            </a:pPr>
            <a:r>
              <a:rPr lang="en-US" dirty="0"/>
              <a:t> </a:t>
            </a:r>
          </a:p>
          <a:p>
            <a:r>
              <a:rPr lang="en-US" dirty="0"/>
              <a:t>Hattie, J. (2012). Visible learning for teachers: Maximizing impact on learning. New York: Routledge.</a:t>
            </a:r>
          </a:p>
          <a:p>
            <a:pPr marL="0" indent="0">
              <a:buNone/>
            </a:pPr>
            <a:r>
              <a:rPr lang="en-US" dirty="0"/>
              <a:t> </a:t>
            </a:r>
          </a:p>
          <a:p>
            <a:r>
              <a:rPr lang="en-US" dirty="0" err="1"/>
              <a:t>Lucariello</a:t>
            </a:r>
            <a:r>
              <a:rPr lang="en-US" dirty="0"/>
              <a:t>, J. M., </a:t>
            </a:r>
            <a:r>
              <a:rPr lang="en-US" dirty="0" err="1"/>
              <a:t>Nastasi</a:t>
            </a:r>
            <a:r>
              <a:rPr lang="en-US" dirty="0"/>
              <a:t>, B. K., Anderman, E. M., Dwyer, C., Ormiston, H., &amp; </a:t>
            </a:r>
            <a:r>
              <a:rPr lang="en-US" dirty="0" err="1"/>
              <a:t>Skiba</a:t>
            </a:r>
            <a:r>
              <a:rPr lang="en-US" dirty="0"/>
              <a:t>, R. (2016). Science supports education: The behavioral research base for psychology's top 20 principles for enhancing teaching and learning. </a:t>
            </a:r>
            <a:r>
              <a:rPr lang="en-US" i="1" dirty="0"/>
              <a:t>Mind, Brain, and Education</a:t>
            </a:r>
            <a:r>
              <a:rPr lang="en-US" dirty="0"/>
              <a:t>, 43, 112-123.</a:t>
            </a:r>
          </a:p>
          <a:p>
            <a:pPr marL="0" indent="0">
              <a:buNone/>
            </a:pPr>
            <a:r>
              <a:rPr lang="en-US" dirty="0"/>
              <a:t> </a:t>
            </a:r>
          </a:p>
          <a:p>
            <a:r>
              <a:rPr lang="en-US" dirty="0"/>
              <a:t>National Research Council. (1999). How people learn: Brain, mind, experience and school. Washington, DC: National Academies Press.</a:t>
            </a:r>
          </a:p>
          <a:p>
            <a:pPr marL="0" indent="0">
              <a:buNone/>
            </a:pPr>
            <a:r>
              <a:rPr lang="en-US" dirty="0"/>
              <a:t> </a:t>
            </a:r>
          </a:p>
          <a:p>
            <a:r>
              <a:rPr lang="en-US" dirty="0"/>
              <a:t>Wiggins, G. P., &amp; </a:t>
            </a:r>
            <a:r>
              <a:rPr lang="en-US" dirty="0" err="1"/>
              <a:t>McTighe</a:t>
            </a:r>
            <a:r>
              <a:rPr lang="en-US" dirty="0"/>
              <a:t>, J. (2005). </a:t>
            </a:r>
            <a:r>
              <a:rPr lang="en-US" i="1" dirty="0"/>
              <a:t>Understanding by design</a:t>
            </a:r>
            <a:r>
              <a:rPr lang="en-US" dirty="0"/>
              <a:t>. </a:t>
            </a:r>
            <a:r>
              <a:rPr lang="en-US" dirty="0" err="1"/>
              <a:t>Ascd</a:t>
            </a:r>
            <a:r>
              <a:rPr lang="en-US" dirty="0" smtClean="0"/>
              <a:t>.</a:t>
            </a:r>
            <a:endParaRPr lang="en-US" dirty="0"/>
          </a:p>
        </p:txBody>
      </p:sp>
    </p:spTree>
    <p:extLst>
      <p:ext uri="{BB962C8B-B14F-4D97-AF65-F5344CB8AC3E}">
        <p14:creationId xmlns:p14="http://schemas.microsoft.com/office/powerpoint/2010/main" val="404465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Plickers</a:t>
            </a:r>
            <a:r>
              <a:rPr lang="en-US" dirty="0" smtClean="0"/>
              <a:t> Assessment</a:t>
            </a:r>
            <a:endParaRPr lang="en-US" dirty="0"/>
          </a:p>
        </p:txBody>
      </p:sp>
      <p:pic>
        <p:nvPicPr>
          <p:cNvPr id="2050" name="Picture 2" descr="C:\Users\Carol Sparber\AppData\Local\Microsoft\Windows\INetCache\IE\1Y511Y7Z\plickers[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5400"/>
            <a:ext cx="61722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arol Sparber\AppData\Local\Microsoft\Windows\INetCache\IE\1Y511Y7Z\plicker-co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 y="1892301"/>
            <a:ext cx="2529838" cy="10540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Carol Sparber\AppData\Local\Microsoft\Windows\INetCache\IE\AGH9FK53\plicker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400"/>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Carol Sparber\AppData\Local\Microsoft\Windows\INetCache\IE\1Y511Y7Z\plicker-co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1043" y="2946400"/>
            <a:ext cx="2529838" cy="10540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Carol Sparber\AppData\Local\Microsoft\Windows\INetCache\IE\1Y511Y7Z\plicker-co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763011" y="3303270"/>
            <a:ext cx="2529838" cy="10540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Carol Sparber\AppData\Local\Microsoft\Windows\INetCache\IE\1Y511Y7Z\plicker-co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980" y="3714750"/>
            <a:ext cx="2529838" cy="105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13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 Teachers how to create magic</a:t>
            </a:r>
            <a:endParaRPr lang="en-US" dirty="0"/>
          </a:p>
        </p:txBody>
      </p:sp>
      <p:sp>
        <p:nvSpPr>
          <p:cNvPr id="3" name="Content Placeholder 2"/>
          <p:cNvSpPr>
            <a:spLocks noGrp="1"/>
          </p:cNvSpPr>
          <p:nvPr>
            <p:ph idx="1"/>
          </p:nvPr>
        </p:nvSpPr>
        <p:spPr/>
        <p:txBody>
          <a:bodyPr/>
          <a:lstStyle/>
          <a:p>
            <a:r>
              <a:rPr lang="en-US" dirty="0" smtClean="0">
                <a:hlinkClick r:id="rId2"/>
              </a:rPr>
              <a:t>Christopher </a:t>
            </a:r>
            <a:r>
              <a:rPr lang="en-US" dirty="0" err="1" smtClean="0">
                <a:hlinkClick r:id="rId2"/>
              </a:rPr>
              <a:t>Edmin</a:t>
            </a:r>
            <a:r>
              <a:rPr lang="en-US" dirty="0" smtClean="0">
                <a:hlinkClick r:id="rId2"/>
              </a:rPr>
              <a:t>: Teach teachers how to create magic</a:t>
            </a:r>
            <a:endParaRPr lang="en-US" dirty="0"/>
          </a:p>
        </p:txBody>
      </p:sp>
      <p:pic>
        <p:nvPicPr>
          <p:cNvPr id="2050" name="Picture 2" descr="C:\Users\Carol Sparber\AppData\Local\Microsoft\Windows\INetCache\IE\PS0FF8A2\magic_wand_1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4290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arol Sparber\AppData\Local\Microsoft\Windows\INetCache\IE\PS0FF8A2\magic_wand_1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51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p:spPr>
        <p:txBody>
          <a:bodyPr>
            <a:normAutofit fontScale="90000"/>
          </a:bodyPr>
          <a:lstStyle/>
          <a:p>
            <a:r>
              <a:rPr lang="en-US" dirty="0" smtClean="0"/>
              <a:t>Story Time: setting the stage</a:t>
            </a:r>
            <a:endParaRPr lang="en-US" dirty="0"/>
          </a:p>
        </p:txBody>
      </p:sp>
      <p:pic>
        <p:nvPicPr>
          <p:cNvPr id="3074" name="Picture 2" descr="C:\Users\Carol Sparber\AppData\Local\Microsoft\Windows\INetCache\IE\1Y511Y7Z\once-upon-a-time-600x3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08050"/>
            <a:ext cx="5715000" cy="40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67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410200"/>
            <a:ext cx="7848600" cy="685800"/>
          </a:xfrm>
        </p:spPr>
        <p:txBody>
          <a:bodyPr>
            <a:noAutofit/>
          </a:bodyPr>
          <a:lstStyle/>
          <a:p>
            <a:r>
              <a:rPr lang="en-US" sz="3200" dirty="0" smtClean="0"/>
              <a:t>What diverse needs are we facing?	</a:t>
            </a:r>
            <a:endParaRPr lang="en-US" sz="3200" dirty="0"/>
          </a:p>
        </p:txBody>
      </p:sp>
      <p:sp>
        <p:nvSpPr>
          <p:cNvPr id="2" name="Content Placeholder 1"/>
          <p:cNvSpPr>
            <a:spLocks noGrp="1"/>
          </p:cNvSpPr>
          <p:nvPr>
            <p:ph idx="1"/>
          </p:nvPr>
        </p:nvSpPr>
        <p:spPr>
          <a:xfrm>
            <a:off x="609600" y="914400"/>
            <a:ext cx="7772400" cy="4317905"/>
          </a:xfrm>
        </p:spPr>
        <p:txBody>
          <a:bodyPr>
            <a:normAutofit/>
          </a:bodyPr>
          <a:lstStyle/>
          <a:p>
            <a:pPr marL="0" indent="0">
              <a:buNone/>
            </a:pPr>
            <a:r>
              <a:rPr lang="en-US" sz="2800" i="1" dirty="0" smtClean="0"/>
              <a:t>    A classroom with a variety of student needs….</a:t>
            </a:r>
          </a:p>
          <a:p>
            <a:pPr lvl="1"/>
            <a:r>
              <a:rPr lang="en-US" sz="2800" i="1" dirty="0" smtClean="0"/>
              <a:t>gifted and talented</a:t>
            </a:r>
          </a:p>
          <a:p>
            <a:pPr lvl="1"/>
            <a:r>
              <a:rPr lang="en-US" sz="2800" i="1" dirty="0" smtClean="0"/>
              <a:t>students with specific learning needs</a:t>
            </a:r>
          </a:p>
          <a:p>
            <a:pPr lvl="1"/>
            <a:r>
              <a:rPr lang="en-US" sz="2800" i="1" dirty="0" smtClean="0"/>
              <a:t>Students on IEPs</a:t>
            </a:r>
          </a:p>
          <a:p>
            <a:pPr lvl="1"/>
            <a:r>
              <a:rPr lang="en-US" sz="2800" i="1" dirty="0" smtClean="0"/>
              <a:t>Students from a variety of cultural backgrounds</a:t>
            </a:r>
          </a:p>
          <a:p>
            <a:pPr lvl="1"/>
            <a:r>
              <a:rPr lang="en-US" sz="2800" i="1" dirty="0" smtClean="0"/>
              <a:t>Students from a variety of socioeconomic backgrounds</a:t>
            </a:r>
          </a:p>
          <a:p>
            <a:pPr lvl="1"/>
            <a:endParaRPr lang="en-US" i="1" dirty="0"/>
          </a:p>
          <a:p>
            <a:pPr lvl="1"/>
            <a:endParaRPr lang="en-US" sz="2200" i="1" dirty="0" smtClean="0"/>
          </a:p>
          <a:p>
            <a:pPr lvl="1"/>
            <a:endParaRPr lang="en-US" i="1" dirty="0"/>
          </a:p>
          <a:p>
            <a:pPr lvl="1"/>
            <a:endParaRPr lang="en-US" sz="2200" i="1" dirty="0"/>
          </a:p>
        </p:txBody>
      </p:sp>
      <p:pic>
        <p:nvPicPr>
          <p:cNvPr id="4" name="Picture 2" descr="C:\Users\Carol Sparber\AppData\Local\Microsoft\Windows\INetCache\IE\PS0FF8A2\School_20Ki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95722"/>
            <a:ext cx="2819400" cy="167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832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pPr algn="r"/>
            <a:r>
              <a:rPr lang="en-US" sz="4400" dirty="0" smtClean="0"/>
              <a:t>For example…</a:t>
            </a:r>
            <a:endParaRPr lang="en-US" sz="4400" dirty="0"/>
          </a:p>
        </p:txBody>
      </p:sp>
      <p:sp>
        <p:nvSpPr>
          <p:cNvPr id="3" name="Content Placeholder 2"/>
          <p:cNvSpPr>
            <a:spLocks noGrp="1"/>
          </p:cNvSpPr>
          <p:nvPr>
            <p:ph idx="1"/>
          </p:nvPr>
        </p:nvSpPr>
        <p:spPr>
          <a:xfrm>
            <a:off x="762000" y="609600"/>
            <a:ext cx="7620000" cy="4724400"/>
          </a:xfrm>
        </p:spPr>
        <p:txBody>
          <a:bodyPr>
            <a:normAutofit/>
          </a:bodyPr>
          <a:lstStyle/>
          <a:p>
            <a:r>
              <a:rPr lang="en-US" sz="2800" dirty="0" smtClean="0"/>
              <a:t>Connor likes coming to school because people don’t yell all the time – no one hits at school either, and if they do, they get in trouble</a:t>
            </a:r>
          </a:p>
          <a:p>
            <a:r>
              <a:rPr lang="en-US" sz="2800" dirty="0" smtClean="0"/>
              <a:t>Katie knows she doesn’t learn like other kids. She has an aide who helps her in class. She doesn’t like feeling different. </a:t>
            </a:r>
          </a:p>
          <a:p>
            <a:r>
              <a:rPr lang="en-US" sz="2800" dirty="0" smtClean="0"/>
              <a:t>Timmy hates reading. He misbehaves sometimes – not that he wants to, but because he doesn’t want to appear ‘stupid’ in front of everyone.</a:t>
            </a:r>
          </a:p>
        </p:txBody>
      </p:sp>
    </p:spTree>
    <p:extLst>
      <p:ext uri="{BB962C8B-B14F-4D97-AF65-F5344CB8AC3E}">
        <p14:creationId xmlns:p14="http://schemas.microsoft.com/office/powerpoint/2010/main" val="3060573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5499</TotalTime>
  <Words>2187</Words>
  <Application>Microsoft Office PowerPoint</Application>
  <PresentationFormat>On-screen Show (4:3)</PresentationFormat>
  <Paragraphs>336</Paragraphs>
  <Slides>45</Slides>
  <Notes>23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NewsPrint</vt:lpstr>
      <vt:lpstr>The Power of Thinking Outside the Box to Meet the Diverse Needs of School Communities    Aspiring School Leaders Regional Education Conference 2017</vt:lpstr>
      <vt:lpstr>Objectives</vt:lpstr>
      <vt:lpstr>Turn on your brain…</vt:lpstr>
      <vt:lpstr>Answer</vt:lpstr>
      <vt:lpstr>Plickers Assessment</vt:lpstr>
      <vt:lpstr>Teach Teachers how to create magic</vt:lpstr>
      <vt:lpstr>Story Time: setting the stage</vt:lpstr>
      <vt:lpstr>What diverse needs are we facing? </vt:lpstr>
      <vt:lpstr>For example…</vt:lpstr>
      <vt:lpstr>For example…</vt:lpstr>
      <vt:lpstr>Student Characteristics in a mixed-ability classroom </vt:lpstr>
      <vt:lpstr>Principles of learning</vt:lpstr>
      <vt:lpstr>How are we going to get students with diverse needs engaged?</vt:lpstr>
      <vt:lpstr>Commonly suggested strategies</vt:lpstr>
      <vt:lpstr>Introducing…</vt:lpstr>
      <vt:lpstr>Question That</vt:lpstr>
      <vt:lpstr>To stretch thinking: Add a criterion (3,2,1) 3 Things I notice, 2 Things I infer, 1 Question</vt:lpstr>
      <vt:lpstr>Analysis Grid: Find the Flaw</vt:lpstr>
      <vt:lpstr>Low Prep High Impact Differentiation</vt:lpstr>
      <vt:lpstr>Lesson Organizer           (follow number order)  Date: </vt:lpstr>
      <vt:lpstr>Share &amp; debrief</vt:lpstr>
      <vt:lpstr>Spelling: Color Coded Cards</vt:lpstr>
      <vt:lpstr>Key word Mnemonics</vt:lpstr>
      <vt:lpstr>How these techniques help you as a teacher</vt:lpstr>
      <vt:lpstr>Brain Break </vt:lpstr>
      <vt:lpstr>The LINCing Routine </vt:lpstr>
      <vt:lpstr>Purpose of the LINCing Routine</vt:lpstr>
      <vt:lpstr>What the Research says about the LINCing Routine</vt:lpstr>
      <vt:lpstr>Mnemonics using LINCing Routine </vt:lpstr>
      <vt:lpstr>Mnemonics using LINCing Routine </vt:lpstr>
      <vt:lpstr>Mnemonics using the LINCing Routine</vt:lpstr>
      <vt:lpstr>Mnemonics using LINCing Routine</vt:lpstr>
      <vt:lpstr>Mnemonics using LINCing Routine</vt:lpstr>
      <vt:lpstr>Examples and Nonexamples</vt:lpstr>
      <vt:lpstr>PowerPoint Presentation</vt:lpstr>
      <vt:lpstr>An Effective LINCing Picture</vt:lpstr>
      <vt:lpstr>Group practice: Term ‘compromise’ </vt:lpstr>
      <vt:lpstr>Mnemonics using LINCing Routine</vt:lpstr>
      <vt:lpstr>Time to practice</vt:lpstr>
      <vt:lpstr>Word Choices </vt:lpstr>
      <vt:lpstr>Share &amp; Discuss</vt:lpstr>
      <vt:lpstr>Why would this instructional strategy engage all students? </vt:lpstr>
      <vt:lpstr>Wrap Up </vt:lpstr>
      <vt:lpstr>More information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Strategies for Improving Learning Outcomes for Twice-Exceptional Students</dc:title>
  <dc:creator>Carol Sparber</dc:creator>
  <cp:lastModifiedBy>Carol Sparber</cp:lastModifiedBy>
  <cp:revision>362</cp:revision>
  <cp:lastPrinted>2017-02-24T20:18:07Z</cp:lastPrinted>
  <dcterms:created xsi:type="dcterms:W3CDTF">2016-10-04T02:09:26Z</dcterms:created>
  <dcterms:modified xsi:type="dcterms:W3CDTF">2017-05-03T02:18:07Z</dcterms:modified>
</cp:coreProperties>
</file>