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notesSlides/notesSlide11.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37"/>
  </p:notesMasterIdLst>
  <p:handoutMasterIdLst>
    <p:handoutMasterId r:id="rId38"/>
  </p:handoutMasterIdLst>
  <p:sldIdLst>
    <p:sldId id="256" r:id="rId2"/>
    <p:sldId id="287" r:id="rId3"/>
    <p:sldId id="288" r:id="rId4"/>
    <p:sldId id="289" r:id="rId5"/>
    <p:sldId id="290" r:id="rId6"/>
    <p:sldId id="291" r:id="rId7"/>
    <p:sldId id="292" r:id="rId8"/>
    <p:sldId id="257" r:id="rId9"/>
    <p:sldId id="271" r:id="rId10"/>
    <p:sldId id="273" r:id="rId11"/>
    <p:sldId id="258" r:id="rId12"/>
    <p:sldId id="269" r:id="rId13"/>
    <p:sldId id="272" r:id="rId14"/>
    <p:sldId id="282" r:id="rId15"/>
    <p:sldId id="259" r:id="rId16"/>
    <p:sldId id="260" r:id="rId17"/>
    <p:sldId id="274" r:id="rId18"/>
    <p:sldId id="261" r:id="rId19"/>
    <p:sldId id="262" r:id="rId20"/>
    <p:sldId id="263" r:id="rId21"/>
    <p:sldId id="270" r:id="rId22"/>
    <p:sldId id="267" r:id="rId23"/>
    <p:sldId id="278" r:id="rId24"/>
    <p:sldId id="283" r:id="rId25"/>
    <p:sldId id="284" r:id="rId26"/>
    <p:sldId id="275" r:id="rId27"/>
    <p:sldId id="285" r:id="rId28"/>
    <p:sldId id="286" r:id="rId29"/>
    <p:sldId id="276" r:id="rId30"/>
    <p:sldId id="264" r:id="rId31"/>
    <p:sldId id="280" r:id="rId32"/>
    <p:sldId id="266" r:id="rId33"/>
    <p:sldId id="281" r:id="rId34"/>
    <p:sldId id="268" r:id="rId35"/>
    <p:sldId id="27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p:cViewPr>
        <p:scale>
          <a:sx n="94" d="100"/>
          <a:sy n="94" d="100"/>
        </p:scale>
        <p:origin x="-72"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Ocali,DCDT%20proposal,%202015\VM%20Single%20Subject%20Graph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G:\Ocali,DCDT%20proposal,%202015\VM%20Single%20Subject%20Graph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G:\Ocali,DCDT%20proposal,%202015\VM%20Single%20Subject%20Graphs.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G:\Ocali,DCDT%20proposal,%202015\VM%20Single%20Subject%20Graphs.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G:\Ocali,DCDT%20proposal,%202015\VM%20Single%20Subject%20Graphs.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G:\Ocali,DCDT%20proposal,%202015\VM%20Single%20Subject%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753952267594451E-2"/>
          <c:y val="9.4032281948763508E-2"/>
          <c:w val="0.88336232680217297"/>
          <c:h val="0.72613097882422628"/>
        </c:manualLayout>
      </c:layout>
      <c:lineChart>
        <c:grouping val="standard"/>
        <c:varyColors val="0"/>
        <c:ser>
          <c:idx val="0"/>
          <c:order val="0"/>
          <c:spPr>
            <a:ln>
              <a:solidFill>
                <a:sysClr val="windowText" lastClr="000000"/>
              </a:solidFill>
            </a:ln>
          </c:spPr>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dPt>
            <c:idx val="0"/>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dPt>
            <c:idx val="1"/>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dPt>
            <c:idx val="2"/>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val>
            <c:numRef>
              <c:f>Sheet1!$B$2:$B$17</c:f>
              <c:numCache>
                <c:formatCode>General</c:formatCode>
                <c:ptCount val="16"/>
                <c:pt idx="0">
                  <c:v>1</c:v>
                </c:pt>
                <c:pt idx="1">
                  <c:v>1</c:v>
                </c:pt>
                <c:pt idx="2">
                  <c:v>1</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Sheet1!$C$2:$C$17</c:f>
              <c:numCache>
                <c:formatCode>General</c:formatCode>
                <c:ptCount val="16"/>
                <c:pt idx="3">
                  <c:v>2</c:v>
                </c:pt>
                <c:pt idx="4">
                  <c:v>2</c:v>
                </c:pt>
                <c:pt idx="5">
                  <c:v>4</c:v>
                </c:pt>
                <c:pt idx="6">
                  <c:v>5</c:v>
                </c:pt>
                <c:pt idx="7">
                  <c:v>6</c:v>
                </c:pt>
                <c:pt idx="8">
                  <c:v>6</c:v>
                </c:pt>
                <c:pt idx="9">
                  <c:v>8</c:v>
                </c:pt>
                <c:pt idx="10">
                  <c:v>7</c:v>
                </c:pt>
                <c:pt idx="11">
                  <c:v>8</c:v>
                </c:pt>
                <c:pt idx="12">
                  <c:v>8</c:v>
                </c:pt>
                <c:pt idx="13">
                  <c:v>10</c:v>
                </c:pt>
                <c:pt idx="14">
                  <c:v>9</c:v>
                </c:pt>
                <c:pt idx="15">
                  <c:v>10</c:v>
                </c:pt>
              </c:numCache>
            </c:numRef>
          </c:val>
          <c:smooth val="0"/>
        </c:ser>
        <c:dLbls>
          <c:showLegendKey val="0"/>
          <c:showVal val="0"/>
          <c:showCatName val="0"/>
          <c:showSerName val="0"/>
          <c:showPercent val="0"/>
          <c:showBubbleSize val="0"/>
        </c:dLbls>
        <c:marker val="1"/>
        <c:smooth val="0"/>
        <c:axId val="208816768"/>
        <c:axId val="211555072"/>
      </c:lineChart>
      <c:catAx>
        <c:axId val="208816768"/>
        <c:scaling>
          <c:orientation val="minMax"/>
        </c:scaling>
        <c:delete val="0"/>
        <c:axPos val="b"/>
        <c:majorTickMark val="out"/>
        <c:minorTickMark val="none"/>
        <c:tickLblPos val="nextTo"/>
        <c:crossAx val="211555072"/>
        <c:crossesAt val="0"/>
        <c:auto val="1"/>
        <c:lblAlgn val="ctr"/>
        <c:lblOffset val="100"/>
        <c:tickLblSkip val="1"/>
        <c:noMultiLvlLbl val="0"/>
      </c:catAx>
      <c:valAx>
        <c:axId val="211555072"/>
        <c:scaling>
          <c:orientation val="minMax"/>
          <c:min val="0"/>
        </c:scaling>
        <c:delete val="0"/>
        <c:axPos val="l"/>
        <c:title>
          <c:tx>
            <c:rich>
              <a:bodyPr rot="0" vert="wordArtVert"/>
              <a:lstStyle/>
              <a:p>
                <a:pPr>
                  <a:defRPr/>
                </a:pPr>
                <a:r>
                  <a:rPr lang="en-US"/>
                  <a:t>%</a:t>
                </a:r>
              </a:p>
            </c:rich>
          </c:tx>
          <c:overlay val="0"/>
        </c:title>
        <c:numFmt formatCode="General" sourceLinked="1"/>
        <c:majorTickMark val="out"/>
        <c:minorTickMark val="none"/>
        <c:tickLblPos val="nextTo"/>
        <c:crossAx val="208816768"/>
        <c:crosses val="autoZero"/>
        <c:crossBetween val="between"/>
        <c:majorUnit val="1"/>
      </c:valAx>
      <c:spPr>
        <a:noFill/>
      </c:spPr>
    </c:plotArea>
    <c:plotVisOnly val="1"/>
    <c:dispBlanksAs val="gap"/>
    <c:showDLblsOverMax val="0"/>
  </c:chart>
  <c:spPr>
    <a:solidFill>
      <a:schemeClr val="bg1"/>
    </a:solidFill>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296015807115441E-2"/>
          <c:y val="7.2696762904636905E-2"/>
          <c:w val="0.89708143371828608"/>
          <c:h val="0.76206989354757049"/>
        </c:manualLayout>
      </c:layout>
      <c:lineChart>
        <c:grouping val="standard"/>
        <c:varyColors val="0"/>
        <c:ser>
          <c:idx val="0"/>
          <c:order val="0"/>
          <c:spPr>
            <a:ln>
              <a:solidFill>
                <a:sysClr val="windowText" lastClr="000000"/>
              </a:solidFill>
            </a:ln>
          </c:spPr>
          <c:marker>
            <c:symbol val="circle"/>
            <c:size val="7"/>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Sheet1!$D$2:$D$17</c:f>
              <c:numCache>
                <c:formatCode>General</c:formatCode>
                <c:ptCount val="16"/>
                <c:pt idx="0">
                  <c:v>2</c:v>
                </c:pt>
                <c:pt idx="1">
                  <c:v>1</c:v>
                </c:pt>
                <c:pt idx="2">
                  <c:v>2</c:v>
                </c:pt>
                <c:pt idx="3">
                  <c:v>2</c:v>
                </c:pt>
                <c:pt idx="4">
                  <c:v>3</c:v>
                </c:pt>
                <c:pt idx="5">
                  <c:v>2</c:v>
                </c:pt>
                <c:pt idx="6">
                  <c:v>2</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Sheet1!$E$2:$E$17</c:f>
              <c:numCache>
                <c:formatCode>General</c:formatCode>
                <c:ptCount val="16"/>
                <c:pt idx="7">
                  <c:v>6</c:v>
                </c:pt>
                <c:pt idx="8">
                  <c:v>6</c:v>
                </c:pt>
                <c:pt idx="9">
                  <c:v>8</c:v>
                </c:pt>
                <c:pt idx="10">
                  <c:v>9</c:v>
                </c:pt>
                <c:pt idx="11">
                  <c:v>9</c:v>
                </c:pt>
                <c:pt idx="12">
                  <c:v>9</c:v>
                </c:pt>
                <c:pt idx="13">
                  <c:v>9</c:v>
                </c:pt>
                <c:pt idx="14">
                  <c:v>10</c:v>
                </c:pt>
                <c:pt idx="15">
                  <c:v>10</c:v>
                </c:pt>
              </c:numCache>
            </c:numRef>
          </c:val>
          <c:smooth val="0"/>
        </c:ser>
        <c:dLbls>
          <c:showLegendKey val="0"/>
          <c:showVal val="0"/>
          <c:showCatName val="0"/>
          <c:showSerName val="0"/>
          <c:showPercent val="0"/>
          <c:showBubbleSize val="0"/>
        </c:dLbls>
        <c:marker val="1"/>
        <c:smooth val="0"/>
        <c:axId val="14139392"/>
        <c:axId val="215500288"/>
      </c:lineChart>
      <c:catAx>
        <c:axId val="14139392"/>
        <c:scaling>
          <c:orientation val="minMax"/>
        </c:scaling>
        <c:delete val="0"/>
        <c:axPos val="b"/>
        <c:majorTickMark val="out"/>
        <c:minorTickMark val="none"/>
        <c:tickLblPos val="nextTo"/>
        <c:crossAx val="215500288"/>
        <c:crosses val="autoZero"/>
        <c:auto val="1"/>
        <c:lblAlgn val="ctr"/>
        <c:lblOffset val="100"/>
        <c:noMultiLvlLbl val="0"/>
      </c:catAx>
      <c:valAx>
        <c:axId val="215500288"/>
        <c:scaling>
          <c:orientation val="minMax"/>
        </c:scaling>
        <c:delete val="0"/>
        <c:axPos val="l"/>
        <c:title>
          <c:tx>
            <c:rich>
              <a:bodyPr rot="0" vert="wordArtVert"/>
              <a:lstStyle/>
              <a:p>
                <a:pPr>
                  <a:defRPr/>
                </a:pPr>
                <a:r>
                  <a:rPr lang="en-US"/>
                  <a:t>%</a:t>
                </a:r>
              </a:p>
            </c:rich>
          </c:tx>
          <c:overlay val="0"/>
        </c:title>
        <c:numFmt formatCode="General" sourceLinked="1"/>
        <c:majorTickMark val="out"/>
        <c:minorTickMark val="none"/>
        <c:tickLblPos val="nextTo"/>
        <c:crossAx val="14139392"/>
        <c:crosses val="autoZero"/>
        <c:crossBetween val="between"/>
        <c:majorUnit val="1"/>
      </c:valAx>
    </c:plotArea>
    <c:plotVisOnly val="1"/>
    <c:dispBlanksAs val="gap"/>
    <c:showDLblsOverMax val="0"/>
  </c:chart>
  <c:spPr>
    <a:solidFill>
      <a:schemeClr val="bg1"/>
    </a:solidFill>
    <a:ln>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719096755327029E-2"/>
          <c:y val="8.8801083665622282E-2"/>
          <c:w val="0.89571140661990545"/>
          <c:h val="0.6182360684957019"/>
        </c:manualLayout>
      </c:layout>
      <c:lineChart>
        <c:grouping val="standard"/>
        <c:varyColors val="0"/>
        <c:ser>
          <c:idx val="0"/>
          <c:order val="0"/>
          <c:spPr>
            <a:ln>
              <a:solidFill>
                <a:sysClr val="windowText" lastClr="000000"/>
              </a:solidFill>
            </a:ln>
          </c:spPr>
          <c:marker>
            <c:symbol val="circle"/>
            <c:size val="7"/>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Sheet1!$F$2:$F$17</c:f>
              <c:numCache>
                <c:formatCode>General</c:formatCode>
                <c:ptCount val="16"/>
                <c:pt idx="0">
                  <c:v>1</c:v>
                </c:pt>
                <c:pt idx="1">
                  <c:v>2</c:v>
                </c:pt>
                <c:pt idx="2">
                  <c:v>1</c:v>
                </c:pt>
                <c:pt idx="3">
                  <c:v>2</c:v>
                </c:pt>
                <c:pt idx="4">
                  <c:v>2</c:v>
                </c:pt>
                <c:pt idx="5">
                  <c:v>1</c:v>
                </c:pt>
                <c:pt idx="6">
                  <c:v>2</c:v>
                </c:pt>
                <c:pt idx="7">
                  <c:v>3</c:v>
                </c:pt>
                <c:pt idx="8">
                  <c:v>3</c:v>
                </c:pt>
                <c:pt idx="9">
                  <c:v>3</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Sheet1!$G$2:$G$17</c:f>
              <c:numCache>
                <c:formatCode>General</c:formatCode>
                <c:ptCount val="16"/>
                <c:pt idx="10">
                  <c:v>7</c:v>
                </c:pt>
                <c:pt idx="11">
                  <c:v>8</c:v>
                </c:pt>
                <c:pt idx="12">
                  <c:v>10</c:v>
                </c:pt>
                <c:pt idx="13">
                  <c:v>10</c:v>
                </c:pt>
                <c:pt idx="14">
                  <c:v>9</c:v>
                </c:pt>
                <c:pt idx="15">
                  <c:v>10</c:v>
                </c:pt>
              </c:numCache>
            </c:numRef>
          </c:val>
          <c:smooth val="0"/>
        </c:ser>
        <c:dLbls>
          <c:showLegendKey val="0"/>
          <c:showVal val="0"/>
          <c:showCatName val="0"/>
          <c:showSerName val="0"/>
          <c:showPercent val="0"/>
          <c:showBubbleSize val="0"/>
        </c:dLbls>
        <c:marker val="1"/>
        <c:smooth val="0"/>
        <c:axId val="14161408"/>
        <c:axId val="14168064"/>
      </c:lineChart>
      <c:catAx>
        <c:axId val="14161408"/>
        <c:scaling>
          <c:orientation val="minMax"/>
        </c:scaling>
        <c:delete val="0"/>
        <c:axPos val="b"/>
        <c:majorGridlines>
          <c:spPr>
            <a:ln>
              <a:noFill/>
            </a:ln>
          </c:spPr>
        </c:majorGridlines>
        <c:title>
          <c:tx>
            <c:rich>
              <a:bodyPr/>
              <a:lstStyle/>
              <a:p>
                <a:pPr>
                  <a:defRPr/>
                </a:pPr>
                <a:r>
                  <a:rPr lang="en-US"/>
                  <a:t>Sessions</a:t>
                </a:r>
              </a:p>
            </c:rich>
          </c:tx>
          <c:overlay val="0"/>
        </c:title>
        <c:majorTickMark val="out"/>
        <c:minorTickMark val="none"/>
        <c:tickLblPos val="nextTo"/>
        <c:crossAx val="14168064"/>
        <c:crosses val="autoZero"/>
        <c:auto val="1"/>
        <c:lblAlgn val="ctr"/>
        <c:lblOffset val="100"/>
        <c:tickLblSkip val="1"/>
        <c:noMultiLvlLbl val="0"/>
      </c:catAx>
      <c:valAx>
        <c:axId val="14168064"/>
        <c:scaling>
          <c:orientation val="minMax"/>
        </c:scaling>
        <c:delete val="0"/>
        <c:axPos val="l"/>
        <c:title>
          <c:tx>
            <c:rich>
              <a:bodyPr rot="0" vert="wordArtVert"/>
              <a:lstStyle/>
              <a:p>
                <a:pPr>
                  <a:defRPr/>
                </a:pPr>
                <a:r>
                  <a:rPr lang="en-US"/>
                  <a:t>%</a:t>
                </a:r>
              </a:p>
            </c:rich>
          </c:tx>
          <c:overlay val="0"/>
        </c:title>
        <c:numFmt formatCode="General" sourceLinked="1"/>
        <c:majorTickMark val="out"/>
        <c:minorTickMark val="none"/>
        <c:tickLblPos val="nextTo"/>
        <c:crossAx val="14161408"/>
        <c:crosses val="autoZero"/>
        <c:crossBetween val="between"/>
        <c:majorUnit val="1"/>
      </c:valAx>
    </c:plotArea>
    <c:plotVisOnly val="1"/>
    <c:dispBlanksAs val="gap"/>
    <c:showDLblsOverMax val="0"/>
  </c:chart>
  <c:spPr>
    <a:solidFill>
      <a:schemeClr val="bg1"/>
    </a:solidFill>
    <a:ln>
      <a:no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33658859999368E-2"/>
          <c:y val="7.9283508632935512E-2"/>
          <c:w val="0.8833418370344911"/>
          <c:h val="0.69764152844075955"/>
        </c:manualLayout>
      </c:layout>
      <c:lineChart>
        <c:grouping val="standard"/>
        <c:varyColors val="0"/>
        <c:ser>
          <c:idx val="0"/>
          <c:order val="0"/>
          <c:spPr>
            <a:ln>
              <a:solidFill>
                <a:sysClr val="windowText" lastClr="000000"/>
              </a:solidFill>
            </a:ln>
          </c:spPr>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dPt>
            <c:idx val="0"/>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dPt>
            <c:idx val="1"/>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dPt>
            <c:idx val="2"/>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val>
            <c:numRef>
              <c:f>Sheet1!$B$2:$B$17</c:f>
              <c:numCache>
                <c:formatCode>General</c:formatCode>
                <c:ptCount val="16"/>
                <c:pt idx="0">
                  <c:v>1</c:v>
                </c:pt>
                <c:pt idx="1">
                  <c:v>2</c:v>
                </c:pt>
                <c:pt idx="2">
                  <c:v>1</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Sheet1!$C$2:$C$17</c:f>
              <c:numCache>
                <c:formatCode>General</c:formatCode>
                <c:ptCount val="16"/>
                <c:pt idx="3">
                  <c:v>2</c:v>
                </c:pt>
                <c:pt idx="4">
                  <c:v>4</c:v>
                </c:pt>
                <c:pt idx="5">
                  <c:v>8</c:v>
                </c:pt>
                <c:pt idx="6">
                  <c:v>6</c:v>
                </c:pt>
                <c:pt idx="7">
                  <c:v>8</c:v>
                </c:pt>
                <c:pt idx="8">
                  <c:v>8</c:v>
                </c:pt>
                <c:pt idx="9">
                  <c:v>8</c:v>
                </c:pt>
                <c:pt idx="10">
                  <c:v>8</c:v>
                </c:pt>
                <c:pt idx="11">
                  <c:v>9</c:v>
                </c:pt>
                <c:pt idx="12">
                  <c:v>8</c:v>
                </c:pt>
                <c:pt idx="13">
                  <c:v>9</c:v>
                </c:pt>
                <c:pt idx="14">
                  <c:v>10</c:v>
                </c:pt>
                <c:pt idx="15">
                  <c:v>10</c:v>
                </c:pt>
              </c:numCache>
            </c:numRef>
          </c:val>
          <c:smooth val="0"/>
        </c:ser>
        <c:dLbls>
          <c:showLegendKey val="0"/>
          <c:showVal val="0"/>
          <c:showCatName val="0"/>
          <c:showSerName val="0"/>
          <c:showPercent val="0"/>
          <c:showBubbleSize val="0"/>
        </c:dLbls>
        <c:marker val="1"/>
        <c:smooth val="0"/>
        <c:axId val="14185216"/>
        <c:axId val="14187136"/>
      </c:lineChart>
      <c:catAx>
        <c:axId val="14185216"/>
        <c:scaling>
          <c:orientation val="minMax"/>
        </c:scaling>
        <c:delete val="0"/>
        <c:axPos val="b"/>
        <c:majorTickMark val="out"/>
        <c:minorTickMark val="none"/>
        <c:tickLblPos val="nextTo"/>
        <c:crossAx val="14187136"/>
        <c:crossesAt val="0"/>
        <c:auto val="1"/>
        <c:lblAlgn val="ctr"/>
        <c:lblOffset val="100"/>
        <c:tickLblSkip val="1"/>
        <c:noMultiLvlLbl val="0"/>
      </c:catAx>
      <c:valAx>
        <c:axId val="14187136"/>
        <c:scaling>
          <c:orientation val="minMax"/>
          <c:min val="0"/>
        </c:scaling>
        <c:delete val="0"/>
        <c:axPos val="l"/>
        <c:title>
          <c:tx>
            <c:rich>
              <a:bodyPr rot="0" vert="wordArtVert"/>
              <a:lstStyle/>
              <a:p>
                <a:pPr>
                  <a:defRPr/>
                </a:pPr>
                <a:r>
                  <a:rPr lang="en-US"/>
                  <a:t>%</a:t>
                </a:r>
              </a:p>
            </c:rich>
          </c:tx>
          <c:overlay val="0"/>
        </c:title>
        <c:numFmt formatCode="General" sourceLinked="1"/>
        <c:majorTickMark val="out"/>
        <c:minorTickMark val="none"/>
        <c:tickLblPos val="nextTo"/>
        <c:crossAx val="14185216"/>
        <c:crosses val="autoZero"/>
        <c:crossBetween val="between"/>
        <c:majorUnit val="1"/>
      </c:valAx>
      <c:spPr>
        <a:solidFill>
          <a:schemeClr val="bg1"/>
        </a:solidFill>
      </c:spPr>
    </c:plotArea>
    <c:plotVisOnly val="1"/>
    <c:dispBlanksAs val="gap"/>
    <c:showDLblsOverMax val="0"/>
  </c:chart>
  <c:spPr>
    <a:ln>
      <a:no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7702070985623"/>
          <c:y val="4.3024996190971256E-2"/>
          <c:w val="0.89409625540104831"/>
          <c:h val="0.66204559688545928"/>
        </c:manualLayout>
      </c:layout>
      <c:lineChart>
        <c:grouping val="standard"/>
        <c:varyColors val="0"/>
        <c:ser>
          <c:idx val="0"/>
          <c:order val="0"/>
          <c:spPr>
            <a:ln>
              <a:solidFill>
                <a:sysClr val="windowText" lastClr="000000"/>
              </a:solidFill>
            </a:ln>
          </c:spPr>
          <c:marker>
            <c:symbol val="circle"/>
            <c:size val="7"/>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Sheet1!$D$2:$D$17</c:f>
              <c:numCache>
                <c:formatCode>General</c:formatCode>
                <c:ptCount val="16"/>
                <c:pt idx="0">
                  <c:v>1</c:v>
                </c:pt>
                <c:pt idx="1">
                  <c:v>2</c:v>
                </c:pt>
                <c:pt idx="2">
                  <c:v>1</c:v>
                </c:pt>
                <c:pt idx="3">
                  <c:v>2</c:v>
                </c:pt>
                <c:pt idx="4">
                  <c:v>3</c:v>
                </c:pt>
                <c:pt idx="5">
                  <c:v>2</c:v>
                </c:pt>
                <c:pt idx="6">
                  <c:v>2</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Sheet1!$E$2:$E$17</c:f>
              <c:numCache>
                <c:formatCode>General</c:formatCode>
                <c:ptCount val="16"/>
                <c:pt idx="7">
                  <c:v>6</c:v>
                </c:pt>
                <c:pt idx="8">
                  <c:v>8</c:v>
                </c:pt>
                <c:pt idx="9">
                  <c:v>9</c:v>
                </c:pt>
                <c:pt idx="10">
                  <c:v>9</c:v>
                </c:pt>
                <c:pt idx="11">
                  <c:v>9</c:v>
                </c:pt>
                <c:pt idx="12">
                  <c:v>10</c:v>
                </c:pt>
                <c:pt idx="13">
                  <c:v>9</c:v>
                </c:pt>
                <c:pt idx="14">
                  <c:v>10</c:v>
                </c:pt>
                <c:pt idx="15">
                  <c:v>10</c:v>
                </c:pt>
              </c:numCache>
            </c:numRef>
          </c:val>
          <c:smooth val="0"/>
        </c:ser>
        <c:dLbls>
          <c:showLegendKey val="0"/>
          <c:showVal val="0"/>
          <c:showCatName val="0"/>
          <c:showSerName val="0"/>
          <c:showPercent val="0"/>
          <c:showBubbleSize val="0"/>
        </c:dLbls>
        <c:marker val="1"/>
        <c:smooth val="0"/>
        <c:axId val="14229504"/>
        <c:axId val="14232576"/>
      </c:lineChart>
      <c:catAx>
        <c:axId val="14229504"/>
        <c:scaling>
          <c:orientation val="minMax"/>
        </c:scaling>
        <c:delete val="0"/>
        <c:axPos val="b"/>
        <c:majorTickMark val="out"/>
        <c:minorTickMark val="none"/>
        <c:tickLblPos val="nextTo"/>
        <c:crossAx val="14232576"/>
        <c:crosses val="autoZero"/>
        <c:auto val="1"/>
        <c:lblAlgn val="ctr"/>
        <c:lblOffset val="100"/>
        <c:noMultiLvlLbl val="0"/>
      </c:catAx>
      <c:valAx>
        <c:axId val="14232576"/>
        <c:scaling>
          <c:orientation val="minMax"/>
        </c:scaling>
        <c:delete val="0"/>
        <c:axPos val="l"/>
        <c:title>
          <c:tx>
            <c:rich>
              <a:bodyPr rot="0" vert="wordArtVert"/>
              <a:lstStyle/>
              <a:p>
                <a:pPr>
                  <a:defRPr/>
                </a:pPr>
                <a:r>
                  <a:rPr lang="en-US"/>
                  <a:t>%</a:t>
                </a:r>
              </a:p>
            </c:rich>
          </c:tx>
          <c:overlay val="0"/>
        </c:title>
        <c:numFmt formatCode="General" sourceLinked="1"/>
        <c:majorTickMark val="out"/>
        <c:minorTickMark val="none"/>
        <c:tickLblPos val="nextTo"/>
        <c:crossAx val="14229504"/>
        <c:crosses val="autoZero"/>
        <c:crossBetween val="between"/>
        <c:majorUnit val="1"/>
      </c:valAx>
      <c:spPr>
        <a:solidFill>
          <a:schemeClr val="bg1"/>
        </a:solidFill>
      </c:spPr>
    </c:plotArea>
    <c:plotVisOnly val="1"/>
    <c:dispBlanksAs val="gap"/>
    <c:showDLblsOverMax val="0"/>
  </c:chart>
  <c:spPr>
    <a:ln>
      <a:noFill/>
    </a:ln>
  </c:sp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33658859999368E-2"/>
          <c:y val="4.3660314278594389E-2"/>
          <c:w val="0.8833418370344911"/>
          <c:h val="0.7147821053647071"/>
        </c:manualLayout>
      </c:layout>
      <c:lineChart>
        <c:grouping val="standard"/>
        <c:varyColors val="0"/>
        <c:ser>
          <c:idx val="0"/>
          <c:order val="0"/>
          <c:spPr>
            <a:ln>
              <a:solidFill>
                <a:sysClr val="windowText" lastClr="000000"/>
              </a:solidFill>
            </a:ln>
          </c:spPr>
          <c:marker>
            <c:symbol val="circle"/>
            <c:size val="7"/>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Sheet1!$F$2:$F$17</c:f>
              <c:numCache>
                <c:formatCode>General</c:formatCode>
                <c:ptCount val="16"/>
                <c:pt idx="0">
                  <c:v>1</c:v>
                </c:pt>
                <c:pt idx="1">
                  <c:v>2</c:v>
                </c:pt>
                <c:pt idx="2">
                  <c:v>1</c:v>
                </c:pt>
                <c:pt idx="3">
                  <c:v>3</c:v>
                </c:pt>
                <c:pt idx="4">
                  <c:v>3</c:v>
                </c:pt>
                <c:pt idx="5">
                  <c:v>2</c:v>
                </c:pt>
                <c:pt idx="6">
                  <c:v>2</c:v>
                </c:pt>
                <c:pt idx="7">
                  <c:v>3</c:v>
                </c:pt>
                <c:pt idx="8">
                  <c:v>2</c:v>
                </c:pt>
                <c:pt idx="9">
                  <c:v>3</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Sheet1!$G$2:$G$17</c:f>
              <c:numCache>
                <c:formatCode>General</c:formatCode>
                <c:ptCount val="16"/>
                <c:pt idx="10">
                  <c:v>8</c:v>
                </c:pt>
                <c:pt idx="11">
                  <c:v>8</c:v>
                </c:pt>
                <c:pt idx="12">
                  <c:v>9</c:v>
                </c:pt>
                <c:pt idx="13">
                  <c:v>10</c:v>
                </c:pt>
                <c:pt idx="14">
                  <c:v>10</c:v>
                </c:pt>
                <c:pt idx="15">
                  <c:v>10</c:v>
                </c:pt>
              </c:numCache>
            </c:numRef>
          </c:val>
          <c:smooth val="0"/>
        </c:ser>
        <c:dLbls>
          <c:showLegendKey val="0"/>
          <c:showVal val="0"/>
          <c:showCatName val="0"/>
          <c:showSerName val="0"/>
          <c:showPercent val="0"/>
          <c:showBubbleSize val="0"/>
        </c:dLbls>
        <c:marker val="1"/>
        <c:smooth val="0"/>
        <c:axId val="14281728"/>
        <c:axId val="14284288"/>
      </c:lineChart>
      <c:catAx>
        <c:axId val="14281728"/>
        <c:scaling>
          <c:orientation val="minMax"/>
        </c:scaling>
        <c:delete val="0"/>
        <c:axPos val="b"/>
        <c:majorGridlines>
          <c:spPr>
            <a:ln>
              <a:noFill/>
            </a:ln>
          </c:spPr>
        </c:majorGridlines>
        <c:title>
          <c:tx>
            <c:rich>
              <a:bodyPr/>
              <a:lstStyle/>
              <a:p>
                <a:pPr>
                  <a:defRPr/>
                </a:pPr>
                <a:r>
                  <a:rPr lang="en-US"/>
                  <a:t>Sessions</a:t>
                </a:r>
              </a:p>
            </c:rich>
          </c:tx>
          <c:overlay val="0"/>
        </c:title>
        <c:majorTickMark val="out"/>
        <c:minorTickMark val="none"/>
        <c:tickLblPos val="nextTo"/>
        <c:crossAx val="14284288"/>
        <c:crosses val="autoZero"/>
        <c:auto val="1"/>
        <c:lblAlgn val="ctr"/>
        <c:lblOffset val="100"/>
        <c:tickLblSkip val="1"/>
        <c:noMultiLvlLbl val="0"/>
      </c:catAx>
      <c:valAx>
        <c:axId val="14284288"/>
        <c:scaling>
          <c:orientation val="minMax"/>
        </c:scaling>
        <c:delete val="0"/>
        <c:axPos val="l"/>
        <c:title>
          <c:tx>
            <c:rich>
              <a:bodyPr rot="0" vert="wordArtVert"/>
              <a:lstStyle/>
              <a:p>
                <a:pPr>
                  <a:defRPr/>
                </a:pPr>
                <a:r>
                  <a:rPr lang="en-US"/>
                  <a:t>%</a:t>
                </a:r>
              </a:p>
            </c:rich>
          </c:tx>
          <c:overlay val="0"/>
        </c:title>
        <c:numFmt formatCode="General" sourceLinked="1"/>
        <c:majorTickMark val="out"/>
        <c:minorTickMark val="none"/>
        <c:tickLblPos val="nextTo"/>
        <c:crossAx val="14281728"/>
        <c:crosses val="autoZero"/>
        <c:crossBetween val="between"/>
        <c:majorUnit val="1"/>
      </c:valAx>
      <c:spPr>
        <a:solidFill>
          <a:schemeClr val="bg1"/>
        </a:solidFill>
      </c:spPr>
    </c:plotArea>
    <c:plotVisOnly val="1"/>
    <c:dispBlanksAs val="gap"/>
    <c:showDLblsOverMax val="0"/>
  </c:chart>
  <c:spPr>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0.45884</cdr:x>
      <cdr:y>0.04014</cdr:y>
    </cdr:from>
    <cdr:to>
      <cdr:x>0.6585</cdr:x>
      <cdr:y>0.11746</cdr:y>
    </cdr:to>
    <cdr:sp macro="" textlink="">
      <cdr:nvSpPr>
        <cdr:cNvPr id="2" name="Rectangle 1"/>
        <cdr:cNvSpPr/>
      </cdr:nvSpPr>
      <cdr:spPr>
        <a:xfrm xmlns:a="http://schemas.openxmlformats.org/drawingml/2006/main">
          <a:off x="2085110" y="120072"/>
          <a:ext cx="907308" cy="231322"/>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Eye</a:t>
          </a:r>
          <a:r>
            <a:rPr lang="en-US" sz="1000" baseline="0"/>
            <a:t> Contact</a:t>
          </a:r>
          <a:endParaRPr lang="en-US" sz="1000"/>
        </a:p>
      </cdr:txBody>
    </cdr:sp>
  </cdr:relSizeAnchor>
  <cdr:relSizeAnchor xmlns:cdr="http://schemas.openxmlformats.org/drawingml/2006/chartDrawing">
    <cdr:from>
      <cdr:x>0.1318</cdr:x>
      <cdr:y>0.03134</cdr:y>
    </cdr:from>
    <cdr:to>
      <cdr:x>0.28615</cdr:x>
      <cdr:y>0.11108</cdr:y>
    </cdr:to>
    <cdr:sp macro="" textlink="">
      <cdr:nvSpPr>
        <cdr:cNvPr id="3" name="Rectangle 2"/>
        <cdr:cNvSpPr/>
      </cdr:nvSpPr>
      <cdr:spPr>
        <a:xfrm xmlns:a="http://schemas.openxmlformats.org/drawingml/2006/main">
          <a:off x="853656" y="50800"/>
          <a:ext cx="999681" cy="129230"/>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Baseline</a:t>
          </a:r>
        </a:p>
      </cdr:txBody>
    </cdr:sp>
  </cdr:relSizeAnchor>
</c:userShapes>
</file>

<file path=ppt/drawings/drawing2.xml><?xml version="1.0" encoding="utf-8"?>
<c:userShapes xmlns:c="http://schemas.openxmlformats.org/drawingml/2006/chart">
  <cdr:relSizeAnchor xmlns:cdr="http://schemas.openxmlformats.org/drawingml/2006/chartDrawing">
    <cdr:from>
      <cdr:x>0.12947</cdr:x>
      <cdr:y>0.05225</cdr:y>
    </cdr:from>
    <cdr:to>
      <cdr:x>0.28466</cdr:x>
      <cdr:y>0.1332</cdr:y>
    </cdr:to>
    <cdr:sp macro="" textlink="">
      <cdr:nvSpPr>
        <cdr:cNvPr id="2" name="Rectangle 1"/>
        <cdr:cNvSpPr/>
      </cdr:nvSpPr>
      <cdr:spPr>
        <a:xfrm xmlns:a="http://schemas.openxmlformats.org/drawingml/2006/main">
          <a:off x="588711" y="98045"/>
          <a:ext cx="705685" cy="151896"/>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Baseline</a:t>
          </a:r>
        </a:p>
      </cdr:txBody>
    </cdr:sp>
  </cdr:relSizeAnchor>
  <cdr:relSizeAnchor xmlns:cdr="http://schemas.openxmlformats.org/drawingml/2006/chartDrawing">
    <cdr:from>
      <cdr:x>0.44575</cdr:x>
      <cdr:y>0.04824</cdr:y>
    </cdr:from>
    <cdr:to>
      <cdr:x>0.6465</cdr:x>
      <cdr:y>0.12134</cdr:y>
    </cdr:to>
    <cdr:sp macro="" textlink="">
      <cdr:nvSpPr>
        <cdr:cNvPr id="3" name="Rectangle 2"/>
        <cdr:cNvSpPr/>
      </cdr:nvSpPr>
      <cdr:spPr>
        <a:xfrm xmlns:a="http://schemas.openxmlformats.org/drawingml/2006/main">
          <a:off x="2026939" y="90513"/>
          <a:ext cx="912857" cy="137167"/>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Greeting</a:t>
          </a:r>
        </a:p>
      </cdr:txBody>
    </cdr:sp>
  </cdr:relSizeAnchor>
</c:userShapes>
</file>

<file path=ppt/drawings/drawing3.xml><?xml version="1.0" encoding="utf-8"?>
<c:userShapes xmlns:c="http://schemas.openxmlformats.org/drawingml/2006/chart">
  <cdr:relSizeAnchor xmlns:cdr="http://schemas.openxmlformats.org/drawingml/2006/chartDrawing">
    <cdr:from>
      <cdr:x>0.16657</cdr:x>
      <cdr:y>0.05232</cdr:y>
    </cdr:from>
    <cdr:to>
      <cdr:x>0.32091</cdr:x>
      <cdr:y>0.13327</cdr:y>
    </cdr:to>
    <cdr:sp macro="" textlink="">
      <cdr:nvSpPr>
        <cdr:cNvPr id="2" name="Rectangle 1"/>
        <cdr:cNvSpPr/>
      </cdr:nvSpPr>
      <cdr:spPr>
        <a:xfrm xmlns:a="http://schemas.openxmlformats.org/drawingml/2006/main">
          <a:off x="761543" y="96750"/>
          <a:ext cx="705642" cy="149686"/>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Baseline</a:t>
          </a:r>
        </a:p>
      </cdr:txBody>
    </cdr:sp>
  </cdr:relSizeAnchor>
  <cdr:relSizeAnchor xmlns:cdr="http://schemas.openxmlformats.org/drawingml/2006/chartDrawing">
    <cdr:from>
      <cdr:x>0.48374</cdr:x>
      <cdr:y>0.03293</cdr:y>
    </cdr:from>
    <cdr:to>
      <cdr:x>0.6834</cdr:x>
      <cdr:y>0.10603</cdr:y>
    </cdr:to>
    <cdr:sp macro="" textlink="">
      <cdr:nvSpPr>
        <cdr:cNvPr id="3" name="Rectangle 2"/>
        <cdr:cNvSpPr/>
      </cdr:nvSpPr>
      <cdr:spPr>
        <a:xfrm xmlns:a="http://schemas.openxmlformats.org/drawingml/2006/main">
          <a:off x="2198255" y="94096"/>
          <a:ext cx="907308" cy="208891"/>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Farewell</a:t>
          </a:r>
        </a:p>
      </cdr:txBody>
    </cdr:sp>
  </cdr:relSizeAnchor>
</c:userShapes>
</file>

<file path=ppt/drawings/drawing4.xml><?xml version="1.0" encoding="utf-8"?>
<c:userShapes xmlns:c="http://schemas.openxmlformats.org/drawingml/2006/chart">
  <cdr:relSizeAnchor xmlns:cdr="http://schemas.openxmlformats.org/drawingml/2006/chartDrawing">
    <cdr:from>
      <cdr:x>0.45884</cdr:x>
      <cdr:y>0.08075</cdr:y>
    </cdr:from>
    <cdr:to>
      <cdr:x>0.6585</cdr:x>
      <cdr:y>0.15807</cdr:y>
    </cdr:to>
    <cdr:sp macro="" textlink="">
      <cdr:nvSpPr>
        <cdr:cNvPr id="2" name="Rectangle 1"/>
        <cdr:cNvSpPr/>
      </cdr:nvSpPr>
      <cdr:spPr>
        <a:xfrm xmlns:a="http://schemas.openxmlformats.org/drawingml/2006/main">
          <a:off x="3006342" y="137212"/>
          <a:ext cx="1308182" cy="131377"/>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dirty="0"/>
            <a:t>Eye</a:t>
          </a:r>
          <a:r>
            <a:rPr lang="en-US" sz="1000" baseline="0" dirty="0"/>
            <a:t> Contact</a:t>
          </a:r>
          <a:endParaRPr lang="en-US" sz="1000" dirty="0"/>
        </a:p>
      </cdr:txBody>
    </cdr:sp>
  </cdr:relSizeAnchor>
  <cdr:relSizeAnchor xmlns:cdr="http://schemas.openxmlformats.org/drawingml/2006/chartDrawing">
    <cdr:from>
      <cdr:x>0.10467</cdr:x>
      <cdr:y>0.08649</cdr:y>
    </cdr:from>
    <cdr:to>
      <cdr:x>0.22097</cdr:x>
      <cdr:y>0.21623</cdr:y>
    </cdr:to>
    <cdr:sp macro="" textlink="">
      <cdr:nvSpPr>
        <cdr:cNvPr id="3" name="Rectangle 2"/>
        <cdr:cNvSpPr/>
      </cdr:nvSpPr>
      <cdr:spPr>
        <a:xfrm xmlns:a="http://schemas.openxmlformats.org/drawingml/2006/main">
          <a:off x="685800" y="152400"/>
          <a:ext cx="762000" cy="2286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dirty="0" smtClean="0">
              <a:solidFill>
                <a:schemeClr val="tx1"/>
              </a:solidFill>
            </a:rPr>
            <a:t>Baseline</a:t>
          </a:r>
          <a:endParaRPr lang="en-US" dirty="0">
            <a:solidFill>
              <a:schemeClr val="tx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0.10578</cdr:x>
      <cdr:y>0.05227</cdr:y>
    </cdr:from>
    <cdr:to>
      <cdr:x>0.26097</cdr:x>
      <cdr:y>0.13322</cdr:y>
    </cdr:to>
    <cdr:sp macro="" textlink="">
      <cdr:nvSpPr>
        <cdr:cNvPr id="2" name="Rectangle 1"/>
        <cdr:cNvSpPr/>
      </cdr:nvSpPr>
      <cdr:spPr>
        <a:xfrm xmlns:a="http://schemas.openxmlformats.org/drawingml/2006/main">
          <a:off x="689346" y="90723"/>
          <a:ext cx="1011305" cy="140497"/>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Baseline</a:t>
          </a:r>
        </a:p>
      </cdr:txBody>
    </cdr:sp>
  </cdr:relSizeAnchor>
  <cdr:relSizeAnchor xmlns:cdr="http://schemas.openxmlformats.org/drawingml/2006/chartDrawing">
    <cdr:from>
      <cdr:x>0.4742</cdr:x>
      <cdr:y>0.05257</cdr:y>
    </cdr:from>
    <cdr:to>
      <cdr:x>0.61489</cdr:x>
      <cdr:y>0.13171</cdr:y>
    </cdr:to>
    <cdr:sp macro="" textlink="">
      <cdr:nvSpPr>
        <cdr:cNvPr id="3" name="Rectangle 2"/>
        <cdr:cNvSpPr/>
      </cdr:nvSpPr>
      <cdr:spPr>
        <a:xfrm xmlns:a="http://schemas.openxmlformats.org/drawingml/2006/main">
          <a:off x="3090181" y="91241"/>
          <a:ext cx="916783" cy="137359"/>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dirty="0"/>
            <a:t>Greeting</a:t>
          </a:r>
        </a:p>
      </cdr:txBody>
    </cdr:sp>
  </cdr:relSizeAnchor>
</c:userShapes>
</file>

<file path=ppt/drawings/drawing6.xml><?xml version="1.0" encoding="utf-8"?>
<c:userShapes xmlns:c="http://schemas.openxmlformats.org/drawingml/2006/chart">
  <cdr:relSizeAnchor xmlns:cdr="http://schemas.openxmlformats.org/drawingml/2006/chartDrawing">
    <cdr:from>
      <cdr:x>0.0953</cdr:x>
      <cdr:y>0.04202</cdr:y>
    </cdr:from>
    <cdr:to>
      <cdr:x>0.24964</cdr:x>
      <cdr:y>0.12297</cdr:y>
    </cdr:to>
    <cdr:sp macro="" textlink="">
      <cdr:nvSpPr>
        <cdr:cNvPr id="2" name="Rectangle 1"/>
        <cdr:cNvSpPr/>
      </cdr:nvSpPr>
      <cdr:spPr>
        <a:xfrm xmlns:a="http://schemas.openxmlformats.org/drawingml/2006/main">
          <a:off x="624405" y="71869"/>
          <a:ext cx="1011243" cy="138452"/>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Baseline</a:t>
          </a:r>
        </a:p>
      </cdr:txBody>
    </cdr:sp>
  </cdr:relSizeAnchor>
  <cdr:relSizeAnchor xmlns:cdr="http://schemas.openxmlformats.org/drawingml/2006/chartDrawing">
    <cdr:from>
      <cdr:x>0.67454</cdr:x>
      <cdr:y>0.0531</cdr:y>
    </cdr:from>
    <cdr:to>
      <cdr:x>0.78392</cdr:x>
      <cdr:y>0.15593</cdr:y>
    </cdr:to>
    <cdr:sp macro="" textlink="">
      <cdr:nvSpPr>
        <cdr:cNvPr id="3" name="Rectangle 2"/>
        <cdr:cNvSpPr/>
      </cdr:nvSpPr>
      <cdr:spPr>
        <a:xfrm xmlns:a="http://schemas.openxmlformats.org/drawingml/2006/main">
          <a:off x="4419600" y="90825"/>
          <a:ext cx="716712" cy="175874"/>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dirty="0"/>
            <a:t>Farewell</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7F4213-4EEF-48E5-801F-C6B4D791B939}" type="datetimeFigureOut">
              <a:rPr lang="en-US" smtClean="0"/>
              <a:t>5/3/2017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C189A1-FDA3-4913-B1EA-AFD509602674}" type="slidenum">
              <a:rPr lang="en-US" smtClean="0"/>
              <a:t>‹#›</a:t>
            </a:fld>
            <a:endParaRPr lang="en-US"/>
          </a:p>
        </p:txBody>
      </p:sp>
    </p:spTree>
    <p:extLst>
      <p:ext uri="{BB962C8B-B14F-4D97-AF65-F5344CB8AC3E}">
        <p14:creationId xmlns:p14="http://schemas.microsoft.com/office/powerpoint/2010/main" val="3326599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67D943-76B5-4D0D-BF57-844041536095}" type="datetimeFigureOut">
              <a:rPr lang="en-US" smtClean="0"/>
              <a:t>5/3/2017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0C83FB-740D-46CF-AFCD-70C4CA93CA49}" type="slidenum">
              <a:rPr lang="en-US" smtClean="0"/>
              <a:t>‹#›</a:t>
            </a:fld>
            <a:endParaRPr lang="en-US"/>
          </a:p>
        </p:txBody>
      </p:sp>
    </p:spTree>
    <p:extLst>
      <p:ext uri="{BB962C8B-B14F-4D97-AF65-F5344CB8AC3E}">
        <p14:creationId xmlns:p14="http://schemas.microsoft.com/office/powerpoint/2010/main" val="3405883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3</a:t>
            </a:fld>
            <a:endParaRPr lang="en-US"/>
          </a:p>
        </p:txBody>
      </p:sp>
    </p:spTree>
    <p:extLst>
      <p:ext uri="{BB962C8B-B14F-4D97-AF65-F5344CB8AC3E}">
        <p14:creationId xmlns:p14="http://schemas.microsoft.com/office/powerpoint/2010/main" val="3020034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Independent Variable: </a:t>
            </a:r>
          </a:p>
          <a:p>
            <a:pPr marL="365760" lvl="1" indent="0">
              <a:buNone/>
            </a:pPr>
            <a:r>
              <a:rPr lang="en-US" dirty="0" smtClean="0"/>
              <a:t>Video with narration: 3 – 30 second video clips depicting a peer engaging in the identified target behaviors</a:t>
            </a:r>
          </a:p>
          <a:p>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24</a:t>
            </a:fld>
            <a:endParaRPr lang="en-US"/>
          </a:p>
        </p:txBody>
      </p:sp>
    </p:spTree>
    <p:extLst>
      <p:ext uri="{BB962C8B-B14F-4D97-AF65-F5344CB8AC3E}">
        <p14:creationId xmlns:p14="http://schemas.microsoft.com/office/powerpoint/2010/main" val="4155754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PND for </a:t>
            </a:r>
            <a:r>
              <a:rPr lang="en-US" dirty="0" err="1" smtClean="0"/>
              <a:t>EyeContact</a:t>
            </a:r>
            <a:r>
              <a:rPr lang="en-US" dirty="0" smtClean="0"/>
              <a:t>: 92%</a:t>
            </a:r>
          </a:p>
          <a:p>
            <a:r>
              <a:rPr lang="en-US" dirty="0" smtClean="0"/>
              <a:t>PND for Greeting</a:t>
            </a:r>
            <a:r>
              <a:rPr lang="en-US" baseline="0" dirty="0" smtClean="0"/>
              <a:t> 100%</a:t>
            </a:r>
          </a:p>
          <a:p>
            <a:r>
              <a:rPr lang="en-US" baseline="0" dirty="0" smtClean="0"/>
              <a:t>PND for Farewell 100%</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28</a:t>
            </a:fld>
            <a:endParaRPr lang="en-US"/>
          </a:p>
        </p:txBody>
      </p:sp>
    </p:spTree>
    <p:extLst>
      <p:ext uri="{BB962C8B-B14F-4D97-AF65-F5344CB8AC3E}">
        <p14:creationId xmlns:p14="http://schemas.microsoft.com/office/powerpoint/2010/main" val="722634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VM is a practical and effective intervention for improving a</a:t>
            </a:r>
            <a:r>
              <a:rPr lang="en-US" baseline="0" dirty="0" smtClean="0"/>
              <a:t> variety of </a:t>
            </a:r>
            <a:r>
              <a:rPr lang="en-US" dirty="0" smtClean="0"/>
              <a:t>skills and behaviors. It uses observational learning, making it an efficient and effective intervention.</a:t>
            </a:r>
            <a:r>
              <a:rPr lang="en-US" baseline="0" dirty="0" smtClean="0"/>
              <a:t> </a:t>
            </a:r>
            <a:r>
              <a:rPr lang="en-US" dirty="0" smtClean="0"/>
              <a:t>It is a relatively simple, and efficient strategy that can be used to improve</a:t>
            </a:r>
            <a:r>
              <a:rPr lang="en-US" baseline="0" dirty="0" smtClean="0"/>
              <a:t> or decrease specific target behaviors. Today we’re going to provide you with an overview of various types of video modeling and our experience using this as an intervention to improve socially related employment skills for students involved in a work experience program at Kent State University. </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8</a:t>
            </a:fld>
            <a:endParaRPr lang="en-US"/>
          </a:p>
        </p:txBody>
      </p:sp>
    </p:spTree>
    <p:extLst>
      <p:ext uri="{BB962C8B-B14F-4D97-AF65-F5344CB8AC3E}">
        <p14:creationId xmlns:p14="http://schemas.microsoft.com/office/powerpoint/2010/main" val="154602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VM</a:t>
            </a:r>
            <a:r>
              <a:rPr lang="en-US" baseline="0" dirty="0" smtClean="0"/>
              <a:t> can be effectively implemented with learners from early childhood through high school. It can be used to develop and strengthen job performance, social, communication, and self-help skills across a range of students. Recently we’ve used VM with students who participate in KSTC to improve socially related job skills training in employment settings. </a:t>
            </a:r>
          </a:p>
          <a:p>
            <a:r>
              <a:rPr lang="en-US" baseline="0" dirty="0" smtClean="0"/>
              <a:t>KSTC is……..</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9</a:t>
            </a:fld>
            <a:endParaRPr lang="en-US"/>
          </a:p>
        </p:txBody>
      </p:sp>
    </p:spTree>
    <p:extLst>
      <p:ext uri="{BB962C8B-B14F-4D97-AF65-F5344CB8AC3E}">
        <p14:creationId xmlns:p14="http://schemas.microsoft.com/office/powerpoint/2010/main" val="3941481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VM can be used across a variety of settings and provides immediate feedback. Furthermore, specific interventions can be replicated. </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10</a:t>
            </a:fld>
            <a:endParaRPr lang="en-US"/>
          </a:p>
        </p:txBody>
      </p:sp>
    </p:spTree>
    <p:extLst>
      <p:ext uri="{BB962C8B-B14F-4D97-AF65-F5344CB8AC3E}">
        <p14:creationId xmlns:p14="http://schemas.microsoft.com/office/powerpoint/2010/main" val="318859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VM is an evidence-based intervention that can be used to present a variety of visual examples to facilitate acquisition of new behaviors and subsequently support maintenance and generalization of the learned behavior. </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11</a:t>
            </a:fld>
            <a:endParaRPr lang="en-US"/>
          </a:p>
        </p:txBody>
      </p:sp>
    </p:spTree>
    <p:extLst>
      <p:ext uri="{BB962C8B-B14F-4D97-AF65-F5344CB8AC3E}">
        <p14:creationId xmlns:p14="http://schemas.microsoft.com/office/powerpoint/2010/main" val="2089822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important to recognize because there is a need for job-specific social skills training due to social deficits commonly</a:t>
            </a:r>
            <a:r>
              <a:rPr lang="en-US" baseline="0" dirty="0" smtClean="0"/>
              <a:t> displayed by individuals with moderate to severe disabilities. </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13</a:t>
            </a:fld>
            <a:endParaRPr lang="en-US"/>
          </a:p>
        </p:txBody>
      </p:sp>
    </p:spTree>
    <p:extLst>
      <p:ext uri="{BB962C8B-B14F-4D97-AF65-F5344CB8AC3E}">
        <p14:creationId xmlns:p14="http://schemas.microsoft.com/office/powerpoint/2010/main" val="3817063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deficits can decrease and limit employment opportunities.</a:t>
            </a:r>
            <a:r>
              <a:rPr lang="en-US" baseline="0" dirty="0" smtClean="0"/>
              <a:t> Although social narratives are commonly used for teaching social skills, video modeling has proved to be a practical and effective intervention for improving socially related job skills in an employment setting. </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14</a:t>
            </a:fld>
            <a:endParaRPr lang="en-US"/>
          </a:p>
        </p:txBody>
      </p:sp>
    </p:spTree>
    <p:extLst>
      <p:ext uri="{BB962C8B-B14F-4D97-AF65-F5344CB8AC3E}">
        <p14:creationId xmlns:p14="http://schemas.microsoft.com/office/powerpoint/2010/main" val="1635640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a:t>
            </a:r>
            <a:r>
              <a:rPr lang="en-US" baseline="0" dirty="0" smtClean="0"/>
              <a:t> Prompting is kind of like a visual task analysis</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17</a:t>
            </a:fld>
            <a:endParaRPr lang="en-US"/>
          </a:p>
        </p:txBody>
      </p:sp>
    </p:spTree>
    <p:extLst>
      <p:ext uri="{BB962C8B-B14F-4D97-AF65-F5344CB8AC3E}">
        <p14:creationId xmlns:p14="http://schemas.microsoft.com/office/powerpoint/2010/main" val="3770819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22</a:t>
            </a:fld>
            <a:endParaRPr lang="en-US"/>
          </a:p>
        </p:txBody>
      </p:sp>
    </p:spTree>
    <p:extLst>
      <p:ext uri="{BB962C8B-B14F-4D97-AF65-F5344CB8AC3E}">
        <p14:creationId xmlns:p14="http://schemas.microsoft.com/office/powerpoint/2010/main" val="11944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F90DA59-32CE-4C91-A3C0-4F4616531E96}" type="datetimeFigureOut">
              <a:rPr lang="en-US" smtClean="0"/>
              <a:t>5/3/2017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9053464-8607-4A29-8308-55BAE689AE66}"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0DA59-32CE-4C91-A3C0-4F4616531E96}"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53464-8607-4A29-8308-55BAE689AE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90DA59-32CE-4C91-A3C0-4F4616531E96}"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9053464-8607-4A29-8308-55BAE689AE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90DA59-32CE-4C91-A3C0-4F4616531E96}"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53464-8607-4A29-8308-55BAE689AE6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F90DA59-32CE-4C91-A3C0-4F4616531E96}" type="datetimeFigureOut">
              <a:rPr lang="en-US" smtClean="0"/>
              <a:t>5/3/2017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9053464-8607-4A29-8308-55BAE689AE66}"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90DA59-32CE-4C91-A3C0-4F4616531E96}"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53464-8607-4A29-8308-55BAE689AE6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90DA59-32CE-4C91-A3C0-4F4616531E96}" type="datetimeFigureOut">
              <a:rPr lang="en-US" smtClean="0"/>
              <a:t>5/3/2017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053464-8607-4A29-8308-55BAE689AE6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F90DA59-32CE-4C91-A3C0-4F4616531E96}" type="datetimeFigureOut">
              <a:rPr lang="en-US" smtClean="0"/>
              <a:t>5/3/2017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053464-8607-4A29-8308-55BAE689AE66}"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F90DA59-32CE-4C91-A3C0-4F4616531E96}" type="datetimeFigureOut">
              <a:rPr lang="en-US" smtClean="0"/>
              <a:t>5/3/2017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053464-8607-4A29-8308-55BAE689AE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0DA59-32CE-4C91-A3C0-4F4616531E96}"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9053464-8607-4A29-8308-55BAE689AE66}"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0DA59-32CE-4C91-A3C0-4F4616531E96}"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53464-8607-4A29-8308-55BAE689AE66}"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F90DA59-32CE-4C91-A3C0-4F4616531E96}" type="datetimeFigureOut">
              <a:rPr lang="en-US" smtClean="0"/>
              <a:t>5/3/2017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9053464-8607-4A29-8308-55BAE689AE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youtu.be/i_d-kSG4rX0" TargetMode="External"/><Relationship Id="rId2" Type="http://schemas.openxmlformats.org/officeDocument/2006/relationships/hyperlink" Target="https://www.youtube.com/watch?v=8l4KwA5CbqA&amp;feature=youtu.be"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hyperlink" Target="http://youtu.be/Iedpcd0_PfY" TargetMode="External"/><Relationship Id="rId2" Type="http://schemas.openxmlformats.org/officeDocument/2006/relationships/hyperlink" Target="http://youtu.be/xTgjCsVOb8E"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url=http://otswithapps.com/2012/07/22/learn-to-tie-your-shoelace-using-apps-and-video-resources/&amp;rct=j&amp;frm=1&amp;q=&amp;esrc=s&amp;sa=U&amp;ved=0CBwQwW4wA2oVChMI29WF-q7WyAIVy1oeCh3OLA0F&amp;usg=AFQjCNEvqRb032O9qZ2cZtve6pOn6k4Zp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youtu.be/oQ9FY2dN8j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nsttac.org/sites/default/files/Using%20CAI%20to%20teach%20food%20prep%20cooking%20skills2_moderate_.final.1011docx.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autismpdc.fpg.unc.edu/content/video-modeling" TargetMode="External"/><Relationship Id="rId2" Type="http://schemas.openxmlformats.org/officeDocument/2006/relationships/hyperlink" Target="http://www.nsttac.org/content/evidence-based-practices-secondary-transi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4" y="2150166"/>
            <a:ext cx="6858000" cy="1746912"/>
          </a:xfrm>
        </p:spPr>
        <p:txBody>
          <a:bodyPr>
            <a:noAutofit/>
          </a:bodyPr>
          <a:lstStyle/>
          <a:p>
            <a:pPr algn="ctr"/>
            <a:r>
              <a:rPr lang="en-US" b="1" dirty="0" smtClean="0"/>
              <a:t> </a:t>
            </a:r>
            <a:br>
              <a:rPr lang="en-US" b="1" dirty="0" smtClean="0"/>
            </a:br>
            <a:r>
              <a:rPr lang="en-US" b="1" dirty="0"/>
              <a:t/>
            </a:r>
            <a:br>
              <a:rPr lang="en-US" b="1" dirty="0"/>
            </a:br>
            <a:r>
              <a:rPr lang="en-US" sz="3000" b="1" dirty="0" smtClean="0">
                <a:latin typeface="Arial Narrow" panose="020B0606020202030204" pitchFamily="34" charset="0"/>
              </a:rPr>
              <a:t>Using Video Modeling </a:t>
            </a:r>
            <a:br>
              <a:rPr lang="en-US" sz="3000" b="1" dirty="0" smtClean="0">
                <a:latin typeface="Arial Narrow" panose="020B0606020202030204" pitchFamily="34" charset="0"/>
              </a:rPr>
            </a:br>
            <a:r>
              <a:rPr lang="en-US" sz="3000" b="1" dirty="0" smtClean="0">
                <a:latin typeface="Arial Narrow" panose="020B0606020202030204" pitchFamily="34" charset="0"/>
              </a:rPr>
              <a:t>to teach Employment related social skills to individuals with moderate/intensive needs</a:t>
            </a:r>
            <a:endParaRPr lang="en-US" sz="3000" b="1" dirty="0">
              <a:latin typeface="Arial Narrow" panose="020B0606020202030204" pitchFamily="34" charset="0"/>
            </a:endParaRPr>
          </a:p>
        </p:txBody>
      </p:sp>
      <p:pic>
        <p:nvPicPr>
          <p:cNvPr id="4" name="Picture 3" descr="http://www.ttacnews.vcu.edu/images/boystv.jpg"/>
          <p:cNvPicPr/>
          <p:nvPr/>
        </p:nvPicPr>
        <p:blipFill>
          <a:blip r:embed="rId2">
            <a:extLst>
              <a:ext uri="{28A0092B-C50C-407E-A947-70E740481C1C}">
                <a14:useLocalDpi xmlns:a14="http://schemas.microsoft.com/office/drawing/2010/main" val="0"/>
              </a:ext>
            </a:extLst>
          </a:blip>
          <a:srcRect/>
          <a:stretch>
            <a:fillRect/>
          </a:stretch>
        </p:blipFill>
        <p:spPr bwMode="auto">
          <a:xfrm>
            <a:off x="1523999" y="460043"/>
            <a:ext cx="3505201" cy="1978357"/>
          </a:xfrm>
          <a:prstGeom prst="rect">
            <a:avLst/>
          </a:prstGeom>
          <a:ln w="635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4781264" y="4445758"/>
            <a:ext cx="3313355" cy="129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3200" b="1" dirty="0" smtClean="0"/>
          </a:p>
        </p:txBody>
      </p:sp>
      <p:sp>
        <p:nvSpPr>
          <p:cNvPr id="8" name="Title 1"/>
          <p:cNvSpPr txBox="1">
            <a:spLocks/>
          </p:cNvSpPr>
          <p:nvPr/>
        </p:nvSpPr>
        <p:spPr>
          <a:xfrm>
            <a:off x="990600" y="5648644"/>
            <a:ext cx="4952999" cy="1078742"/>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t>Carol Sparber, Ph.D.</a:t>
            </a:r>
          </a:p>
          <a:p>
            <a:pPr algn="ctr"/>
            <a:r>
              <a:rPr lang="en-US" sz="2400" b="1" dirty="0" smtClean="0"/>
              <a:t>Rachel McMahan Queen, Ph. D.</a:t>
            </a:r>
          </a:p>
          <a:p>
            <a:pPr algn="ctr"/>
            <a:r>
              <a:rPr lang="en-US" sz="2400" b="1" dirty="0" smtClean="0"/>
              <a:t> </a:t>
            </a:r>
            <a:endParaRPr lang="en-US" sz="2400" b="1" dirty="0"/>
          </a:p>
        </p:txBody>
      </p:sp>
    </p:spTree>
    <p:extLst>
      <p:ext uri="{BB962C8B-B14F-4D97-AF65-F5344CB8AC3E}">
        <p14:creationId xmlns:p14="http://schemas.microsoft.com/office/powerpoint/2010/main" val="377371108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1"/>
            <a:ext cx="8407893" cy="4834129"/>
          </a:xfrm>
        </p:spPr>
        <p:txBody>
          <a:bodyPr>
            <a:normAutofit/>
          </a:bodyPr>
          <a:lstStyle/>
          <a:p>
            <a:pPr marL="640080" lvl="2" indent="0">
              <a:buNone/>
            </a:pPr>
            <a:endParaRPr lang="en-US" sz="3200" dirty="0" smtClean="0"/>
          </a:p>
          <a:p>
            <a:pPr lvl="2"/>
            <a:r>
              <a:rPr lang="en-US" sz="3200" dirty="0"/>
              <a:t> </a:t>
            </a:r>
            <a:r>
              <a:rPr lang="en-US" sz="3200" dirty="0" smtClean="0"/>
              <a:t>School</a:t>
            </a:r>
          </a:p>
          <a:p>
            <a:pPr lvl="2"/>
            <a:r>
              <a:rPr lang="en-US" sz="3200" dirty="0" smtClean="0"/>
              <a:t> Home</a:t>
            </a:r>
          </a:p>
          <a:p>
            <a:pPr lvl="2"/>
            <a:r>
              <a:rPr lang="en-US" sz="3200" dirty="0" smtClean="0"/>
              <a:t> Anywhere a learner has access to viewing equipment</a:t>
            </a:r>
          </a:p>
          <a:p>
            <a:pPr marL="640080" lvl="2" indent="0">
              <a:buNone/>
            </a:pPr>
            <a:r>
              <a:rPr lang="en-US" sz="3200" dirty="0"/>
              <a:t/>
            </a:r>
            <a:br>
              <a:rPr lang="en-US" sz="3200" dirty="0"/>
            </a:br>
            <a:r>
              <a:rPr lang="en-US" sz="3200" dirty="0"/>
              <a:t/>
            </a:r>
            <a:br>
              <a:rPr lang="en-US" sz="3200" dirty="0"/>
            </a:br>
            <a:endParaRPr lang="en-US" sz="3200" dirty="0"/>
          </a:p>
        </p:txBody>
      </p:sp>
      <p:sp>
        <p:nvSpPr>
          <p:cNvPr id="2" name="Title 1"/>
          <p:cNvSpPr>
            <a:spLocks noGrp="1"/>
          </p:cNvSpPr>
          <p:nvPr>
            <p:ph type="title"/>
          </p:nvPr>
        </p:nvSpPr>
        <p:spPr/>
        <p:txBody>
          <a:bodyPr>
            <a:normAutofit fontScale="90000"/>
          </a:bodyPr>
          <a:lstStyle/>
          <a:p>
            <a:pPr algn="ctr"/>
            <a:r>
              <a:rPr lang="en-US" b="1" dirty="0" smtClean="0"/>
              <a:t>Intervention Settings for </a:t>
            </a:r>
            <a:br>
              <a:rPr lang="en-US" b="1" dirty="0" smtClean="0"/>
            </a:br>
            <a:r>
              <a:rPr lang="en-US" b="1" dirty="0" smtClean="0"/>
              <a:t>Video Modeling</a:t>
            </a:r>
            <a:r>
              <a:rPr lang="en-US" dirty="0" smtClean="0"/>
              <a:t>	</a:t>
            </a:r>
            <a:endParaRPr lang="en-US" dirty="0"/>
          </a:p>
        </p:txBody>
      </p:sp>
    </p:spTree>
    <p:extLst>
      <p:ext uri="{BB962C8B-B14F-4D97-AF65-F5344CB8AC3E}">
        <p14:creationId xmlns:p14="http://schemas.microsoft.com/office/powerpoint/2010/main" val="272804507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286000"/>
            <a:ext cx="6777317" cy="3352801"/>
          </a:xfrm>
        </p:spPr>
        <p:txBody>
          <a:bodyPr>
            <a:normAutofit/>
          </a:bodyPr>
          <a:lstStyle/>
          <a:p>
            <a:endParaRPr lang="en-US" dirty="0" smtClean="0"/>
          </a:p>
          <a:p>
            <a:r>
              <a:rPr lang="en-US" sz="3200" dirty="0" smtClean="0"/>
              <a:t> It is an </a:t>
            </a:r>
            <a:r>
              <a:rPr lang="en-US" sz="3200" b="1" dirty="0" smtClean="0">
                <a:solidFill>
                  <a:schemeClr val="accent1"/>
                </a:solidFill>
              </a:rPr>
              <a:t>evidence-based practice</a:t>
            </a:r>
            <a:r>
              <a:rPr lang="en-US" sz="3200" dirty="0" smtClean="0"/>
              <a:t> that can </a:t>
            </a:r>
            <a:r>
              <a:rPr lang="en-US" sz="3200" dirty="0"/>
              <a:t>be used to teach a variety </a:t>
            </a:r>
            <a:r>
              <a:rPr lang="en-US" sz="3200" dirty="0" smtClean="0"/>
              <a:t>of skills </a:t>
            </a:r>
            <a:r>
              <a:rPr lang="en-US" sz="3200" dirty="0"/>
              <a:t>to </a:t>
            </a:r>
            <a:r>
              <a:rPr lang="en-US" sz="3200" dirty="0" smtClean="0"/>
              <a:t>students.</a:t>
            </a:r>
          </a:p>
          <a:p>
            <a:pPr marL="68580" indent="0">
              <a:buNone/>
            </a:pPr>
            <a:endParaRPr lang="en-US" sz="2200" dirty="0" smtClean="0"/>
          </a:p>
        </p:txBody>
      </p:sp>
      <p:sp>
        <p:nvSpPr>
          <p:cNvPr id="2" name="Title 1"/>
          <p:cNvSpPr>
            <a:spLocks noGrp="1"/>
          </p:cNvSpPr>
          <p:nvPr>
            <p:ph type="title"/>
          </p:nvPr>
        </p:nvSpPr>
        <p:spPr/>
        <p:txBody>
          <a:bodyPr>
            <a:normAutofit/>
          </a:bodyPr>
          <a:lstStyle/>
          <a:p>
            <a:pPr algn="ctr"/>
            <a:r>
              <a:rPr lang="en-US" b="1" dirty="0" smtClean="0"/>
              <a:t>Video Modeling</a:t>
            </a:r>
            <a:endParaRPr lang="en-US" b="1" dirty="0"/>
          </a:p>
        </p:txBody>
      </p:sp>
    </p:spTree>
    <p:extLst>
      <p:ext uri="{BB962C8B-B14F-4D97-AF65-F5344CB8AC3E}">
        <p14:creationId xmlns:p14="http://schemas.microsoft.com/office/powerpoint/2010/main" val="369454146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358423"/>
            <a:ext cx="6777317" cy="3508977"/>
          </a:xfrm>
        </p:spPr>
        <p:txBody>
          <a:bodyPr>
            <a:normAutofit lnSpcReduction="10000"/>
          </a:bodyPr>
          <a:lstStyle/>
          <a:p>
            <a:r>
              <a:rPr lang="en-US" sz="2800" dirty="0" smtClean="0"/>
              <a:t>Evidence-Based Practices are:</a:t>
            </a:r>
          </a:p>
          <a:p>
            <a:pPr marL="365760" lvl="1" indent="0">
              <a:buNone/>
            </a:pPr>
            <a:endParaRPr lang="en-US" sz="1200" dirty="0" smtClean="0"/>
          </a:p>
          <a:p>
            <a:pPr lvl="1"/>
            <a:r>
              <a:rPr lang="en-US" sz="2400" dirty="0" smtClean="0"/>
              <a:t>Based on rigorous research designs</a:t>
            </a:r>
          </a:p>
          <a:p>
            <a:pPr lvl="1"/>
            <a:r>
              <a:rPr lang="en-US" sz="2400" dirty="0" smtClean="0"/>
              <a:t>Have demonstrated a record of success for improving outcomes</a:t>
            </a:r>
          </a:p>
          <a:p>
            <a:pPr lvl="1"/>
            <a:r>
              <a:rPr lang="en-US" sz="2400" dirty="0" smtClean="0"/>
              <a:t>Have undergone a systematic review process using quality indicators to evaluate the level of evidence</a:t>
            </a:r>
          </a:p>
          <a:p>
            <a:pPr lvl="6"/>
            <a:endParaRPr lang="en-US" dirty="0"/>
          </a:p>
          <a:p>
            <a:pPr marL="1892808" lvl="8" indent="0" algn="r">
              <a:buNone/>
            </a:pPr>
            <a:r>
              <a:rPr lang="en-US" dirty="0" smtClean="0"/>
              <a:t>NSTAAC, 2014</a:t>
            </a:r>
            <a:endParaRPr lang="en-US" dirty="0"/>
          </a:p>
        </p:txBody>
      </p:sp>
      <p:sp>
        <p:nvSpPr>
          <p:cNvPr id="2" name="Title 1"/>
          <p:cNvSpPr>
            <a:spLocks noGrp="1"/>
          </p:cNvSpPr>
          <p:nvPr>
            <p:ph type="title"/>
          </p:nvPr>
        </p:nvSpPr>
        <p:spPr/>
        <p:txBody>
          <a:bodyPr>
            <a:normAutofit fontScale="90000"/>
          </a:bodyPr>
          <a:lstStyle/>
          <a:p>
            <a:pPr algn="ctr"/>
            <a:r>
              <a:rPr lang="en-US" b="1" dirty="0" smtClean="0"/>
              <a:t>Video Modeling: </a:t>
            </a:r>
            <a:br>
              <a:rPr lang="en-US" b="1" dirty="0" smtClean="0"/>
            </a:br>
            <a:r>
              <a:rPr lang="en-US" b="1" dirty="0" smtClean="0"/>
              <a:t>An Evidence-Based Practice</a:t>
            </a:r>
            <a:endParaRPr lang="en-US" b="1" dirty="0"/>
          </a:p>
        </p:txBody>
      </p:sp>
    </p:spTree>
    <p:extLst>
      <p:ext uri="{BB962C8B-B14F-4D97-AF65-F5344CB8AC3E}">
        <p14:creationId xmlns:p14="http://schemas.microsoft.com/office/powerpoint/2010/main" val="354594011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57400"/>
            <a:ext cx="8305800" cy="4114800"/>
          </a:xfrm>
        </p:spPr>
        <p:txBody>
          <a:bodyPr>
            <a:normAutofit/>
          </a:bodyPr>
          <a:lstStyle/>
          <a:p>
            <a:r>
              <a:rPr lang="en-US" sz="2800" dirty="0"/>
              <a:t>Evidence-based studies have shown video modeling to be effective in the domains </a:t>
            </a:r>
            <a:r>
              <a:rPr lang="en-US" sz="2800" dirty="0" smtClean="0"/>
              <a:t>of:</a:t>
            </a:r>
          </a:p>
          <a:p>
            <a:pPr lvl="2"/>
            <a:r>
              <a:rPr lang="en-US" sz="2400" dirty="0" smtClean="0"/>
              <a:t>Communication</a:t>
            </a:r>
          </a:p>
          <a:p>
            <a:pPr lvl="2"/>
            <a:r>
              <a:rPr lang="en-US" sz="2400" dirty="0" smtClean="0"/>
              <a:t>Social</a:t>
            </a:r>
          </a:p>
          <a:p>
            <a:pPr lvl="2"/>
            <a:r>
              <a:rPr lang="en-US" sz="2400" dirty="0"/>
              <a:t>A</a:t>
            </a:r>
            <a:r>
              <a:rPr lang="en-US" sz="2400" dirty="0" smtClean="0"/>
              <a:t>cademic/cognition</a:t>
            </a:r>
          </a:p>
          <a:p>
            <a:pPr lvl="2"/>
            <a:r>
              <a:rPr lang="en-US" sz="2400" dirty="0" smtClean="0"/>
              <a:t>Play</a:t>
            </a:r>
          </a:p>
          <a:p>
            <a:pPr lvl="2"/>
            <a:r>
              <a:rPr lang="en-US" sz="2400" dirty="0" smtClean="0"/>
              <a:t>Functional life skills</a:t>
            </a:r>
          </a:p>
          <a:p>
            <a:pPr lvl="2"/>
            <a:r>
              <a:rPr lang="en-US" sz="2400" dirty="0" smtClean="0"/>
              <a:t>Independent living skills</a:t>
            </a:r>
            <a:endParaRPr lang="en-US" sz="2400" dirty="0"/>
          </a:p>
          <a:p>
            <a:endParaRPr lang="en-US" dirty="0"/>
          </a:p>
        </p:txBody>
      </p:sp>
      <p:sp>
        <p:nvSpPr>
          <p:cNvPr id="2" name="Title 1"/>
          <p:cNvSpPr>
            <a:spLocks noGrp="1"/>
          </p:cNvSpPr>
          <p:nvPr>
            <p:ph type="title"/>
          </p:nvPr>
        </p:nvSpPr>
        <p:spPr>
          <a:xfrm>
            <a:off x="762000" y="533400"/>
            <a:ext cx="7024744" cy="801136"/>
          </a:xfrm>
        </p:spPr>
        <p:txBody>
          <a:bodyPr>
            <a:normAutofit/>
          </a:bodyPr>
          <a:lstStyle/>
          <a:p>
            <a:pPr algn="ctr"/>
            <a:r>
              <a:rPr lang="en-US" b="1" dirty="0" smtClean="0"/>
              <a:t>Video Modeling</a:t>
            </a:r>
            <a:endParaRPr lang="en-US" b="1" dirty="0"/>
          </a:p>
        </p:txBody>
      </p:sp>
    </p:spTree>
    <p:extLst>
      <p:ext uri="{BB962C8B-B14F-4D97-AF65-F5344CB8AC3E}">
        <p14:creationId xmlns:p14="http://schemas.microsoft.com/office/powerpoint/2010/main" val="2653997561"/>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Social deficits can result in:</a:t>
            </a:r>
          </a:p>
          <a:p>
            <a:pPr lvl="1"/>
            <a:r>
              <a:rPr lang="en-US" sz="2800" dirty="0" smtClean="0"/>
              <a:t>Poor relationship with the boss</a:t>
            </a:r>
          </a:p>
          <a:p>
            <a:pPr lvl="1"/>
            <a:r>
              <a:rPr lang="en-US" sz="2800" dirty="0" smtClean="0"/>
              <a:t>Isolation or bullying from co-workers</a:t>
            </a:r>
          </a:p>
          <a:p>
            <a:pPr lvl="1"/>
            <a:r>
              <a:rPr lang="en-US" sz="2800" dirty="0" smtClean="0"/>
              <a:t>Negative performance evaluations</a:t>
            </a:r>
          </a:p>
          <a:p>
            <a:pPr lvl="1"/>
            <a:r>
              <a:rPr lang="en-US" sz="2800" dirty="0" smtClean="0"/>
              <a:t>Inability to complete job duties</a:t>
            </a:r>
          </a:p>
          <a:p>
            <a:pPr lvl="1"/>
            <a:r>
              <a:rPr lang="en-US" sz="2800" dirty="0" smtClean="0"/>
              <a:t>Dissatisfaction with job placement</a:t>
            </a:r>
          </a:p>
          <a:p>
            <a:pPr lvl="1"/>
            <a:r>
              <a:rPr lang="en-US" sz="2800" dirty="0" smtClean="0"/>
              <a:t>Poor references for </a:t>
            </a:r>
            <a:r>
              <a:rPr lang="en-US" sz="2800" dirty="0"/>
              <a:t>f</a:t>
            </a:r>
            <a:r>
              <a:rPr lang="en-US" sz="2800" dirty="0" smtClean="0"/>
              <a:t>uture employers</a:t>
            </a:r>
          </a:p>
          <a:p>
            <a:pPr lvl="1"/>
            <a:r>
              <a:rPr lang="en-US" sz="2800" dirty="0" smtClean="0"/>
              <a:t>Termination </a:t>
            </a:r>
          </a:p>
          <a:p>
            <a:pPr marL="640080" lvl="2" indent="0">
              <a:buNone/>
            </a:pPr>
            <a:r>
              <a:rPr lang="en-US" dirty="0" smtClean="0"/>
              <a:t>(Anderson &amp; </a:t>
            </a:r>
            <a:r>
              <a:rPr lang="en-US" dirty="0" err="1" smtClean="0"/>
              <a:t>Kazantzis</a:t>
            </a:r>
            <a:r>
              <a:rPr lang="en-US" dirty="0" smtClean="0"/>
              <a:t>, 2008)</a:t>
            </a:r>
            <a:endParaRPr lang="en-US" dirty="0"/>
          </a:p>
        </p:txBody>
      </p:sp>
      <p:sp>
        <p:nvSpPr>
          <p:cNvPr id="3" name="Title 2"/>
          <p:cNvSpPr>
            <a:spLocks noGrp="1"/>
          </p:cNvSpPr>
          <p:nvPr>
            <p:ph type="title"/>
          </p:nvPr>
        </p:nvSpPr>
        <p:spPr/>
        <p:txBody>
          <a:bodyPr/>
          <a:lstStyle/>
          <a:p>
            <a:r>
              <a:rPr lang="en-US" dirty="0" smtClean="0"/>
              <a:t>Video modeling</a:t>
            </a:r>
            <a:endParaRPr lang="en-US" dirty="0"/>
          </a:p>
        </p:txBody>
      </p:sp>
    </p:spTree>
    <p:extLst>
      <p:ext uri="{BB962C8B-B14F-4D97-AF65-F5344CB8AC3E}">
        <p14:creationId xmlns:p14="http://schemas.microsoft.com/office/powerpoint/2010/main" val="96156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743200"/>
            <a:ext cx="6777317" cy="3089429"/>
          </a:xfrm>
        </p:spPr>
        <p:txBody>
          <a:bodyPr>
            <a:normAutofit/>
          </a:bodyPr>
          <a:lstStyle/>
          <a:p>
            <a:pPr marL="525780" indent="-457200">
              <a:buAutoNum type="arabicPeriod"/>
            </a:pPr>
            <a:r>
              <a:rPr lang="en-US" sz="3200" dirty="0" smtClean="0"/>
              <a:t>Determine the target behavior</a:t>
            </a:r>
          </a:p>
          <a:p>
            <a:pPr marL="525780" indent="-457200">
              <a:buAutoNum type="arabicPeriod"/>
            </a:pPr>
            <a:r>
              <a:rPr lang="en-US" sz="3200" dirty="0" smtClean="0"/>
              <a:t>Record the target behavior</a:t>
            </a:r>
          </a:p>
          <a:p>
            <a:pPr marL="525780" indent="-457200">
              <a:buAutoNum type="arabicPeriod"/>
            </a:pPr>
            <a:r>
              <a:rPr lang="en-US" sz="3200" dirty="0" smtClean="0"/>
              <a:t>Show the video</a:t>
            </a:r>
          </a:p>
          <a:p>
            <a:pPr marL="525780" indent="-457200">
              <a:buAutoNum type="arabicPeriod"/>
            </a:pPr>
            <a:r>
              <a:rPr lang="en-US" sz="3200" dirty="0" smtClean="0"/>
              <a:t>Practice the behavior</a:t>
            </a:r>
          </a:p>
          <a:p>
            <a:pPr marL="525780" indent="-457200">
              <a:buAutoNum type="arabicPeriod"/>
            </a:pPr>
            <a:r>
              <a:rPr lang="en-US" sz="3200" dirty="0" smtClean="0"/>
              <a:t>Provide feedback</a:t>
            </a:r>
            <a:endParaRPr lang="en-US" sz="3200" dirty="0"/>
          </a:p>
        </p:txBody>
      </p:sp>
      <p:sp>
        <p:nvSpPr>
          <p:cNvPr id="2" name="Title 1"/>
          <p:cNvSpPr>
            <a:spLocks noGrp="1"/>
          </p:cNvSpPr>
          <p:nvPr>
            <p:ph type="title"/>
          </p:nvPr>
        </p:nvSpPr>
        <p:spPr/>
        <p:txBody>
          <a:bodyPr>
            <a:normAutofit fontScale="90000"/>
          </a:bodyPr>
          <a:lstStyle/>
          <a:p>
            <a:pPr algn="ctr"/>
            <a:r>
              <a:rPr lang="en-US" b="1" dirty="0" smtClean="0"/>
              <a:t>A Basic Overview of the Video Modeling Process</a:t>
            </a:r>
            <a:endParaRPr lang="en-US" b="1" dirty="0"/>
          </a:p>
        </p:txBody>
      </p:sp>
    </p:spTree>
    <p:extLst>
      <p:ext uri="{BB962C8B-B14F-4D97-AF65-F5344CB8AC3E}">
        <p14:creationId xmlns:p14="http://schemas.microsoft.com/office/powerpoint/2010/main" val="94708082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458200" cy="4572000"/>
          </a:xfrm>
        </p:spPr>
        <p:txBody>
          <a:bodyPr>
            <a:normAutofit/>
          </a:bodyPr>
          <a:lstStyle/>
          <a:p>
            <a:pPr lvl="1"/>
            <a:endParaRPr lang="en-US" sz="2800" b="1" dirty="0" smtClean="0"/>
          </a:p>
          <a:p>
            <a:pPr lvl="1"/>
            <a:r>
              <a:rPr lang="en-US" sz="2800" b="1" dirty="0" smtClean="0"/>
              <a:t>Peer Video modeling </a:t>
            </a:r>
            <a:r>
              <a:rPr lang="en-US" sz="2800" dirty="0" smtClean="0"/>
              <a:t>– participant is shown a video of a peer performing desired behaviors.</a:t>
            </a:r>
          </a:p>
          <a:p>
            <a:pPr marL="365760" lvl="1" indent="0">
              <a:buNone/>
            </a:pPr>
            <a:endParaRPr lang="en-US" sz="2000" dirty="0" smtClean="0"/>
          </a:p>
          <a:p>
            <a:pPr lvl="1"/>
            <a:r>
              <a:rPr lang="en-US" sz="2800" b="1" dirty="0" smtClean="0"/>
              <a:t>Video Self-modeling </a:t>
            </a:r>
            <a:r>
              <a:rPr lang="en-US" sz="2800" dirty="0" smtClean="0"/>
              <a:t>– participant is shown a video of themselves performing desired behaviors.</a:t>
            </a:r>
          </a:p>
          <a:p>
            <a:pPr marL="365760" lvl="1" indent="0">
              <a:buNone/>
            </a:pPr>
            <a:endParaRPr lang="en-US" sz="2000" dirty="0" smtClean="0"/>
          </a:p>
          <a:p>
            <a:pPr lvl="1"/>
            <a:r>
              <a:rPr lang="en-US" sz="2800" b="1" dirty="0" smtClean="0"/>
              <a:t>Point of View Video Modeling </a:t>
            </a:r>
            <a:r>
              <a:rPr lang="en-US" sz="2800" dirty="0" smtClean="0"/>
              <a:t>– Video taken from students view. </a:t>
            </a:r>
            <a:endParaRPr lang="en-US" sz="2800" dirty="0"/>
          </a:p>
        </p:txBody>
      </p:sp>
      <p:sp>
        <p:nvSpPr>
          <p:cNvPr id="2" name="Title 1"/>
          <p:cNvSpPr>
            <a:spLocks noGrp="1"/>
          </p:cNvSpPr>
          <p:nvPr>
            <p:ph type="title"/>
          </p:nvPr>
        </p:nvSpPr>
        <p:spPr>
          <a:xfrm>
            <a:off x="990600" y="457200"/>
            <a:ext cx="7024744" cy="877336"/>
          </a:xfrm>
        </p:spPr>
        <p:txBody>
          <a:bodyPr>
            <a:normAutofit/>
          </a:bodyPr>
          <a:lstStyle/>
          <a:p>
            <a:pPr algn="ctr"/>
            <a:r>
              <a:rPr lang="en-US" b="1" dirty="0" smtClean="0"/>
              <a:t>Types of Video Modeling</a:t>
            </a:r>
            <a:endParaRPr lang="en-US" b="1" dirty="0"/>
          </a:p>
        </p:txBody>
      </p:sp>
    </p:spTree>
    <p:extLst>
      <p:ext uri="{BB962C8B-B14F-4D97-AF65-F5344CB8AC3E}">
        <p14:creationId xmlns:p14="http://schemas.microsoft.com/office/powerpoint/2010/main" val="91104130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590799"/>
            <a:ext cx="8407893" cy="3535679"/>
          </a:xfrm>
        </p:spPr>
        <p:txBody>
          <a:bodyPr>
            <a:normAutofit/>
          </a:bodyPr>
          <a:lstStyle/>
          <a:p>
            <a:r>
              <a:rPr lang="en-US" sz="3200" b="1" dirty="0" smtClean="0"/>
              <a:t>Video prompting</a:t>
            </a:r>
            <a:r>
              <a:rPr lang="en-US" sz="3200" dirty="0" smtClean="0"/>
              <a:t>: </a:t>
            </a:r>
          </a:p>
          <a:p>
            <a:pPr lvl="2"/>
            <a:r>
              <a:rPr lang="en-US" sz="2600" dirty="0" smtClean="0"/>
              <a:t>Involves breaking the behavior skill into steps</a:t>
            </a:r>
          </a:p>
          <a:p>
            <a:pPr lvl="2"/>
            <a:r>
              <a:rPr lang="en-US" sz="2600" dirty="0" smtClean="0"/>
              <a:t>Record each step with pauses</a:t>
            </a:r>
          </a:p>
          <a:p>
            <a:pPr lvl="2"/>
            <a:r>
              <a:rPr lang="en-US" sz="2600" dirty="0" smtClean="0"/>
              <a:t>The learner may attempt the step before viewing subsequent steps</a:t>
            </a:r>
            <a:endParaRPr lang="en-US" sz="2600" dirty="0"/>
          </a:p>
        </p:txBody>
      </p:sp>
      <p:sp>
        <p:nvSpPr>
          <p:cNvPr id="2" name="Title 1"/>
          <p:cNvSpPr>
            <a:spLocks noGrp="1"/>
          </p:cNvSpPr>
          <p:nvPr>
            <p:ph type="title"/>
          </p:nvPr>
        </p:nvSpPr>
        <p:spPr/>
        <p:txBody>
          <a:bodyPr/>
          <a:lstStyle/>
          <a:p>
            <a:pPr algn="ctr"/>
            <a:r>
              <a:rPr lang="en-US" b="1" dirty="0" smtClean="0"/>
              <a:t>Types of Video Modeling</a:t>
            </a:r>
            <a:r>
              <a:rPr lang="en-US" dirty="0" smtClean="0"/>
              <a:t>	</a:t>
            </a:r>
            <a:endParaRPr lang="en-US" dirty="0"/>
          </a:p>
        </p:txBody>
      </p:sp>
    </p:spTree>
    <p:extLst>
      <p:ext uri="{BB962C8B-B14F-4D97-AF65-F5344CB8AC3E}">
        <p14:creationId xmlns:p14="http://schemas.microsoft.com/office/powerpoint/2010/main" val="1957982405"/>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323652"/>
            <a:ext cx="6777317" cy="3772348"/>
          </a:xfrm>
        </p:spPr>
        <p:txBody>
          <a:bodyPr>
            <a:normAutofit/>
          </a:bodyPr>
          <a:lstStyle/>
          <a:p>
            <a:r>
              <a:rPr lang="en-US" sz="2800" dirty="0" smtClean="0"/>
              <a:t>Example: </a:t>
            </a:r>
            <a:r>
              <a:rPr lang="en-US" sz="2800" dirty="0"/>
              <a:t>Three different ways to </a:t>
            </a:r>
            <a:r>
              <a:rPr lang="en-US" sz="2800" dirty="0">
                <a:hlinkClick r:id="rId2"/>
              </a:rPr>
              <a:t>greet </a:t>
            </a:r>
            <a:r>
              <a:rPr lang="en-US" sz="2800" dirty="0" smtClean="0">
                <a:hlinkClick r:id="rId2"/>
              </a:rPr>
              <a:t>others</a:t>
            </a:r>
            <a:endParaRPr lang="en-US" sz="2800" dirty="0" smtClean="0"/>
          </a:p>
          <a:p>
            <a:pPr marL="68580" indent="0">
              <a:buNone/>
            </a:pPr>
            <a:endParaRPr lang="en-US" sz="2800" dirty="0" smtClean="0"/>
          </a:p>
          <a:p>
            <a:pPr marL="68580" indent="0">
              <a:buNone/>
            </a:pPr>
            <a:endParaRPr lang="en-US" sz="2800" dirty="0"/>
          </a:p>
          <a:p>
            <a:pPr marL="68580" indent="0">
              <a:buNone/>
            </a:pPr>
            <a:endParaRPr lang="en-US" sz="2800" dirty="0" smtClean="0"/>
          </a:p>
          <a:p>
            <a:r>
              <a:rPr lang="en-US" sz="2800" dirty="0" smtClean="0"/>
              <a:t>Example: </a:t>
            </a:r>
            <a:r>
              <a:rPr lang="en-US" sz="2800" dirty="0" smtClean="0">
                <a:hlinkClick r:id="rId3"/>
              </a:rPr>
              <a:t>Hand washing</a:t>
            </a:r>
            <a:endParaRPr lang="en-US" sz="2800" dirty="0" smtClean="0"/>
          </a:p>
          <a:p>
            <a:pPr marL="68580" indent="0">
              <a:buNone/>
            </a:pPr>
            <a:endParaRPr lang="en-US" dirty="0"/>
          </a:p>
        </p:txBody>
      </p:sp>
      <p:sp>
        <p:nvSpPr>
          <p:cNvPr id="2" name="Title 1"/>
          <p:cNvSpPr>
            <a:spLocks noGrp="1"/>
          </p:cNvSpPr>
          <p:nvPr>
            <p:ph type="title"/>
          </p:nvPr>
        </p:nvSpPr>
        <p:spPr>
          <a:xfrm>
            <a:off x="1066800" y="609600"/>
            <a:ext cx="7024744" cy="724936"/>
          </a:xfrm>
        </p:spPr>
        <p:txBody>
          <a:bodyPr/>
          <a:lstStyle/>
          <a:p>
            <a:pPr algn="ctr"/>
            <a:r>
              <a:rPr lang="en-US" b="1" dirty="0" smtClean="0"/>
              <a:t>Peer Video Modeling</a:t>
            </a:r>
            <a:endParaRPr lang="en-US" b="1" dirty="0"/>
          </a:p>
        </p:txBody>
      </p:sp>
      <p:pic>
        <p:nvPicPr>
          <p:cNvPr id="2050" name="Picture 2" descr="C:\Users\csfeldma\AppData\Local\Microsoft\Windows\Temporary Internet Files\Content.IE5\MMYZHIEL\0511-1008-1202-4130_Guy_Greeting_His_Friend_with_a_Handshake_clipart_imag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1314" y="2941497"/>
            <a:ext cx="1896600" cy="1761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031714"/>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2800" dirty="0" smtClean="0">
              <a:hlinkClick r:id="rId2"/>
            </a:endParaRPr>
          </a:p>
          <a:p>
            <a:r>
              <a:rPr lang="en-US" sz="2800" dirty="0" smtClean="0">
                <a:hlinkClick r:id="rId2"/>
              </a:rPr>
              <a:t>How to set the Table</a:t>
            </a:r>
            <a:endParaRPr lang="en-US" sz="2800" dirty="0" smtClean="0"/>
          </a:p>
          <a:p>
            <a:pPr algn="ctr"/>
            <a:endParaRPr lang="en-US" sz="2800" dirty="0"/>
          </a:p>
          <a:p>
            <a:pPr algn="r"/>
            <a:r>
              <a:rPr lang="en-US" sz="2800" dirty="0" smtClean="0">
                <a:hlinkClick r:id="rId3"/>
              </a:rPr>
              <a:t>How to make a bed</a:t>
            </a:r>
            <a:endParaRPr lang="en-US" sz="2800" dirty="0" smtClean="0"/>
          </a:p>
          <a:p>
            <a:pPr marL="45720" indent="0" algn="ctr">
              <a:buNone/>
            </a:pPr>
            <a:endParaRPr lang="en-US" sz="2800" dirty="0" smtClean="0"/>
          </a:p>
        </p:txBody>
      </p:sp>
      <p:sp>
        <p:nvSpPr>
          <p:cNvPr id="2" name="Title 1"/>
          <p:cNvSpPr>
            <a:spLocks noGrp="1"/>
          </p:cNvSpPr>
          <p:nvPr>
            <p:ph type="title"/>
          </p:nvPr>
        </p:nvSpPr>
        <p:spPr>
          <a:xfrm>
            <a:off x="914400" y="533400"/>
            <a:ext cx="7024744" cy="724936"/>
          </a:xfrm>
        </p:spPr>
        <p:txBody>
          <a:bodyPr/>
          <a:lstStyle/>
          <a:p>
            <a:pPr algn="ctr"/>
            <a:r>
              <a:rPr lang="en-US" b="1" dirty="0" smtClean="0"/>
              <a:t>Video Self-Modeling</a:t>
            </a:r>
            <a:endParaRPr lang="en-US" b="1" dirty="0"/>
          </a:p>
        </p:txBody>
      </p:sp>
      <p:pic>
        <p:nvPicPr>
          <p:cNvPr id="1026" name="Picture 2" descr="C:\Users\Carol\AppData\Local\Microsoft\Windows\Temporary Internet Files\Content.IE5\BG20L0DT\134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8800" y="2819400"/>
            <a:ext cx="22860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Carol\AppData\Local\Microsoft\Windows\Temporary Internet Files\Content.IE5\7B6Z124J\A_Little_Boy_Making_His_Bed_Royalty_Free_Clipart_Picture_090402-167862-511052[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3810000"/>
            <a:ext cx="2565400" cy="2411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12024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a:p>
            <a:pPr marL="45720" indent="0">
              <a:buNone/>
            </a:pPr>
            <a:endParaRPr lang="en-US" dirty="0"/>
          </a:p>
          <a:p>
            <a:pPr marL="45720" indent="0">
              <a:buNone/>
            </a:pPr>
            <a:endParaRPr lang="en-US" dirty="0"/>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What is Video Modeling?</a:t>
            </a:r>
            <a:endParaRPr lang="en-US" dirty="0"/>
          </a:p>
        </p:txBody>
      </p:sp>
      <p:pic>
        <p:nvPicPr>
          <p:cNvPr id="1026" name="Picture 2" descr="Image result for video modeling with an ipa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133600"/>
            <a:ext cx="4436529"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316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marL="45720" indent="0">
              <a:buNone/>
            </a:pPr>
            <a:endParaRPr lang="en-US" dirty="0" smtClean="0"/>
          </a:p>
          <a:p>
            <a:pPr algn="ctr"/>
            <a:r>
              <a:rPr lang="en-US" sz="2800" dirty="0" smtClean="0">
                <a:hlinkClick r:id="rId2"/>
              </a:rPr>
              <a:t>Cleaning up toys &amp; Hand washing</a:t>
            </a:r>
            <a:endParaRPr lang="en-US" sz="2800" dirty="0" smtClean="0"/>
          </a:p>
          <a:p>
            <a:pPr marL="68580" indent="0">
              <a:buNone/>
            </a:pPr>
            <a:endParaRPr lang="en-US" dirty="0"/>
          </a:p>
          <a:p>
            <a:endParaRPr lang="en-US" dirty="0"/>
          </a:p>
          <a:p>
            <a:pPr marL="68580" indent="0">
              <a:buNone/>
            </a:pPr>
            <a:endParaRPr lang="en-US" dirty="0"/>
          </a:p>
        </p:txBody>
      </p:sp>
      <p:sp>
        <p:nvSpPr>
          <p:cNvPr id="2" name="Title 1"/>
          <p:cNvSpPr>
            <a:spLocks noGrp="1"/>
          </p:cNvSpPr>
          <p:nvPr>
            <p:ph type="title"/>
          </p:nvPr>
        </p:nvSpPr>
        <p:spPr/>
        <p:txBody>
          <a:bodyPr>
            <a:normAutofit/>
          </a:bodyPr>
          <a:lstStyle/>
          <a:p>
            <a:r>
              <a:rPr lang="en-US" b="1" dirty="0" smtClean="0"/>
              <a:t>Point of View Video Modeling</a:t>
            </a:r>
            <a:endParaRPr lang="en-US" b="1" dirty="0"/>
          </a:p>
        </p:txBody>
      </p:sp>
      <p:pic>
        <p:nvPicPr>
          <p:cNvPr id="2052" name="Picture 4" descr="C:\Users\Carol\AppData\Local\Microsoft\Windows\Temporary Internet Files\Content.IE5\1QUB0V3X\wash_hands[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505200"/>
            <a:ext cx="2447925"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9737680"/>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Using Video Modeling to Teach</a:t>
            </a:r>
            <a:r>
              <a:rPr lang="en-US" sz="2800" dirty="0" smtClean="0"/>
              <a:t>:</a:t>
            </a:r>
          </a:p>
          <a:p>
            <a:endParaRPr lang="en-US" sz="2800" dirty="0"/>
          </a:p>
          <a:p>
            <a:pPr marL="365760" lvl="1" indent="0">
              <a:buNone/>
            </a:pPr>
            <a:r>
              <a:rPr lang="en-US" sz="2800" dirty="0" smtClean="0">
                <a:hlinkClick r:id="rId2"/>
              </a:rPr>
              <a:t>Food Preparation and Cooking Skill</a:t>
            </a:r>
            <a:endParaRPr lang="en-US" dirty="0"/>
          </a:p>
        </p:txBody>
      </p:sp>
      <p:sp>
        <p:nvSpPr>
          <p:cNvPr id="2" name="Title 1"/>
          <p:cNvSpPr>
            <a:spLocks noGrp="1"/>
          </p:cNvSpPr>
          <p:nvPr>
            <p:ph type="title"/>
          </p:nvPr>
        </p:nvSpPr>
        <p:spPr/>
        <p:txBody>
          <a:bodyPr>
            <a:normAutofit fontScale="90000"/>
          </a:bodyPr>
          <a:lstStyle/>
          <a:p>
            <a:pPr algn="ctr"/>
            <a:r>
              <a:rPr lang="en-US" b="1" dirty="0" smtClean="0"/>
              <a:t>Video Model Examples </a:t>
            </a:r>
            <a:br>
              <a:rPr lang="en-US" b="1" dirty="0" smtClean="0"/>
            </a:br>
            <a:r>
              <a:rPr lang="en-US" b="1" dirty="0" smtClean="0"/>
              <a:t>from NSTAAC</a:t>
            </a:r>
            <a:endParaRPr lang="en-US" b="1" dirty="0"/>
          </a:p>
        </p:txBody>
      </p:sp>
      <p:pic>
        <p:nvPicPr>
          <p:cNvPr id="3074" name="Picture 2" descr="C:\Users\Carol\AppData\Local\Microsoft\Windows\Temporary Internet Files\Content.IE5\BG20L0DT\boystirring[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3505200"/>
            <a:ext cx="2971800" cy="2685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653719"/>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610600" cy="4724400"/>
          </a:xfrm>
        </p:spPr>
        <p:txBody>
          <a:bodyPr>
            <a:normAutofit/>
          </a:bodyPr>
          <a:lstStyle/>
          <a:p>
            <a:pPr marL="68580" indent="0">
              <a:buNone/>
            </a:pPr>
            <a:r>
              <a:rPr lang="en-US" sz="2800" dirty="0" smtClean="0"/>
              <a:t>Pilot study: Improving Social Skills in an Employment Setting</a:t>
            </a:r>
            <a:endParaRPr lang="en-US" dirty="0"/>
          </a:p>
          <a:p>
            <a:pPr marL="365760" lvl="1" indent="0">
              <a:buNone/>
            </a:pPr>
            <a:endParaRPr lang="en-US" sz="2200" dirty="0" smtClean="0"/>
          </a:p>
          <a:p>
            <a:pPr marL="365760" lvl="1" indent="0">
              <a:buNone/>
            </a:pPr>
            <a:r>
              <a:rPr lang="en-US" sz="2200" dirty="0" smtClean="0"/>
              <a:t>Purpose: Teach an adolescent with ID specific social skills relevant to her current job using a VM procedure</a:t>
            </a:r>
          </a:p>
          <a:p>
            <a:pPr marL="365760" lvl="1" indent="0">
              <a:buNone/>
            </a:pPr>
            <a:endParaRPr lang="en-US" sz="2200" dirty="0" smtClean="0"/>
          </a:p>
          <a:p>
            <a:pPr marL="365760" lvl="1" indent="0">
              <a:buNone/>
            </a:pPr>
            <a:r>
              <a:rPr lang="en-US" sz="2200" dirty="0" smtClean="0"/>
              <a:t>The Research Question: Does video-modeling increase job-specific social skills in an adult with ID?</a:t>
            </a:r>
          </a:p>
          <a:p>
            <a:pPr marL="365760" lvl="1" indent="0">
              <a:buNone/>
            </a:pPr>
            <a:endParaRPr lang="en-US" sz="2200" dirty="0" smtClean="0"/>
          </a:p>
          <a:p>
            <a:pPr marL="685800" lvl="2" indent="0">
              <a:buNone/>
            </a:pPr>
            <a:endParaRPr lang="en-US" sz="2800" dirty="0" smtClean="0"/>
          </a:p>
        </p:txBody>
      </p:sp>
      <p:sp>
        <p:nvSpPr>
          <p:cNvPr id="2" name="Title 1"/>
          <p:cNvSpPr>
            <a:spLocks noGrp="1"/>
          </p:cNvSpPr>
          <p:nvPr>
            <p:ph type="title"/>
          </p:nvPr>
        </p:nvSpPr>
        <p:spPr/>
        <p:txBody>
          <a:bodyPr>
            <a:normAutofit/>
          </a:bodyPr>
          <a:lstStyle/>
          <a:p>
            <a:pPr algn="ctr"/>
            <a:r>
              <a:rPr lang="en-US" b="1" dirty="0" smtClean="0"/>
              <a:t>video modeling experiences</a:t>
            </a:r>
            <a:endParaRPr lang="en-US" b="1" dirty="0"/>
          </a:p>
        </p:txBody>
      </p:sp>
    </p:spTree>
    <p:extLst>
      <p:ext uri="{BB962C8B-B14F-4D97-AF65-F5344CB8AC3E}">
        <p14:creationId xmlns:p14="http://schemas.microsoft.com/office/powerpoint/2010/main" val="1863047335"/>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8686801" cy="4952999"/>
          </a:xfrm>
        </p:spPr>
        <p:txBody>
          <a:bodyPr>
            <a:normAutofit/>
          </a:bodyPr>
          <a:lstStyle/>
          <a:p>
            <a:pPr marL="0" indent="0">
              <a:buNone/>
            </a:pPr>
            <a:r>
              <a:rPr lang="en-US" sz="2400" b="1" dirty="0" smtClean="0">
                <a:solidFill>
                  <a:schemeClr val="tx1"/>
                </a:solidFill>
                <a:latin typeface="Arial" pitchFamily="34" charset="0"/>
                <a:cs typeface="Arial" pitchFamily="34" charset="0"/>
              </a:rPr>
              <a:t>    Participant</a:t>
            </a:r>
            <a:r>
              <a:rPr lang="en-US" sz="2400" b="1" dirty="0">
                <a:solidFill>
                  <a:schemeClr val="tx1"/>
                </a:solidFill>
                <a:latin typeface="Arial" pitchFamily="34" charset="0"/>
                <a:cs typeface="Arial" pitchFamily="34" charset="0"/>
              </a:rPr>
              <a:t>: </a:t>
            </a:r>
            <a:endParaRPr lang="en-US" sz="1200" b="1" dirty="0">
              <a:solidFill>
                <a:schemeClr val="tx1"/>
              </a:solidFill>
              <a:latin typeface="Arial" pitchFamily="34" charset="0"/>
              <a:cs typeface="Arial" pitchFamily="34" charset="0"/>
            </a:endParaRPr>
          </a:p>
          <a:p>
            <a:pPr lvl="1">
              <a:buClr>
                <a:schemeClr val="tx1"/>
              </a:buClr>
            </a:pPr>
            <a:r>
              <a:rPr lang="en-US" sz="2400" dirty="0">
                <a:solidFill>
                  <a:schemeClr val="tx1"/>
                </a:solidFill>
                <a:latin typeface="Arial" pitchFamily="34" charset="0"/>
                <a:cs typeface="Arial" pitchFamily="34" charset="0"/>
              </a:rPr>
              <a:t>18 year old Caucasian female</a:t>
            </a:r>
          </a:p>
          <a:p>
            <a:pPr lvl="1">
              <a:buClr>
                <a:schemeClr val="tx1"/>
              </a:buClr>
            </a:pPr>
            <a:r>
              <a:rPr lang="en-US" sz="2400" dirty="0" smtClean="0">
                <a:solidFill>
                  <a:schemeClr val="tx1"/>
                </a:solidFill>
                <a:latin typeface="Arial" pitchFamily="34" charset="0"/>
                <a:cs typeface="Arial" pitchFamily="34" charset="0"/>
              </a:rPr>
              <a:t>Participated in </a:t>
            </a:r>
            <a:r>
              <a:rPr lang="en-US" sz="2400" dirty="0">
                <a:solidFill>
                  <a:schemeClr val="tx1"/>
                </a:solidFill>
                <a:latin typeface="Arial" pitchFamily="34" charset="0"/>
                <a:cs typeface="Arial" pitchFamily="34" charset="0"/>
              </a:rPr>
              <a:t>the Kent State Transition </a:t>
            </a:r>
            <a:r>
              <a:rPr lang="en-US" sz="2400" dirty="0" smtClean="0">
                <a:solidFill>
                  <a:schemeClr val="tx1"/>
                </a:solidFill>
                <a:latin typeface="Arial" pitchFamily="34" charset="0"/>
                <a:cs typeface="Arial" pitchFamily="34" charset="0"/>
              </a:rPr>
              <a:t>Collaborative (KSTC)</a:t>
            </a:r>
            <a:endParaRPr lang="en-US" sz="2400" dirty="0">
              <a:solidFill>
                <a:schemeClr val="tx1"/>
              </a:solidFill>
              <a:latin typeface="Arial" pitchFamily="34" charset="0"/>
              <a:cs typeface="Arial" pitchFamily="34" charset="0"/>
            </a:endParaRPr>
          </a:p>
          <a:p>
            <a:pPr lvl="1">
              <a:buClr>
                <a:schemeClr val="tx1"/>
              </a:buClr>
            </a:pPr>
            <a:r>
              <a:rPr lang="en-US" sz="2400" dirty="0" smtClean="0">
                <a:solidFill>
                  <a:schemeClr val="tx1"/>
                </a:solidFill>
                <a:latin typeface="Arial" pitchFamily="34" charset="0"/>
                <a:cs typeface="Arial" pitchFamily="34" charset="0"/>
              </a:rPr>
              <a:t>Diagnosis </a:t>
            </a:r>
            <a:r>
              <a:rPr lang="en-US" sz="2400" dirty="0">
                <a:solidFill>
                  <a:schemeClr val="tx1"/>
                </a:solidFill>
                <a:latin typeface="Arial" pitchFamily="34" charset="0"/>
                <a:cs typeface="Arial" pitchFamily="34" charset="0"/>
              </a:rPr>
              <a:t>of </a:t>
            </a:r>
            <a:r>
              <a:rPr lang="en-US" sz="2400" dirty="0" smtClean="0">
                <a:solidFill>
                  <a:schemeClr val="tx1"/>
                </a:solidFill>
                <a:latin typeface="Arial" pitchFamily="34" charset="0"/>
                <a:cs typeface="Arial" pitchFamily="34" charset="0"/>
              </a:rPr>
              <a:t>ID</a:t>
            </a:r>
            <a:endParaRPr lang="en-US" sz="2400" dirty="0">
              <a:solidFill>
                <a:schemeClr val="tx1"/>
              </a:solidFill>
              <a:latin typeface="Arial" pitchFamily="34" charset="0"/>
              <a:cs typeface="Arial" pitchFamily="34" charset="0"/>
            </a:endParaRPr>
          </a:p>
          <a:p>
            <a:pPr marL="365760" lvl="1" indent="0">
              <a:buNone/>
            </a:pPr>
            <a:r>
              <a:rPr lang="en-US" sz="2400" b="1" dirty="0" smtClean="0">
                <a:solidFill>
                  <a:schemeClr val="tx1"/>
                </a:solidFill>
                <a:latin typeface="Arial" panose="020B0604020202020204" pitchFamily="34" charset="0"/>
                <a:cs typeface="Arial" panose="020B0604020202020204" pitchFamily="34" charset="0"/>
              </a:rPr>
              <a:t>Setting:</a:t>
            </a:r>
          </a:p>
          <a:p>
            <a:pPr lvl="1">
              <a:buClr>
                <a:schemeClr val="tx1"/>
              </a:buClr>
            </a:pPr>
            <a:r>
              <a:rPr lang="en-US" sz="2400" dirty="0">
                <a:solidFill>
                  <a:schemeClr val="tx1"/>
                </a:solidFill>
                <a:latin typeface="Arial" pitchFamily="34" charset="0"/>
                <a:cs typeface="Arial" pitchFamily="34" charset="0"/>
              </a:rPr>
              <a:t>Employed at the Kent State Recreation Center</a:t>
            </a:r>
          </a:p>
          <a:p>
            <a:pPr marL="640080" lvl="2" indent="0">
              <a:buClr>
                <a:schemeClr val="tx1"/>
              </a:buClr>
              <a:buNone/>
            </a:pPr>
            <a:r>
              <a:rPr lang="en-US" sz="2200" dirty="0">
                <a:solidFill>
                  <a:schemeClr val="tx1"/>
                </a:solidFill>
                <a:latin typeface="Arial" pitchFamily="34" charset="0"/>
                <a:cs typeface="Arial" pitchFamily="34" charset="0"/>
              </a:rPr>
              <a:t>(Monday – Thursday, 9:00 – </a:t>
            </a:r>
            <a:r>
              <a:rPr lang="en-US" sz="2200" dirty="0" smtClean="0">
                <a:solidFill>
                  <a:schemeClr val="tx1"/>
                </a:solidFill>
                <a:latin typeface="Arial" pitchFamily="34" charset="0"/>
                <a:cs typeface="Arial" pitchFamily="34" charset="0"/>
              </a:rPr>
              <a:t>11:30a.m.) </a:t>
            </a:r>
            <a:endParaRPr lang="en-US" sz="2200" dirty="0">
              <a:solidFill>
                <a:schemeClr val="tx1"/>
              </a:solidFill>
              <a:latin typeface="Arial" pitchFamily="34" charset="0"/>
              <a:cs typeface="Arial" pitchFamily="34" charset="0"/>
            </a:endParaRPr>
          </a:p>
          <a:p>
            <a:pPr marL="365760" lvl="1" indent="0">
              <a:buNone/>
            </a:pPr>
            <a:r>
              <a:rPr lang="en-US" sz="2400" b="1" dirty="0">
                <a:solidFill>
                  <a:schemeClr val="tx1"/>
                </a:solidFill>
                <a:latin typeface="Arial" pitchFamily="34" charset="0"/>
                <a:cs typeface="Arial" pitchFamily="34" charset="0"/>
              </a:rPr>
              <a:t>D</a:t>
            </a:r>
            <a:r>
              <a:rPr lang="en-US" sz="2400" b="1" dirty="0" smtClean="0">
                <a:solidFill>
                  <a:schemeClr val="tx1"/>
                </a:solidFill>
                <a:latin typeface="Arial" pitchFamily="34" charset="0"/>
                <a:cs typeface="Arial" pitchFamily="34" charset="0"/>
              </a:rPr>
              <a:t>ependent Variables:</a:t>
            </a:r>
          </a:p>
          <a:p>
            <a:pPr lvl="1">
              <a:buClr>
                <a:schemeClr val="tx1"/>
              </a:buClr>
            </a:pPr>
            <a:r>
              <a:rPr lang="en-US" sz="2400" dirty="0">
                <a:solidFill>
                  <a:schemeClr val="tx1"/>
                </a:solidFill>
                <a:latin typeface="Arial" pitchFamily="34" charset="0"/>
                <a:cs typeface="Arial" pitchFamily="34" charset="0"/>
              </a:rPr>
              <a:t>Target Behaviors Identified:	</a:t>
            </a:r>
          </a:p>
          <a:p>
            <a:pPr marL="365760" lvl="1" indent="0">
              <a:buNone/>
            </a:pPr>
            <a:r>
              <a:rPr lang="en-US" sz="2400" dirty="0">
                <a:solidFill>
                  <a:schemeClr val="tx1"/>
                </a:solidFill>
                <a:latin typeface="Arial" pitchFamily="34" charset="0"/>
                <a:cs typeface="Arial" pitchFamily="34" charset="0"/>
              </a:rPr>
              <a:t>	initiating greeting, eye contact, farewell</a:t>
            </a:r>
          </a:p>
          <a:p>
            <a:pPr marL="365760" lvl="1" indent="0">
              <a:buNone/>
            </a:pPr>
            <a:endParaRPr lang="en-US" sz="2400" dirty="0">
              <a:solidFill>
                <a:schemeClr val="tx1"/>
              </a:solidFill>
              <a:latin typeface="Arial" pitchFamily="34" charset="0"/>
              <a:cs typeface="Arial" pitchFamily="34" charset="0"/>
            </a:endParaRPr>
          </a:p>
          <a:p>
            <a:pPr marL="365760" lvl="1" indent="0">
              <a:buNone/>
            </a:pPr>
            <a:endParaRPr lang="en-US" sz="2400" dirty="0">
              <a:solidFill>
                <a:schemeClr val="tx1"/>
              </a:solidFill>
              <a:latin typeface="Arial" pitchFamily="34" charset="0"/>
              <a:cs typeface="Arial" pitchFamily="34" charset="0"/>
            </a:endParaRPr>
          </a:p>
          <a:p>
            <a:endParaRPr lang="en-US" dirty="0"/>
          </a:p>
        </p:txBody>
      </p:sp>
      <p:sp>
        <p:nvSpPr>
          <p:cNvPr id="3" name="Title 2"/>
          <p:cNvSpPr>
            <a:spLocks noGrp="1"/>
          </p:cNvSpPr>
          <p:nvPr>
            <p:ph type="title"/>
          </p:nvPr>
        </p:nvSpPr>
        <p:spPr/>
        <p:txBody>
          <a:bodyPr/>
          <a:lstStyle/>
          <a:p>
            <a:r>
              <a:rPr lang="en-US" dirty="0" smtClean="0"/>
              <a:t>Pilot Study: Method</a:t>
            </a:r>
            <a:endParaRPr lang="en-US" dirty="0"/>
          </a:p>
        </p:txBody>
      </p:sp>
    </p:spTree>
    <p:extLst>
      <p:ext uri="{BB962C8B-B14F-4D97-AF65-F5344CB8AC3E}">
        <p14:creationId xmlns:p14="http://schemas.microsoft.com/office/powerpoint/2010/main" val="3529601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74046148"/>
              </p:ext>
            </p:extLst>
          </p:nvPr>
        </p:nvGraphicFramePr>
        <p:xfrm>
          <a:off x="1219200" y="4038616"/>
          <a:ext cx="6513282" cy="1410070"/>
        </p:xfrm>
        <a:graphic>
          <a:graphicData uri="http://schemas.openxmlformats.org/drawingml/2006/table">
            <a:tbl>
              <a:tblPr firstRow="1" bandRow="1">
                <a:tableStyleId>{5C22544A-7EE6-4342-B048-85BDC9FD1C3A}</a:tableStyleId>
              </a:tblPr>
              <a:tblGrid>
                <a:gridCol w="2171094"/>
                <a:gridCol w="2171094"/>
                <a:gridCol w="2171094"/>
              </a:tblGrid>
              <a:tr h="119010">
                <a:tc>
                  <a:txBody>
                    <a:bodyPr/>
                    <a:lstStyle/>
                    <a:p>
                      <a:r>
                        <a:rPr lang="en-US" dirty="0" smtClean="0"/>
                        <a:t>Video Clip 1</a:t>
                      </a:r>
                      <a:endParaRPr lang="en-US" dirty="0"/>
                    </a:p>
                  </a:txBody>
                  <a:tcPr/>
                </a:tc>
                <a:tc>
                  <a:txBody>
                    <a:bodyPr/>
                    <a:lstStyle/>
                    <a:p>
                      <a:r>
                        <a:rPr lang="en-US" dirty="0" smtClean="0"/>
                        <a:t>Video Clip 2</a:t>
                      </a:r>
                      <a:endParaRPr lang="en-US" dirty="0"/>
                    </a:p>
                  </a:txBody>
                  <a:tcPr/>
                </a:tc>
                <a:tc>
                  <a:txBody>
                    <a:bodyPr/>
                    <a:lstStyle/>
                    <a:p>
                      <a:r>
                        <a:rPr lang="en-US" dirty="0" smtClean="0"/>
                        <a:t>Video Clip 3</a:t>
                      </a:r>
                      <a:endParaRPr lang="en-US" dirty="0"/>
                    </a:p>
                  </a:txBody>
                  <a:tcPr/>
                </a:tc>
              </a:tr>
              <a:tr h="1044310">
                <a:tc>
                  <a:txBody>
                    <a:bodyPr/>
                    <a:lstStyle/>
                    <a:p>
                      <a:r>
                        <a:rPr lang="en-US" dirty="0" smtClean="0"/>
                        <a:t>Eye Contact</a:t>
                      </a:r>
                      <a:endParaRPr lang="en-US" dirty="0"/>
                    </a:p>
                  </a:txBody>
                  <a:tcPr/>
                </a:tc>
                <a:tc>
                  <a:txBody>
                    <a:bodyPr/>
                    <a:lstStyle/>
                    <a:p>
                      <a:r>
                        <a:rPr lang="en-US" dirty="0" smtClean="0"/>
                        <a:t>Greeting</a:t>
                      </a:r>
                      <a:endParaRPr lang="en-US" dirty="0"/>
                    </a:p>
                  </a:txBody>
                  <a:tcPr/>
                </a:tc>
                <a:tc>
                  <a:txBody>
                    <a:bodyPr/>
                    <a:lstStyle/>
                    <a:p>
                      <a:r>
                        <a:rPr lang="en-US" dirty="0" smtClean="0"/>
                        <a:t>Farewell</a:t>
                      </a:r>
                      <a:endParaRPr lang="en-US" dirty="0"/>
                    </a:p>
                  </a:txBody>
                  <a:tcPr/>
                </a:tc>
              </a:tr>
            </a:tbl>
          </a:graphicData>
        </a:graphic>
      </p:graphicFrame>
      <p:sp>
        <p:nvSpPr>
          <p:cNvPr id="3" name="Title 2"/>
          <p:cNvSpPr>
            <a:spLocks noGrp="1"/>
          </p:cNvSpPr>
          <p:nvPr>
            <p:ph type="title"/>
          </p:nvPr>
        </p:nvSpPr>
        <p:spPr/>
        <p:txBody>
          <a:bodyPr/>
          <a:lstStyle/>
          <a:p>
            <a:r>
              <a:rPr lang="en-US" dirty="0" smtClean="0"/>
              <a:t>Pilot Study: Method</a:t>
            </a:r>
            <a:endParaRPr lang="en-US" dirty="0"/>
          </a:p>
        </p:txBody>
      </p:sp>
      <p:sp>
        <p:nvSpPr>
          <p:cNvPr id="6" name="Rectangle 5"/>
          <p:cNvSpPr/>
          <p:nvPr/>
        </p:nvSpPr>
        <p:spPr>
          <a:xfrm>
            <a:off x="816429" y="1905000"/>
            <a:ext cx="7467600" cy="1569660"/>
          </a:xfrm>
          <a:prstGeom prst="rect">
            <a:avLst/>
          </a:prstGeom>
        </p:spPr>
        <p:txBody>
          <a:bodyPr wrap="square">
            <a:spAutoFit/>
          </a:bodyPr>
          <a:lstStyle/>
          <a:p>
            <a:r>
              <a:rPr lang="en-US" sz="2400" dirty="0"/>
              <a:t>Independent Variable: </a:t>
            </a:r>
          </a:p>
          <a:p>
            <a:pPr marL="365760" lvl="1" indent="0">
              <a:buNone/>
            </a:pPr>
            <a:r>
              <a:rPr lang="en-US" sz="2400" dirty="0"/>
              <a:t>Video with narration: 3 – 30 second video clips depicting a peer engaging in the identified target behaviors</a:t>
            </a:r>
          </a:p>
        </p:txBody>
      </p:sp>
    </p:spTree>
    <p:extLst>
      <p:ext uri="{BB962C8B-B14F-4D97-AF65-F5344CB8AC3E}">
        <p14:creationId xmlns:p14="http://schemas.microsoft.com/office/powerpoint/2010/main" val="3290025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Data</a:t>
            </a:r>
            <a:endParaRPr lang="en-US" dirty="0"/>
          </a:p>
        </p:txBody>
      </p:sp>
      <p:grpSp>
        <p:nvGrpSpPr>
          <p:cNvPr id="5" name="Group 4"/>
          <p:cNvGrpSpPr/>
          <p:nvPr/>
        </p:nvGrpSpPr>
        <p:grpSpPr>
          <a:xfrm>
            <a:off x="1295400" y="1828800"/>
            <a:ext cx="6553200" cy="4724400"/>
            <a:chOff x="0" y="0"/>
            <a:chExt cx="4625975" cy="5553075"/>
          </a:xfrm>
          <a:solidFill>
            <a:schemeClr val="bg1"/>
          </a:solidFill>
        </p:grpSpPr>
        <p:graphicFrame>
          <p:nvGraphicFramePr>
            <p:cNvPr id="6" name="Chart 5"/>
            <p:cNvGraphicFramePr/>
            <p:nvPr>
              <p:extLst>
                <p:ext uri="{D42A27DB-BD31-4B8C-83A1-F6EECF244321}">
                  <p14:modId xmlns:p14="http://schemas.microsoft.com/office/powerpoint/2010/main" val="3248376390"/>
                </p:ext>
              </p:extLst>
            </p:nvPr>
          </p:nvGraphicFramePr>
          <p:xfrm>
            <a:off x="0" y="0"/>
            <a:ext cx="4625975" cy="1905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extLst>
                <p:ext uri="{D42A27DB-BD31-4B8C-83A1-F6EECF244321}">
                  <p14:modId xmlns:p14="http://schemas.microsoft.com/office/powerpoint/2010/main" val="1582236439"/>
                </p:ext>
              </p:extLst>
            </p:nvPr>
          </p:nvGraphicFramePr>
          <p:xfrm>
            <a:off x="0" y="1838324"/>
            <a:ext cx="4625975" cy="18764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extLst>
                <p:ext uri="{D42A27DB-BD31-4B8C-83A1-F6EECF244321}">
                  <p14:modId xmlns:p14="http://schemas.microsoft.com/office/powerpoint/2010/main" val="513670654"/>
                </p:ext>
              </p:extLst>
            </p:nvPr>
          </p:nvGraphicFramePr>
          <p:xfrm>
            <a:off x="0" y="3703955"/>
            <a:ext cx="4625340" cy="1849120"/>
          </p:xfrm>
          <a:graphic>
            <a:graphicData uri="http://schemas.openxmlformats.org/drawingml/2006/chart">
              <c:chart xmlns:c="http://schemas.openxmlformats.org/drawingml/2006/chart" xmlns:r="http://schemas.openxmlformats.org/officeDocument/2006/relationships" r:id="rId4"/>
            </a:graphicData>
          </a:graphic>
        </p:graphicFrame>
      </p:grpSp>
      <p:cxnSp>
        <p:nvCxnSpPr>
          <p:cNvPr id="10" name="Straight Connector 9"/>
          <p:cNvCxnSpPr/>
          <p:nvPr/>
        </p:nvCxnSpPr>
        <p:spPr>
          <a:xfrm>
            <a:off x="2895600" y="1981200"/>
            <a:ext cx="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343400" y="3733800"/>
            <a:ext cx="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86400" y="5486400"/>
            <a:ext cx="0" cy="800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95600" y="3733800"/>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343400" y="5486400"/>
            <a:ext cx="1143000" cy="952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463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305800" cy="3924748"/>
          </a:xfrm>
        </p:spPr>
        <p:txBody>
          <a:bodyPr>
            <a:noAutofit/>
          </a:bodyPr>
          <a:lstStyle/>
          <a:p>
            <a:pPr marL="0" indent="0">
              <a:buNone/>
            </a:pPr>
            <a:r>
              <a:rPr lang="en-US" sz="2400" b="1" dirty="0">
                <a:solidFill>
                  <a:schemeClr val="tx1"/>
                </a:solidFill>
                <a:latin typeface="Arial" pitchFamily="34" charset="0"/>
                <a:cs typeface="Arial" pitchFamily="34" charset="0"/>
              </a:rPr>
              <a:t>Participant: </a:t>
            </a:r>
          </a:p>
          <a:p>
            <a:pPr lvl="1">
              <a:buClr>
                <a:schemeClr val="tx1"/>
              </a:buClr>
            </a:pPr>
            <a:r>
              <a:rPr lang="en-US" sz="2400" dirty="0" smtClean="0">
                <a:solidFill>
                  <a:schemeClr val="tx1"/>
                </a:solidFill>
                <a:latin typeface="Arial" pitchFamily="34" charset="0"/>
                <a:cs typeface="Arial" pitchFamily="34" charset="0"/>
              </a:rPr>
              <a:t>19 </a:t>
            </a:r>
            <a:r>
              <a:rPr lang="en-US" sz="2400" dirty="0">
                <a:solidFill>
                  <a:schemeClr val="tx1"/>
                </a:solidFill>
                <a:latin typeface="Arial" pitchFamily="34" charset="0"/>
                <a:cs typeface="Arial" pitchFamily="34" charset="0"/>
              </a:rPr>
              <a:t>year old Caucasian </a:t>
            </a:r>
            <a:r>
              <a:rPr lang="en-US" sz="2400" dirty="0" smtClean="0">
                <a:solidFill>
                  <a:schemeClr val="tx1"/>
                </a:solidFill>
                <a:latin typeface="Arial" pitchFamily="34" charset="0"/>
                <a:cs typeface="Arial" pitchFamily="34" charset="0"/>
              </a:rPr>
              <a:t>male</a:t>
            </a:r>
            <a:endParaRPr lang="en-US" sz="2400" dirty="0">
              <a:solidFill>
                <a:schemeClr val="tx1"/>
              </a:solidFill>
              <a:latin typeface="Arial" pitchFamily="34" charset="0"/>
              <a:cs typeface="Arial" pitchFamily="34" charset="0"/>
            </a:endParaRPr>
          </a:p>
          <a:p>
            <a:pPr lvl="1">
              <a:buClr>
                <a:schemeClr val="tx1"/>
              </a:buClr>
            </a:pPr>
            <a:r>
              <a:rPr lang="en-US" sz="2400" dirty="0">
                <a:solidFill>
                  <a:schemeClr val="tx1"/>
                </a:solidFill>
                <a:latin typeface="Arial" pitchFamily="34" charset="0"/>
                <a:cs typeface="Arial" pitchFamily="34" charset="0"/>
              </a:rPr>
              <a:t>Participant in the Kent State Transition Collaborative (KSTC</a:t>
            </a:r>
            <a:r>
              <a:rPr lang="en-US" sz="2400" dirty="0" smtClean="0">
                <a:solidFill>
                  <a:schemeClr val="tx1"/>
                </a:solidFill>
                <a:latin typeface="Arial" pitchFamily="34" charset="0"/>
                <a:cs typeface="Arial" pitchFamily="34" charset="0"/>
              </a:rPr>
              <a:t>)</a:t>
            </a:r>
          </a:p>
          <a:p>
            <a:pPr lvl="1">
              <a:buClr>
                <a:schemeClr val="tx1"/>
              </a:buClr>
            </a:pPr>
            <a:r>
              <a:rPr lang="en-US" sz="2400" dirty="0">
                <a:solidFill>
                  <a:schemeClr val="tx1"/>
                </a:solidFill>
                <a:latin typeface="Arial" pitchFamily="34" charset="0"/>
                <a:cs typeface="Arial" pitchFamily="34" charset="0"/>
              </a:rPr>
              <a:t>Diagnosis of </a:t>
            </a:r>
            <a:r>
              <a:rPr lang="en-US" sz="2400" dirty="0" smtClean="0">
                <a:solidFill>
                  <a:schemeClr val="tx1"/>
                </a:solidFill>
                <a:latin typeface="Arial" pitchFamily="34" charset="0"/>
                <a:cs typeface="Arial" pitchFamily="34" charset="0"/>
              </a:rPr>
              <a:t>ASD</a:t>
            </a:r>
          </a:p>
          <a:p>
            <a:pPr marL="365760" lvl="1" indent="0">
              <a:buClr>
                <a:schemeClr val="tx1"/>
              </a:buClr>
              <a:buNone/>
            </a:pPr>
            <a:r>
              <a:rPr lang="en-US" sz="2400" b="1" dirty="0" smtClean="0">
                <a:solidFill>
                  <a:schemeClr val="tx1"/>
                </a:solidFill>
                <a:latin typeface="Arial" pitchFamily="34" charset="0"/>
                <a:cs typeface="Arial" pitchFamily="34" charset="0"/>
              </a:rPr>
              <a:t>Setting:</a:t>
            </a:r>
            <a:endParaRPr lang="en-US" sz="2400" b="1" dirty="0">
              <a:solidFill>
                <a:schemeClr val="tx1"/>
              </a:solidFill>
              <a:latin typeface="Arial" pitchFamily="34" charset="0"/>
              <a:cs typeface="Arial" pitchFamily="34" charset="0"/>
            </a:endParaRPr>
          </a:p>
          <a:p>
            <a:pPr lvl="1">
              <a:buClr>
                <a:schemeClr val="tx1"/>
              </a:buClr>
            </a:pPr>
            <a:r>
              <a:rPr lang="en-US" sz="2400" dirty="0" smtClean="0">
                <a:solidFill>
                  <a:schemeClr val="tx1"/>
                </a:solidFill>
                <a:latin typeface="Arial" pitchFamily="34" charset="0"/>
                <a:cs typeface="Arial" pitchFamily="34" charset="0"/>
              </a:rPr>
              <a:t>Employment: Delivering Mail in White Hall (Monday – Thursday, 9:00 – 11:30a.m.)</a:t>
            </a:r>
            <a:endParaRPr lang="en-US" sz="2400" dirty="0">
              <a:solidFill>
                <a:schemeClr val="tx1"/>
              </a:solidFill>
              <a:latin typeface="Arial" pitchFamily="34" charset="0"/>
              <a:cs typeface="Arial" pitchFamily="34" charset="0"/>
            </a:endParaRPr>
          </a:p>
          <a:p>
            <a:pPr marL="365760" lvl="1" indent="0">
              <a:buClr>
                <a:schemeClr val="tx1"/>
              </a:buClr>
              <a:buNone/>
            </a:pPr>
            <a:r>
              <a:rPr lang="en-US" sz="2400" b="1" dirty="0" smtClean="0">
                <a:solidFill>
                  <a:schemeClr val="tx1"/>
                </a:solidFill>
                <a:latin typeface="Arial" pitchFamily="34" charset="0"/>
                <a:cs typeface="Arial" pitchFamily="34" charset="0"/>
              </a:rPr>
              <a:t>Dependent Variables:</a:t>
            </a:r>
            <a:endParaRPr lang="en-US" sz="2400" b="1" dirty="0">
              <a:solidFill>
                <a:schemeClr val="tx1"/>
              </a:solidFill>
              <a:latin typeface="Arial" pitchFamily="34" charset="0"/>
              <a:cs typeface="Arial" pitchFamily="34" charset="0"/>
            </a:endParaRPr>
          </a:p>
          <a:p>
            <a:pPr lvl="1">
              <a:buClr>
                <a:schemeClr val="tx1"/>
              </a:buClr>
            </a:pPr>
            <a:r>
              <a:rPr lang="en-US" sz="2400" dirty="0" smtClean="0">
                <a:solidFill>
                  <a:schemeClr val="tx1"/>
                </a:solidFill>
                <a:latin typeface="Arial" pitchFamily="34" charset="0"/>
                <a:cs typeface="Arial" pitchFamily="34" charset="0"/>
              </a:rPr>
              <a:t>Target behaviors identified: initiating greeting, </a:t>
            </a:r>
            <a:r>
              <a:rPr lang="en-US" sz="2400" dirty="0">
                <a:solidFill>
                  <a:schemeClr val="tx1"/>
                </a:solidFill>
                <a:latin typeface="Arial" pitchFamily="34" charset="0"/>
                <a:cs typeface="Arial" pitchFamily="34" charset="0"/>
              </a:rPr>
              <a:t>eye </a:t>
            </a:r>
            <a:r>
              <a:rPr lang="en-US" sz="2400" dirty="0" smtClean="0">
                <a:solidFill>
                  <a:schemeClr val="tx1"/>
                </a:solidFill>
                <a:latin typeface="Arial" pitchFamily="34" charset="0"/>
                <a:cs typeface="Arial" pitchFamily="34" charset="0"/>
              </a:rPr>
              <a:t>contact, &amp; farewell</a:t>
            </a:r>
          </a:p>
          <a:p>
            <a:pPr marL="68580" indent="0">
              <a:buNone/>
            </a:pPr>
            <a:endParaRPr lang="en-US" dirty="0"/>
          </a:p>
        </p:txBody>
      </p:sp>
      <p:sp>
        <p:nvSpPr>
          <p:cNvPr id="2" name="Title 1"/>
          <p:cNvSpPr>
            <a:spLocks noGrp="1"/>
          </p:cNvSpPr>
          <p:nvPr>
            <p:ph type="title"/>
          </p:nvPr>
        </p:nvSpPr>
        <p:spPr/>
        <p:txBody>
          <a:bodyPr>
            <a:normAutofit/>
          </a:bodyPr>
          <a:lstStyle/>
          <a:p>
            <a:pPr algn="ctr"/>
            <a:r>
              <a:rPr lang="en-US" b="1" dirty="0" smtClean="0"/>
              <a:t>Pilot Study #2</a:t>
            </a:r>
            <a:endParaRPr lang="en-US" dirty="0"/>
          </a:p>
        </p:txBody>
      </p:sp>
    </p:spTree>
    <p:extLst>
      <p:ext uri="{BB962C8B-B14F-4D97-AF65-F5344CB8AC3E}">
        <p14:creationId xmlns:p14="http://schemas.microsoft.com/office/powerpoint/2010/main" val="164471673"/>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Independent Variable: </a:t>
            </a:r>
          </a:p>
          <a:p>
            <a:pPr marL="365760" lvl="1" indent="0">
              <a:buNone/>
            </a:pPr>
            <a:r>
              <a:rPr lang="en-US" sz="2400" dirty="0"/>
              <a:t>Video with narration: 3 – 30 second video clips depicting a peer engaging in the identified target behaviors</a:t>
            </a:r>
          </a:p>
          <a:p>
            <a:pPr marL="45720" indent="0">
              <a:buNone/>
            </a:pPr>
            <a:endParaRPr lang="en-US" dirty="0"/>
          </a:p>
        </p:txBody>
      </p:sp>
      <p:sp>
        <p:nvSpPr>
          <p:cNvPr id="3" name="Title 2"/>
          <p:cNvSpPr>
            <a:spLocks noGrp="1"/>
          </p:cNvSpPr>
          <p:nvPr>
            <p:ph type="title"/>
          </p:nvPr>
        </p:nvSpPr>
        <p:spPr/>
        <p:txBody>
          <a:bodyPr/>
          <a:lstStyle/>
          <a:p>
            <a:r>
              <a:rPr lang="en-US" dirty="0" smtClean="0"/>
              <a:t>Method</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782756715"/>
              </p:ext>
            </p:extLst>
          </p:nvPr>
        </p:nvGraphicFramePr>
        <p:xfrm>
          <a:off x="1219200" y="4038616"/>
          <a:ext cx="6513282" cy="1410070"/>
        </p:xfrm>
        <a:graphic>
          <a:graphicData uri="http://schemas.openxmlformats.org/drawingml/2006/table">
            <a:tbl>
              <a:tblPr firstRow="1" bandRow="1">
                <a:tableStyleId>{5C22544A-7EE6-4342-B048-85BDC9FD1C3A}</a:tableStyleId>
              </a:tblPr>
              <a:tblGrid>
                <a:gridCol w="2171094"/>
                <a:gridCol w="2171094"/>
                <a:gridCol w="2171094"/>
              </a:tblGrid>
              <a:tr h="119010">
                <a:tc>
                  <a:txBody>
                    <a:bodyPr/>
                    <a:lstStyle/>
                    <a:p>
                      <a:r>
                        <a:rPr lang="en-US" dirty="0" smtClean="0"/>
                        <a:t>Video Clip 1</a:t>
                      </a:r>
                      <a:endParaRPr lang="en-US" dirty="0"/>
                    </a:p>
                  </a:txBody>
                  <a:tcPr/>
                </a:tc>
                <a:tc>
                  <a:txBody>
                    <a:bodyPr/>
                    <a:lstStyle/>
                    <a:p>
                      <a:r>
                        <a:rPr lang="en-US" dirty="0" smtClean="0"/>
                        <a:t>Video Clip 2</a:t>
                      </a:r>
                      <a:endParaRPr lang="en-US" dirty="0"/>
                    </a:p>
                  </a:txBody>
                  <a:tcPr/>
                </a:tc>
                <a:tc>
                  <a:txBody>
                    <a:bodyPr/>
                    <a:lstStyle/>
                    <a:p>
                      <a:r>
                        <a:rPr lang="en-US" dirty="0" smtClean="0"/>
                        <a:t>Video Clip 3</a:t>
                      </a:r>
                      <a:endParaRPr lang="en-US" dirty="0"/>
                    </a:p>
                  </a:txBody>
                  <a:tcPr/>
                </a:tc>
              </a:tr>
              <a:tr h="1044310">
                <a:tc>
                  <a:txBody>
                    <a:bodyPr/>
                    <a:lstStyle/>
                    <a:p>
                      <a:r>
                        <a:rPr lang="en-US" dirty="0" smtClean="0"/>
                        <a:t>Initiating</a:t>
                      </a:r>
                      <a:r>
                        <a:rPr lang="en-US" baseline="0" dirty="0" smtClean="0"/>
                        <a:t> Greeting</a:t>
                      </a:r>
                      <a:endParaRPr lang="en-US" dirty="0"/>
                    </a:p>
                  </a:txBody>
                  <a:tcPr/>
                </a:tc>
                <a:tc>
                  <a:txBody>
                    <a:bodyPr/>
                    <a:lstStyle/>
                    <a:p>
                      <a:r>
                        <a:rPr lang="en-US" dirty="0" smtClean="0"/>
                        <a:t>Eye</a:t>
                      </a:r>
                      <a:r>
                        <a:rPr lang="en-US" baseline="0" dirty="0" smtClean="0"/>
                        <a:t> Contact</a:t>
                      </a:r>
                      <a:endParaRPr lang="en-US" dirty="0"/>
                    </a:p>
                  </a:txBody>
                  <a:tcPr/>
                </a:tc>
                <a:tc>
                  <a:txBody>
                    <a:bodyPr/>
                    <a:lstStyle/>
                    <a:p>
                      <a:r>
                        <a:rPr lang="en-US" dirty="0" smtClean="0"/>
                        <a:t>Farewell</a:t>
                      </a:r>
                      <a:endParaRPr lang="en-US" dirty="0"/>
                    </a:p>
                  </a:txBody>
                  <a:tcPr/>
                </a:tc>
              </a:tr>
            </a:tbl>
          </a:graphicData>
        </a:graphic>
      </p:graphicFrame>
    </p:spTree>
    <p:extLst>
      <p:ext uri="{BB962C8B-B14F-4D97-AF65-F5344CB8AC3E}">
        <p14:creationId xmlns:p14="http://schemas.microsoft.com/office/powerpoint/2010/main" val="2393681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Data</a:t>
            </a:r>
            <a:endParaRPr lang="en-US" dirty="0"/>
          </a:p>
        </p:txBody>
      </p:sp>
      <p:grpSp>
        <p:nvGrpSpPr>
          <p:cNvPr id="4" name="Group 3"/>
          <p:cNvGrpSpPr/>
          <p:nvPr/>
        </p:nvGrpSpPr>
        <p:grpSpPr>
          <a:xfrm>
            <a:off x="1143000" y="1600200"/>
            <a:ext cx="6628249" cy="4910746"/>
            <a:chOff x="0" y="-82383"/>
            <a:chExt cx="4625172" cy="5309196"/>
          </a:xfrm>
          <a:solidFill>
            <a:schemeClr val="bg1"/>
          </a:solidFill>
        </p:grpSpPr>
        <p:graphicFrame>
          <p:nvGraphicFramePr>
            <p:cNvPr id="5" name="Chart 4"/>
            <p:cNvGraphicFramePr/>
            <p:nvPr>
              <p:extLst>
                <p:ext uri="{D42A27DB-BD31-4B8C-83A1-F6EECF244321}">
                  <p14:modId xmlns:p14="http://schemas.microsoft.com/office/powerpoint/2010/main" val="788207800"/>
                </p:ext>
              </p:extLst>
            </p:nvPr>
          </p:nvGraphicFramePr>
          <p:xfrm>
            <a:off x="0" y="-82383"/>
            <a:ext cx="4572000" cy="19049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2384273294"/>
                </p:ext>
              </p:extLst>
            </p:nvPr>
          </p:nvGraphicFramePr>
          <p:xfrm>
            <a:off x="0" y="1730037"/>
            <a:ext cx="4547235" cy="18764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extLst>
                <p:ext uri="{D42A27DB-BD31-4B8C-83A1-F6EECF244321}">
                  <p14:modId xmlns:p14="http://schemas.microsoft.com/office/powerpoint/2010/main" val="1672779885"/>
                </p:ext>
              </p:extLst>
            </p:nvPr>
          </p:nvGraphicFramePr>
          <p:xfrm>
            <a:off x="53172" y="3377693"/>
            <a:ext cx="4572000" cy="1849120"/>
          </p:xfrm>
          <a:graphic>
            <a:graphicData uri="http://schemas.openxmlformats.org/drawingml/2006/chart">
              <c:chart xmlns:c="http://schemas.openxmlformats.org/drawingml/2006/chart" xmlns:r="http://schemas.openxmlformats.org/officeDocument/2006/relationships" r:id="rId5"/>
            </a:graphicData>
          </a:graphic>
        </p:graphicFrame>
      </p:grpSp>
      <p:cxnSp>
        <p:nvCxnSpPr>
          <p:cNvPr id="13" name="Straight Connector 12"/>
          <p:cNvCxnSpPr/>
          <p:nvPr/>
        </p:nvCxnSpPr>
        <p:spPr>
          <a:xfrm>
            <a:off x="2819400" y="1752600"/>
            <a:ext cx="0" cy="2209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486400" y="3962400"/>
            <a:ext cx="0" cy="2057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819400" y="3962400"/>
            <a:ext cx="2667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361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4756" y="2084160"/>
            <a:ext cx="6777317" cy="3924748"/>
          </a:xfrm>
        </p:spPr>
        <p:txBody>
          <a:bodyPr>
            <a:normAutofit/>
          </a:bodyPr>
          <a:lstStyle/>
          <a:p>
            <a:pPr marL="68580" indent="0">
              <a:buNone/>
            </a:pPr>
            <a:r>
              <a:rPr lang="en-US" sz="3200" dirty="0" smtClean="0"/>
              <a:t>What are some socially related employment skills that could be improved by video modeling?</a:t>
            </a:r>
            <a:endParaRPr lang="en-US" sz="3200" dirty="0"/>
          </a:p>
        </p:txBody>
      </p:sp>
      <p:sp>
        <p:nvSpPr>
          <p:cNvPr id="2" name="Title 1"/>
          <p:cNvSpPr>
            <a:spLocks noGrp="1"/>
          </p:cNvSpPr>
          <p:nvPr>
            <p:ph type="title"/>
          </p:nvPr>
        </p:nvSpPr>
        <p:spPr/>
        <p:txBody>
          <a:bodyPr>
            <a:normAutofit/>
          </a:bodyPr>
          <a:lstStyle/>
          <a:p>
            <a:pPr marL="68580" indent="0" algn="ctr"/>
            <a:r>
              <a:rPr lang="en-US" b="1" dirty="0" smtClean="0"/>
              <a:t>Discussion Question 1</a:t>
            </a:r>
            <a:endParaRPr lang="en-US" dirty="0"/>
          </a:p>
        </p:txBody>
      </p:sp>
      <p:pic>
        <p:nvPicPr>
          <p:cNvPr id="3075" name="Picture 3" descr="C:\Users\csfeldma\AppData\Local\Microsoft\Windows\Temporary Internet Files\Content.IE5\B8TH0TWL\Creative Writing ClipArt[1].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4189" y="4038600"/>
            <a:ext cx="5212080" cy="2522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39899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Postschool</a:t>
            </a:r>
            <a:r>
              <a:rPr lang="en-US" dirty="0" smtClean="0"/>
              <a:t> outcome data</a:t>
            </a:r>
            <a:endParaRPr lang="en-US" dirty="0"/>
          </a:p>
        </p:txBody>
      </p:sp>
      <p:pic>
        <p:nvPicPr>
          <p:cNvPr id="8" name="Content Placeholder 7"/>
          <p:cNvPicPr>
            <a:picLocks noGrp="1" noChangeAspect="1"/>
          </p:cNvPicPr>
          <p:nvPr>
            <p:ph idx="1"/>
          </p:nvPr>
        </p:nvPicPr>
        <p:blipFill>
          <a:blip r:embed="rId3"/>
          <a:stretch>
            <a:fillRect/>
          </a:stretch>
        </p:blipFill>
        <p:spPr>
          <a:xfrm>
            <a:off x="381000" y="2209800"/>
            <a:ext cx="8534400" cy="4299604"/>
          </a:xfrm>
          <a:prstGeom prst="rect">
            <a:avLst/>
          </a:prstGeom>
        </p:spPr>
      </p:pic>
      <p:sp>
        <p:nvSpPr>
          <p:cNvPr id="9" name="TextBox 8"/>
          <p:cNvSpPr txBox="1"/>
          <p:nvPr/>
        </p:nvSpPr>
        <p:spPr>
          <a:xfrm>
            <a:off x="2895600" y="1828800"/>
            <a:ext cx="3352800" cy="369332"/>
          </a:xfrm>
          <a:prstGeom prst="rect">
            <a:avLst/>
          </a:prstGeom>
          <a:noFill/>
        </p:spPr>
        <p:txBody>
          <a:bodyPr wrap="square" rtlCol="0">
            <a:spAutoFit/>
          </a:bodyPr>
          <a:lstStyle/>
          <a:p>
            <a:pPr algn="ctr"/>
            <a:r>
              <a:rPr lang="en-US" dirty="0" smtClean="0">
                <a:solidFill>
                  <a:srgbClr val="666633"/>
                </a:solidFill>
              </a:rPr>
              <a:t>N=1932</a:t>
            </a:r>
            <a:endParaRPr lang="en-US" dirty="0">
              <a:solidFill>
                <a:srgbClr val="666633"/>
              </a:solidFill>
            </a:endParaRPr>
          </a:p>
        </p:txBody>
      </p:sp>
    </p:spTree>
    <p:extLst>
      <p:ext uri="{BB962C8B-B14F-4D97-AF65-F5344CB8AC3E}">
        <p14:creationId xmlns:p14="http://schemas.microsoft.com/office/powerpoint/2010/main" val="2431270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905000"/>
            <a:ext cx="6777317" cy="4191000"/>
          </a:xfrm>
        </p:spPr>
        <p:txBody>
          <a:bodyPr>
            <a:noAutofit/>
          </a:bodyPr>
          <a:lstStyle/>
          <a:p>
            <a:r>
              <a:rPr lang="en-US" sz="2800" b="1" dirty="0" smtClean="0"/>
              <a:t>Effective with</a:t>
            </a:r>
            <a:r>
              <a:rPr lang="en-US" sz="2800" dirty="0" smtClean="0"/>
              <a:t>:</a:t>
            </a:r>
          </a:p>
          <a:p>
            <a:pPr lvl="1"/>
            <a:r>
              <a:rPr lang="en-US" sz="2800" dirty="0" smtClean="0"/>
              <a:t> Reducing problem behaviors</a:t>
            </a:r>
          </a:p>
          <a:p>
            <a:pPr lvl="1"/>
            <a:r>
              <a:rPr lang="en-US" sz="2800" dirty="0" smtClean="0"/>
              <a:t> Social skills</a:t>
            </a:r>
          </a:p>
          <a:p>
            <a:pPr lvl="1"/>
            <a:r>
              <a:rPr lang="en-US" sz="2800" dirty="0" smtClean="0"/>
              <a:t> Communication</a:t>
            </a:r>
          </a:p>
          <a:p>
            <a:pPr lvl="1"/>
            <a:r>
              <a:rPr lang="en-US" sz="2800" dirty="0" smtClean="0"/>
              <a:t> Daily living skills</a:t>
            </a:r>
          </a:p>
          <a:p>
            <a:pPr lvl="1"/>
            <a:r>
              <a:rPr lang="en-US" sz="2800" dirty="0"/>
              <a:t> J</a:t>
            </a:r>
            <a:r>
              <a:rPr lang="en-US" sz="2800" dirty="0" smtClean="0"/>
              <a:t>ob skills</a:t>
            </a:r>
          </a:p>
          <a:p>
            <a:pPr lvl="1"/>
            <a:r>
              <a:rPr lang="en-US" sz="2800" dirty="0" smtClean="0"/>
              <a:t> Functional skills</a:t>
            </a:r>
          </a:p>
          <a:p>
            <a:pPr lvl="1"/>
            <a:r>
              <a:rPr lang="en-US" sz="2800" dirty="0" smtClean="0"/>
              <a:t> Academic engagement</a:t>
            </a:r>
            <a:endParaRPr lang="en-US" sz="2800" dirty="0"/>
          </a:p>
        </p:txBody>
      </p:sp>
      <p:sp>
        <p:nvSpPr>
          <p:cNvPr id="2" name="Title 1"/>
          <p:cNvSpPr>
            <a:spLocks noGrp="1"/>
          </p:cNvSpPr>
          <p:nvPr>
            <p:ph type="title"/>
          </p:nvPr>
        </p:nvSpPr>
        <p:spPr>
          <a:xfrm>
            <a:off x="685800" y="457200"/>
            <a:ext cx="7024744" cy="877336"/>
          </a:xfrm>
        </p:spPr>
        <p:txBody>
          <a:bodyPr>
            <a:normAutofit fontScale="90000"/>
          </a:bodyPr>
          <a:lstStyle/>
          <a:p>
            <a:pPr algn="ctr"/>
            <a:r>
              <a:rPr lang="en-US" b="1" dirty="0" smtClean="0"/>
              <a:t>Recap of the Research on Video Modeling</a:t>
            </a:r>
            <a:endParaRPr lang="en-US" b="1" dirty="0"/>
          </a:p>
        </p:txBody>
      </p:sp>
    </p:spTree>
    <p:extLst>
      <p:ext uri="{BB962C8B-B14F-4D97-AF65-F5344CB8AC3E}">
        <p14:creationId xmlns:p14="http://schemas.microsoft.com/office/powerpoint/2010/main" val="2790515565"/>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4000" dirty="0" smtClean="0"/>
              <a:t>What are some advantages of video modeling?</a:t>
            </a:r>
            <a:endParaRPr lang="en-US" sz="4000" dirty="0"/>
          </a:p>
        </p:txBody>
      </p:sp>
      <p:sp>
        <p:nvSpPr>
          <p:cNvPr id="3" name="Title 2"/>
          <p:cNvSpPr>
            <a:spLocks noGrp="1"/>
          </p:cNvSpPr>
          <p:nvPr>
            <p:ph type="title"/>
          </p:nvPr>
        </p:nvSpPr>
        <p:spPr/>
        <p:txBody>
          <a:bodyPr/>
          <a:lstStyle/>
          <a:p>
            <a:r>
              <a:rPr lang="en-US" dirty="0" smtClean="0"/>
              <a:t>Discussion Question 2</a:t>
            </a:r>
            <a:endParaRPr lang="en-US" dirty="0"/>
          </a:p>
        </p:txBody>
      </p:sp>
      <p:pic>
        <p:nvPicPr>
          <p:cNvPr id="4098" name="Picture 2" descr="C:\Users\csfeldma\AppData\Local\Microsoft\Windows\Temporary Internet Files\Content.IE5\D4H6BCA9\lgi01a2013090909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3276600"/>
            <a:ext cx="3581400" cy="3067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194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133600"/>
            <a:ext cx="6777317" cy="3962400"/>
          </a:xfrm>
        </p:spPr>
        <p:txBody>
          <a:bodyPr>
            <a:normAutofit fontScale="92500" lnSpcReduction="10000"/>
          </a:bodyPr>
          <a:lstStyle/>
          <a:p>
            <a:r>
              <a:rPr lang="en-US" sz="2800" dirty="0" smtClean="0"/>
              <a:t>Less stress &amp; anxiety learning a new skill</a:t>
            </a:r>
          </a:p>
          <a:p>
            <a:r>
              <a:rPr lang="en-US" sz="2800" dirty="0" smtClean="0"/>
              <a:t>Less distractions learning</a:t>
            </a:r>
          </a:p>
          <a:p>
            <a:r>
              <a:rPr lang="en-US" sz="2800" dirty="0" smtClean="0"/>
              <a:t>Engages the learner</a:t>
            </a:r>
          </a:p>
          <a:p>
            <a:r>
              <a:rPr lang="en-US" sz="2800" dirty="0" smtClean="0"/>
              <a:t>Repetition</a:t>
            </a:r>
          </a:p>
          <a:p>
            <a:r>
              <a:rPr lang="en-US" sz="2800" dirty="0" smtClean="0"/>
              <a:t>Easy to create</a:t>
            </a:r>
          </a:p>
          <a:p>
            <a:r>
              <a:rPr lang="en-US" sz="2800" dirty="0" smtClean="0"/>
              <a:t>Easy to implement</a:t>
            </a:r>
          </a:p>
          <a:p>
            <a:r>
              <a:rPr lang="en-US" sz="2800" dirty="0" smtClean="0"/>
              <a:t>Faster rates of skill acquisition</a:t>
            </a:r>
          </a:p>
          <a:p>
            <a:r>
              <a:rPr lang="en-US" sz="2800" dirty="0" smtClean="0"/>
              <a:t>Generalization</a:t>
            </a:r>
          </a:p>
          <a:p>
            <a:pPr marL="68580" indent="0">
              <a:buNone/>
            </a:pPr>
            <a:endParaRPr lang="en-US" dirty="0" smtClean="0"/>
          </a:p>
          <a:p>
            <a:endParaRPr lang="en-US" dirty="0" smtClean="0"/>
          </a:p>
          <a:p>
            <a:endParaRPr lang="en-US" dirty="0"/>
          </a:p>
        </p:txBody>
      </p:sp>
      <p:sp>
        <p:nvSpPr>
          <p:cNvPr id="2" name="Title 1"/>
          <p:cNvSpPr>
            <a:spLocks noGrp="1"/>
          </p:cNvSpPr>
          <p:nvPr>
            <p:ph type="title"/>
          </p:nvPr>
        </p:nvSpPr>
        <p:spPr>
          <a:xfrm>
            <a:off x="838200" y="457200"/>
            <a:ext cx="7024744" cy="877336"/>
          </a:xfrm>
        </p:spPr>
        <p:txBody>
          <a:bodyPr>
            <a:normAutofit/>
          </a:bodyPr>
          <a:lstStyle/>
          <a:p>
            <a:pPr algn="ctr"/>
            <a:r>
              <a:rPr lang="en-US" b="1" dirty="0" smtClean="0"/>
              <a:t>Benefits of video modeling</a:t>
            </a:r>
            <a:endParaRPr lang="en-US" b="1" dirty="0"/>
          </a:p>
        </p:txBody>
      </p:sp>
    </p:spTree>
    <p:extLst>
      <p:ext uri="{BB962C8B-B14F-4D97-AF65-F5344CB8AC3E}">
        <p14:creationId xmlns:p14="http://schemas.microsoft.com/office/powerpoint/2010/main" val="2019590646"/>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Describe a potential setting in which you might use a video modeling intervention.</a:t>
            </a:r>
            <a:endParaRPr lang="en-US" sz="3200" dirty="0"/>
          </a:p>
        </p:txBody>
      </p:sp>
      <p:sp>
        <p:nvSpPr>
          <p:cNvPr id="3" name="Title 2"/>
          <p:cNvSpPr>
            <a:spLocks noGrp="1"/>
          </p:cNvSpPr>
          <p:nvPr>
            <p:ph type="title"/>
          </p:nvPr>
        </p:nvSpPr>
        <p:spPr/>
        <p:txBody>
          <a:bodyPr/>
          <a:lstStyle/>
          <a:p>
            <a:r>
              <a:rPr lang="en-US" dirty="0" smtClean="0"/>
              <a:t>In closing </a:t>
            </a:r>
            <a:endParaRPr lang="en-US" dirty="0"/>
          </a:p>
        </p:txBody>
      </p:sp>
      <p:pic>
        <p:nvPicPr>
          <p:cNvPr id="5123" name="Picture 3" descr="C:\Users\csfeldma\AppData\Local\Microsoft\Windows\Temporary Internet Files\Content.IE5\B8TH0TWL\thinkingcapwhoa[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048000"/>
            <a:ext cx="2960370" cy="3510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4869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arol\AppData\Local\Microsoft\Windows\Temporary Internet Files\Content.IE5\1B21GT8R\MP900315598[1].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755900" y="2618169"/>
            <a:ext cx="3657600" cy="260908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Questions? </a:t>
            </a:r>
            <a:endParaRPr lang="en-US" b="1" dirty="0"/>
          </a:p>
        </p:txBody>
      </p:sp>
    </p:spTree>
    <p:extLst>
      <p:ext uri="{BB962C8B-B14F-4D97-AF65-F5344CB8AC3E}">
        <p14:creationId xmlns:p14="http://schemas.microsoft.com/office/powerpoint/2010/main" val="4105093445"/>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80454"/>
            <a:ext cx="8839200" cy="6172200"/>
          </a:xfrm>
        </p:spPr>
        <p:txBody>
          <a:bodyPr>
            <a:normAutofit fontScale="40000" lnSpcReduction="20000"/>
          </a:bodyPr>
          <a:lstStyle/>
          <a:p>
            <a:endParaRPr lang="en-US" sz="4000" dirty="0" smtClean="0"/>
          </a:p>
          <a:p>
            <a:endParaRPr lang="en-US" sz="4000" dirty="0"/>
          </a:p>
          <a:p>
            <a:r>
              <a:rPr lang="en-US" sz="4000" dirty="0" smtClean="0"/>
              <a:t>Bellini</a:t>
            </a:r>
            <a:r>
              <a:rPr lang="en-US" sz="4000" dirty="0"/>
              <a:t>, S., &amp; </a:t>
            </a:r>
            <a:r>
              <a:rPr lang="en-US" sz="4000" dirty="0" err="1"/>
              <a:t>Akullian</a:t>
            </a:r>
            <a:r>
              <a:rPr lang="en-US" sz="4000" dirty="0"/>
              <a:t>, J. (2007). A meta-analysis of video modeling and video self-modeling interventions for children </a:t>
            </a:r>
            <a:r>
              <a:rPr lang="en-US" sz="4000" dirty="0" smtClean="0"/>
              <a:t>and </a:t>
            </a:r>
            <a:r>
              <a:rPr lang="en-US" sz="4000" dirty="0"/>
              <a:t>adolescents with autism spectrum disorders. </a:t>
            </a:r>
            <a:r>
              <a:rPr lang="en-US" sz="4000" i="1" dirty="0"/>
              <a:t>Exceptional Children,</a:t>
            </a:r>
            <a:r>
              <a:rPr lang="en-US" sz="4000" dirty="0"/>
              <a:t> 73, 264-287</a:t>
            </a:r>
            <a:r>
              <a:rPr lang="en-US" sz="4000" dirty="0" smtClean="0"/>
              <a:t>.</a:t>
            </a:r>
          </a:p>
          <a:p>
            <a:r>
              <a:rPr lang="en-US" sz="4000" dirty="0" err="1"/>
              <a:t>Cihak</a:t>
            </a:r>
            <a:r>
              <a:rPr lang="en-US" sz="4000" dirty="0"/>
              <a:t>, D.F.,</a:t>
            </a:r>
            <a:r>
              <a:rPr lang="en-US" sz="4000" dirty="0" err="1"/>
              <a:t>Fahrenkrog</a:t>
            </a:r>
            <a:r>
              <a:rPr lang="en-US" sz="4000" dirty="0"/>
              <a:t>, C., Ayres, K.M., &amp; Smith, C. (2012). The use of video modeling via a video iPod and a system </a:t>
            </a:r>
            <a:r>
              <a:rPr lang="en-US" sz="4000" dirty="0" smtClean="0"/>
              <a:t>of </a:t>
            </a:r>
            <a:r>
              <a:rPr lang="en-US" sz="4000" dirty="0"/>
              <a:t>least prompts to improve transitional behaviors for students with autism spectrum disorders in the general education classroom. </a:t>
            </a:r>
            <a:r>
              <a:rPr lang="en-US" sz="4000" i="1" dirty="0"/>
              <a:t>Journal of Positive Behavior Interventions, </a:t>
            </a:r>
            <a:r>
              <a:rPr lang="en-US" sz="4000" dirty="0"/>
              <a:t>12, 103-115.   </a:t>
            </a:r>
            <a:r>
              <a:rPr lang="en-US" sz="4000" dirty="0" smtClean="0"/>
              <a:t> </a:t>
            </a:r>
          </a:p>
          <a:p>
            <a:r>
              <a:rPr lang="en-US" sz="4000" dirty="0"/>
              <a:t>Mason, R. A., </a:t>
            </a:r>
            <a:r>
              <a:rPr lang="en-US" sz="4000" dirty="0" err="1"/>
              <a:t>Ganz</a:t>
            </a:r>
            <a:r>
              <a:rPr lang="en-US" sz="4000" dirty="0"/>
              <a:t>, J. B., Parker, R. I., Burke, M. D., &amp; Camargo, S. P. (2012). Moderating factors of video-modeling with other as model: A meta-analysis of single-case studies. </a:t>
            </a:r>
            <a:r>
              <a:rPr lang="en-US" sz="4000" i="1" dirty="0"/>
              <a:t>Research in developmental disabilities</a:t>
            </a:r>
            <a:r>
              <a:rPr lang="en-US" sz="4000" dirty="0"/>
              <a:t>, </a:t>
            </a:r>
            <a:r>
              <a:rPr lang="en-US" sz="4000" i="1" dirty="0"/>
              <a:t>33</a:t>
            </a:r>
            <a:r>
              <a:rPr lang="en-US" sz="4000" dirty="0"/>
              <a:t>(4), 1076-1086</a:t>
            </a:r>
            <a:r>
              <a:rPr lang="en-US" sz="4000" dirty="0" smtClean="0"/>
              <a:t>.</a:t>
            </a:r>
          </a:p>
          <a:p>
            <a:r>
              <a:rPr lang="en-US" sz="4000" dirty="0" err="1"/>
              <a:t>Mechling</a:t>
            </a:r>
            <a:r>
              <a:rPr lang="en-US" sz="4000" dirty="0"/>
              <a:t>, L. C., </a:t>
            </a:r>
            <a:r>
              <a:rPr lang="en-US" sz="4000" dirty="0" err="1"/>
              <a:t>Pridgen</a:t>
            </a:r>
            <a:r>
              <a:rPr lang="en-US" sz="4000" dirty="0"/>
              <a:t>, L. S., &amp; Cronin, B. A. (2005). Computer-based video instruction to teach students with intellectual disabilities to verbally respond to questions and make purchases in fast food restaurants. </a:t>
            </a:r>
            <a:r>
              <a:rPr lang="en-US" sz="4000" i="1" dirty="0"/>
              <a:t>Education and Training in Developmental Disabilities</a:t>
            </a:r>
            <a:r>
              <a:rPr lang="en-US" sz="4000" dirty="0"/>
              <a:t>, </a:t>
            </a:r>
            <a:r>
              <a:rPr lang="en-US" sz="4000" i="1" dirty="0"/>
              <a:t>40</a:t>
            </a:r>
            <a:r>
              <a:rPr lang="en-US" sz="4000" dirty="0"/>
              <a:t>(1), 47-59.</a:t>
            </a:r>
            <a:endParaRPr lang="en-US" sz="4000" dirty="0" smtClean="0"/>
          </a:p>
          <a:p>
            <a:r>
              <a:rPr lang="en-US" sz="4000" dirty="0"/>
              <a:t>National Secondary Transition </a:t>
            </a:r>
            <a:r>
              <a:rPr lang="en-US" sz="4000" dirty="0" smtClean="0"/>
              <a:t>Technical Assistance </a:t>
            </a:r>
            <a:r>
              <a:rPr lang="en-US" sz="4000" dirty="0"/>
              <a:t>Center. Evidence-based practices in </a:t>
            </a:r>
            <a:r>
              <a:rPr lang="en-US" sz="4000" dirty="0" smtClean="0"/>
              <a:t>secondary </a:t>
            </a:r>
            <a:r>
              <a:rPr lang="en-US" sz="4000" dirty="0"/>
              <a:t>transition. Retrieved </a:t>
            </a:r>
            <a:r>
              <a:rPr lang="en-US" sz="4000" dirty="0" smtClean="0"/>
              <a:t>November 15, 2014, </a:t>
            </a:r>
            <a:r>
              <a:rPr lang="en-US" sz="4000" dirty="0"/>
              <a:t>from </a:t>
            </a:r>
            <a:r>
              <a:rPr lang="en-US" sz="4000" u="sng" dirty="0">
                <a:hlinkClick r:id="rId2"/>
              </a:rPr>
              <a:t>http://</a:t>
            </a:r>
            <a:r>
              <a:rPr lang="en-US" sz="4000" u="sng" dirty="0" smtClean="0">
                <a:hlinkClick r:id="rId2"/>
              </a:rPr>
              <a:t>www.nsttac.org/content/evidence-based-practices-secondary-transition</a:t>
            </a:r>
            <a:endParaRPr lang="en-US" sz="4000" u="sng" dirty="0" smtClean="0"/>
          </a:p>
          <a:p>
            <a:r>
              <a:rPr lang="en-US" sz="4000" dirty="0" smtClean="0"/>
              <a:t>National Professional Development Center on Autism Spectrum Disorders. Evidence-Based Practice: Video Modeling. </a:t>
            </a:r>
            <a:r>
              <a:rPr lang="en-US" sz="4000" dirty="0"/>
              <a:t>Retrieved November 15, 2014, from </a:t>
            </a:r>
            <a:r>
              <a:rPr lang="en-US" sz="4000" dirty="0">
                <a:hlinkClick r:id="rId3"/>
              </a:rPr>
              <a:t>http://</a:t>
            </a:r>
            <a:r>
              <a:rPr lang="en-US" sz="4000" dirty="0" smtClean="0">
                <a:hlinkClick r:id="rId3"/>
              </a:rPr>
              <a:t>autismpdc.fpg.unc.edu/content/video-modeling</a:t>
            </a:r>
            <a:endParaRPr lang="en-US" sz="4000" dirty="0" smtClean="0"/>
          </a:p>
          <a:p>
            <a:endParaRPr lang="en-US" dirty="0"/>
          </a:p>
          <a:p>
            <a:endParaRPr lang="en-US" dirty="0"/>
          </a:p>
          <a:p>
            <a:endParaRPr lang="en-US" dirty="0"/>
          </a:p>
        </p:txBody>
      </p:sp>
      <p:sp>
        <p:nvSpPr>
          <p:cNvPr id="2" name="Title 1"/>
          <p:cNvSpPr>
            <a:spLocks noGrp="1"/>
          </p:cNvSpPr>
          <p:nvPr>
            <p:ph type="title"/>
          </p:nvPr>
        </p:nvSpPr>
        <p:spPr>
          <a:xfrm>
            <a:off x="1043490" y="685800"/>
            <a:ext cx="7024744" cy="762000"/>
          </a:xfrm>
        </p:spPr>
        <p:txBody>
          <a:bodyPr>
            <a:normAutofit/>
          </a:bodyPr>
          <a:lstStyle/>
          <a:p>
            <a:r>
              <a:rPr lang="en-US" b="1" dirty="0" smtClean="0"/>
              <a:t>Video Modeling References</a:t>
            </a:r>
            <a:endParaRPr lang="en-US" b="1" dirty="0"/>
          </a:p>
        </p:txBody>
      </p:sp>
    </p:spTree>
    <p:extLst>
      <p:ext uri="{BB962C8B-B14F-4D97-AF65-F5344CB8AC3E}">
        <p14:creationId xmlns:p14="http://schemas.microsoft.com/office/powerpoint/2010/main" val="410434981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81000" y="1905001"/>
            <a:ext cx="8381260" cy="4495800"/>
          </a:xfrm>
          <a:prstGeom prst="rect">
            <a:avLst/>
          </a:prstGeom>
        </p:spPr>
      </p:pic>
      <p:sp>
        <p:nvSpPr>
          <p:cNvPr id="3" name="Title 2"/>
          <p:cNvSpPr>
            <a:spLocks noGrp="1"/>
          </p:cNvSpPr>
          <p:nvPr>
            <p:ph type="title"/>
          </p:nvPr>
        </p:nvSpPr>
        <p:spPr/>
        <p:txBody>
          <a:bodyPr/>
          <a:lstStyle/>
          <a:p>
            <a:r>
              <a:rPr lang="en-US" dirty="0" smtClean="0"/>
              <a:t>Employment outcomes</a:t>
            </a:r>
            <a:br>
              <a:rPr lang="en-US" dirty="0" smtClean="0"/>
            </a:br>
            <a:r>
              <a:rPr lang="en-US" dirty="0" smtClean="0"/>
              <a:t>2006-2013</a:t>
            </a:r>
            <a:endParaRPr lang="en-US" dirty="0"/>
          </a:p>
        </p:txBody>
      </p:sp>
    </p:spTree>
    <p:extLst>
      <p:ext uri="{BB962C8B-B14F-4D97-AF65-F5344CB8AC3E}">
        <p14:creationId xmlns:p14="http://schemas.microsoft.com/office/powerpoint/2010/main" val="2570777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81000" y="2057400"/>
            <a:ext cx="8407400" cy="4267200"/>
          </a:xfrm>
          <a:prstGeom prst="rect">
            <a:avLst/>
          </a:prstGeom>
        </p:spPr>
      </p:pic>
      <p:sp>
        <p:nvSpPr>
          <p:cNvPr id="3" name="Title 2"/>
          <p:cNvSpPr>
            <a:spLocks noGrp="1"/>
          </p:cNvSpPr>
          <p:nvPr>
            <p:ph type="title"/>
          </p:nvPr>
        </p:nvSpPr>
        <p:spPr/>
        <p:txBody>
          <a:bodyPr/>
          <a:lstStyle/>
          <a:p>
            <a:r>
              <a:rPr lang="en-US" dirty="0" smtClean="0"/>
              <a:t>Postsecondary outcomes </a:t>
            </a:r>
            <a:br>
              <a:rPr lang="en-US" dirty="0" smtClean="0"/>
            </a:br>
            <a:r>
              <a:rPr lang="en-US" dirty="0" smtClean="0"/>
              <a:t>2006-2013</a:t>
            </a:r>
            <a:endParaRPr lang="en-US" dirty="0"/>
          </a:p>
        </p:txBody>
      </p:sp>
    </p:spTree>
    <p:extLst>
      <p:ext uri="{BB962C8B-B14F-4D97-AF65-F5344CB8AC3E}">
        <p14:creationId xmlns:p14="http://schemas.microsoft.com/office/powerpoint/2010/main" val="3826057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050310397"/>
              </p:ext>
            </p:extLst>
          </p:nvPr>
        </p:nvGraphicFramePr>
        <p:xfrm>
          <a:off x="381000" y="1719259"/>
          <a:ext cx="8407400" cy="4757740"/>
        </p:xfrm>
        <a:graphic>
          <a:graphicData uri="http://schemas.openxmlformats.org/drawingml/2006/table">
            <a:tbl>
              <a:tblPr firstRow="1" bandRow="1">
                <a:tableStyleId>{5C22544A-7EE6-4342-B048-85BDC9FD1C3A}</a:tableStyleId>
              </a:tblPr>
              <a:tblGrid>
                <a:gridCol w="3276600"/>
                <a:gridCol w="927100"/>
                <a:gridCol w="3416300"/>
                <a:gridCol w="787400"/>
              </a:tblGrid>
              <a:tr h="475774">
                <a:tc>
                  <a:txBody>
                    <a:bodyPr/>
                    <a:lstStyle/>
                    <a:p>
                      <a:r>
                        <a:rPr lang="en-US" dirty="0" smtClean="0"/>
                        <a:t>Working</a:t>
                      </a:r>
                      <a:endParaRPr lang="en-US" dirty="0"/>
                    </a:p>
                  </a:txBody>
                  <a:tcPr/>
                </a:tc>
                <a:tc>
                  <a:txBody>
                    <a:bodyPr/>
                    <a:lstStyle/>
                    <a:p>
                      <a:r>
                        <a:rPr lang="en-US" dirty="0" smtClean="0"/>
                        <a:t>N</a:t>
                      </a:r>
                      <a:endParaRPr lang="en-US" dirty="0"/>
                    </a:p>
                  </a:txBody>
                  <a:tcPr/>
                </a:tc>
                <a:tc>
                  <a:txBody>
                    <a:bodyPr/>
                    <a:lstStyle/>
                    <a:p>
                      <a:r>
                        <a:rPr lang="en-US" dirty="0" smtClean="0"/>
                        <a:t>Postsecondary</a:t>
                      </a:r>
                      <a:r>
                        <a:rPr lang="en-US" baseline="0" dirty="0" smtClean="0"/>
                        <a:t> Education</a:t>
                      </a:r>
                      <a:endParaRPr lang="en-US" dirty="0"/>
                    </a:p>
                  </a:txBody>
                  <a:tcPr/>
                </a:tc>
                <a:tc>
                  <a:txBody>
                    <a:bodyPr/>
                    <a:lstStyle/>
                    <a:p>
                      <a:r>
                        <a:rPr lang="en-US" dirty="0" smtClean="0"/>
                        <a:t>N</a:t>
                      </a:r>
                      <a:endParaRPr lang="en-US" dirty="0"/>
                    </a:p>
                  </a:txBody>
                  <a:tcPr/>
                </a:tc>
              </a:tr>
              <a:tr h="475774">
                <a:tc>
                  <a:txBody>
                    <a:bodyPr/>
                    <a:lstStyle/>
                    <a:p>
                      <a:r>
                        <a:rPr lang="en-US" dirty="0" smtClean="0"/>
                        <a:t>In school</a:t>
                      </a:r>
                      <a:endParaRPr lang="en-US" dirty="0"/>
                    </a:p>
                  </a:txBody>
                  <a:tcPr/>
                </a:tc>
                <a:tc>
                  <a:txBody>
                    <a:bodyPr/>
                    <a:lstStyle/>
                    <a:p>
                      <a:r>
                        <a:rPr lang="en-US" dirty="0" smtClean="0"/>
                        <a:t>199</a:t>
                      </a:r>
                      <a:endParaRPr lang="en-US" dirty="0"/>
                    </a:p>
                  </a:txBody>
                  <a:tcPr/>
                </a:tc>
                <a:tc>
                  <a:txBody>
                    <a:bodyPr/>
                    <a:lstStyle/>
                    <a:p>
                      <a:r>
                        <a:rPr lang="en-US" dirty="0" smtClean="0"/>
                        <a:t>Changed plans</a:t>
                      </a:r>
                      <a:endParaRPr lang="en-US" dirty="0"/>
                    </a:p>
                  </a:txBody>
                  <a:tcPr/>
                </a:tc>
                <a:tc>
                  <a:txBody>
                    <a:bodyPr/>
                    <a:lstStyle/>
                    <a:p>
                      <a:r>
                        <a:rPr lang="en-US" dirty="0" smtClean="0"/>
                        <a:t>200</a:t>
                      </a:r>
                      <a:endParaRPr lang="en-US" dirty="0"/>
                    </a:p>
                  </a:txBody>
                  <a:tcPr/>
                </a:tc>
              </a:tr>
              <a:tr h="475774">
                <a:tc>
                  <a:txBody>
                    <a:bodyPr/>
                    <a:lstStyle/>
                    <a:p>
                      <a:r>
                        <a:rPr lang="en-US" dirty="0" smtClean="0"/>
                        <a:t>No job of interest</a:t>
                      </a:r>
                      <a:endParaRPr lang="en-US" dirty="0"/>
                    </a:p>
                  </a:txBody>
                  <a:tcPr/>
                </a:tc>
                <a:tc>
                  <a:txBody>
                    <a:bodyPr/>
                    <a:lstStyle/>
                    <a:p>
                      <a:r>
                        <a:rPr lang="en-US" dirty="0" smtClean="0"/>
                        <a:t>100</a:t>
                      </a:r>
                      <a:endParaRPr lang="en-US" dirty="0"/>
                    </a:p>
                  </a:txBody>
                  <a:tcPr/>
                </a:tc>
                <a:tc>
                  <a:txBody>
                    <a:bodyPr/>
                    <a:lstStyle/>
                    <a:p>
                      <a:r>
                        <a:rPr lang="en-US" dirty="0" smtClean="0"/>
                        <a:t>Not enough</a:t>
                      </a:r>
                      <a:r>
                        <a:rPr lang="en-US" baseline="0" dirty="0" smtClean="0"/>
                        <a:t> money</a:t>
                      </a:r>
                      <a:endParaRPr lang="en-US" dirty="0"/>
                    </a:p>
                  </a:txBody>
                  <a:tcPr/>
                </a:tc>
                <a:tc>
                  <a:txBody>
                    <a:bodyPr/>
                    <a:lstStyle/>
                    <a:p>
                      <a:r>
                        <a:rPr lang="en-US" dirty="0" smtClean="0"/>
                        <a:t>167</a:t>
                      </a:r>
                      <a:endParaRPr lang="en-US" dirty="0"/>
                    </a:p>
                  </a:txBody>
                  <a:tcPr/>
                </a:tc>
              </a:tr>
              <a:tr h="475774">
                <a:tc>
                  <a:txBody>
                    <a:bodyPr/>
                    <a:lstStyle/>
                    <a:p>
                      <a:r>
                        <a:rPr lang="en-US" dirty="0" smtClean="0"/>
                        <a:t>No job at all</a:t>
                      </a:r>
                      <a:endParaRPr lang="en-US" dirty="0"/>
                    </a:p>
                  </a:txBody>
                  <a:tcPr/>
                </a:tc>
                <a:tc>
                  <a:txBody>
                    <a:bodyPr/>
                    <a:lstStyle/>
                    <a:p>
                      <a:r>
                        <a:rPr lang="en-US" dirty="0" smtClean="0"/>
                        <a:t>233</a:t>
                      </a:r>
                      <a:endParaRPr lang="en-US" dirty="0"/>
                    </a:p>
                  </a:txBody>
                  <a:tcPr/>
                </a:tc>
                <a:tc>
                  <a:txBody>
                    <a:bodyPr/>
                    <a:lstStyle/>
                    <a:p>
                      <a:r>
                        <a:rPr lang="en-US" dirty="0" smtClean="0"/>
                        <a:t>Needed help applying</a:t>
                      </a:r>
                      <a:endParaRPr lang="en-US" dirty="0"/>
                    </a:p>
                  </a:txBody>
                  <a:tcPr/>
                </a:tc>
                <a:tc>
                  <a:txBody>
                    <a:bodyPr/>
                    <a:lstStyle/>
                    <a:p>
                      <a:r>
                        <a:rPr lang="en-US" dirty="0" smtClean="0"/>
                        <a:t>45</a:t>
                      </a:r>
                      <a:endParaRPr lang="en-US" dirty="0"/>
                    </a:p>
                  </a:txBody>
                  <a:tcPr/>
                </a:tc>
              </a:tr>
              <a:tr h="475774">
                <a:tc>
                  <a:txBody>
                    <a:bodyPr/>
                    <a:lstStyle/>
                    <a:p>
                      <a:r>
                        <a:rPr lang="en-US" dirty="0" smtClean="0"/>
                        <a:t>Need help</a:t>
                      </a:r>
                      <a:endParaRPr lang="en-US" dirty="0"/>
                    </a:p>
                  </a:txBody>
                  <a:tcPr/>
                </a:tc>
                <a:tc>
                  <a:txBody>
                    <a:bodyPr/>
                    <a:lstStyle/>
                    <a:p>
                      <a:r>
                        <a:rPr lang="en-US" dirty="0" smtClean="0"/>
                        <a:t>67</a:t>
                      </a:r>
                      <a:endParaRPr lang="en-US" dirty="0"/>
                    </a:p>
                  </a:txBody>
                  <a:tcPr/>
                </a:tc>
                <a:tc>
                  <a:txBody>
                    <a:bodyPr/>
                    <a:lstStyle/>
                    <a:p>
                      <a:r>
                        <a:rPr lang="en-US" dirty="0" smtClean="0"/>
                        <a:t>Was not accepted</a:t>
                      </a:r>
                      <a:endParaRPr lang="en-US" dirty="0"/>
                    </a:p>
                  </a:txBody>
                  <a:tcPr/>
                </a:tc>
                <a:tc>
                  <a:txBody>
                    <a:bodyPr/>
                    <a:lstStyle/>
                    <a:p>
                      <a:r>
                        <a:rPr lang="en-US" dirty="0" smtClean="0"/>
                        <a:t>15</a:t>
                      </a:r>
                      <a:endParaRPr lang="en-US" dirty="0"/>
                    </a:p>
                  </a:txBody>
                  <a:tcPr/>
                </a:tc>
              </a:tr>
              <a:tr h="475774">
                <a:tc>
                  <a:txBody>
                    <a:bodyPr/>
                    <a:lstStyle/>
                    <a:p>
                      <a:r>
                        <a:rPr lang="en-US" dirty="0" smtClean="0"/>
                        <a:t>Lack required skills</a:t>
                      </a:r>
                      <a:endParaRPr lang="en-US" dirty="0"/>
                    </a:p>
                  </a:txBody>
                  <a:tcPr/>
                </a:tc>
                <a:tc>
                  <a:txBody>
                    <a:bodyPr/>
                    <a:lstStyle/>
                    <a:p>
                      <a:r>
                        <a:rPr lang="en-US" dirty="0" smtClean="0"/>
                        <a:t>77</a:t>
                      </a:r>
                      <a:endParaRPr lang="en-US" dirty="0"/>
                    </a:p>
                  </a:txBody>
                  <a:tcPr/>
                </a:tc>
                <a:tc>
                  <a:txBody>
                    <a:bodyPr/>
                    <a:lstStyle/>
                    <a:p>
                      <a:r>
                        <a:rPr lang="en-US" dirty="0" smtClean="0"/>
                        <a:t>Did not have required courses</a:t>
                      </a:r>
                      <a:endParaRPr lang="en-US" dirty="0"/>
                    </a:p>
                  </a:txBody>
                  <a:tcPr/>
                </a:tc>
                <a:tc>
                  <a:txBody>
                    <a:bodyPr/>
                    <a:lstStyle/>
                    <a:p>
                      <a:r>
                        <a:rPr lang="en-US" dirty="0" smtClean="0"/>
                        <a:t>23</a:t>
                      </a:r>
                      <a:endParaRPr lang="en-US" dirty="0"/>
                    </a:p>
                  </a:txBody>
                  <a:tcPr/>
                </a:tc>
              </a:tr>
              <a:tr h="475774">
                <a:tc>
                  <a:txBody>
                    <a:bodyPr/>
                    <a:lstStyle/>
                    <a:p>
                      <a:r>
                        <a:rPr lang="en-US" dirty="0" smtClean="0"/>
                        <a:t>Transportation problems</a:t>
                      </a:r>
                      <a:endParaRPr lang="en-US" dirty="0"/>
                    </a:p>
                  </a:txBody>
                  <a:tcPr/>
                </a:tc>
                <a:tc>
                  <a:txBody>
                    <a:bodyPr/>
                    <a:lstStyle/>
                    <a:p>
                      <a:r>
                        <a:rPr lang="en-US" dirty="0" smtClean="0"/>
                        <a:t>95</a:t>
                      </a:r>
                      <a:endParaRPr lang="en-US" dirty="0"/>
                    </a:p>
                  </a:txBody>
                  <a:tcPr/>
                </a:tc>
                <a:tc>
                  <a:txBody>
                    <a:bodyPr/>
                    <a:lstStyle/>
                    <a:p>
                      <a:r>
                        <a:rPr lang="en-US" dirty="0" smtClean="0"/>
                        <a:t>Other</a:t>
                      </a:r>
                      <a:endParaRPr lang="en-US" dirty="0"/>
                    </a:p>
                  </a:txBody>
                  <a:tcPr/>
                </a:tc>
                <a:tc>
                  <a:txBody>
                    <a:bodyPr/>
                    <a:lstStyle/>
                    <a:p>
                      <a:r>
                        <a:rPr lang="en-US" dirty="0" smtClean="0"/>
                        <a:t>413</a:t>
                      </a:r>
                      <a:endParaRPr lang="en-US" dirty="0"/>
                    </a:p>
                  </a:txBody>
                  <a:tcPr/>
                </a:tc>
              </a:tr>
              <a:tr h="475774">
                <a:tc>
                  <a:txBody>
                    <a:bodyPr/>
                    <a:lstStyle/>
                    <a:p>
                      <a:r>
                        <a:rPr lang="en-US" dirty="0" smtClean="0"/>
                        <a:t>Worried to lose benefits</a:t>
                      </a:r>
                      <a:endParaRPr lang="en-US" dirty="0"/>
                    </a:p>
                  </a:txBody>
                  <a:tcPr/>
                </a:tc>
                <a:tc>
                  <a:txBody>
                    <a:bodyPr/>
                    <a:lstStyle/>
                    <a:p>
                      <a:r>
                        <a:rPr lang="en-US" dirty="0" smtClean="0"/>
                        <a:t>100</a:t>
                      </a:r>
                      <a:endParaRPr lang="en-US" dirty="0"/>
                    </a:p>
                  </a:txBody>
                  <a:tcPr/>
                </a:tc>
                <a:tc>
                  <a:txBody>
                    <a:bodyPr/>
                    <a:lstStyle/>
                    <a:p>
                      <a:endParaRPr lang="en-US" dirty="0"/>
                    </a:p>
                  </a:txBody>
                  <a:tcPr/>
                </a:tc>
                <a:tc>
                  <a:txBody>
                    <a:bodyPr/>
                    <a:lstStyle/>
                    <a:p>
                      <a:endParaRPr lang="en-US" dirty="0"/>
                    </a:p>
                  </a:txBody>
                  <a:tcPr/>
                </a:tc>
              </a:tr>
              <a:tr h="475774">
                <a:tc>
                  <a:txBody>
                    <a:bodyPr/>
                    <a:lstStyle/>
                    <a:p>
                      <a:r>
                        <a:rPr lang="en-US" dirty="0" smtClean="0"/>
                        <a:t>Don’t want to work</a:t>
                      </a:r>
                      <a:endParaRPr lang="en-US" dirty="0"/>
                    </a:p>
                  </a:txBody>
                  <a:tcPr/>
                </a:tc>
                <a:tc>
                  <a:txBody>
                    <a:bodyPr/>
                    <a:lstStyle/>
                    <a:p>
                      <a:r>
                        <a:rPr lang="en-US" dirty="0" smtClean="0"/>
                        <a:t>95</a:t>
                      </a:r>
                      <a:endParaRPr lang="en-US" dirty="0"/>
                    </a:p>
                  </a:txBody>
                  <a:tcPr/>
                </a:tc>
                <a:tc>
                  <a:txBody>
                    <a:bodyPr/>
                    <a:lstStyle/>
                    <a:p>
                      <a:endParaRPr lang="en-US" dirty="0"/>
                    </a:p>
                  </a:txBody>
                  <a:tcPr/>
                </a:tc>
                <a:tc>
                  <a:txBody>
                    <a:bodyPr/>
                    <a:lstStyle/>
                    <a:p>
                      <a:endParaRPr lang="en-US" dirty="0"/>
                    </a:p>
                  </a:txBody>
                  <a:tcPr/>
                </a:tc>
              </a:tr>
              <a:tr h="475774">
                <a:tc>
                  <a:txBody>
                    <a:bodyPr/>
                    <a:lstStyle/>
                    <a:p>
                      <a:r>
                        <a:rPr lang="en-US" dirty="0" smtClean="0"/>
                        <a:t>Other</a:t>
                      </a:r>
                      <a:endParaRPr lang="en-US" dirty="0"/>
                    </a:p>
                  </a:txBody>
                  <a:tcPr/>
                </a:tc>
                <a:tc>
                  <a:txBody>
                    <a:bodyPr/>
                    <a:lstStyle/>
                    <a:p>
                      <a:r>
                        <a:rPr lang="en-US" dirty="0" smtClean="0"/>
                        <a:t>256</a:t>
                      </a:r>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3" name="Title 2"/>
          <p:cNvSpPr>
            <a:spLocks noGrp="1"/>
          </p:cNvSpPr>
          <p:nvPr>
            <p:ph type="title"/>
          </p:nvPr>
        </p:nvSpPr>
        <p:spPr/>
        <p:txBody>
          <a:bodyPr/>
          <a:lstStyle/>
          <a:p>
            <a:r>
              <a:rPr lang="en-US" dirty="0" smtClean="0"/>
              <a:t>Reasons for not doing as planned</a:t>
            </a:r>
            <a:endParaRPr lang="en-US" dirty="0"/>
          </a:p>
        </p:txBody>
      </p:sp>
    </p:spTree>
    <p:extLst>
      <p:ext uri="{BB962C8B-B14F-4D97-AF65-F5344CB8AC3E}">
        <p14:creationId xmlns:p14="http://schemas.microsoft.com/office/powerpoint/2010/main" val="324051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05806289"/>
              </p:ext>
            </p:extLst>
          </p:nvPr>
        </p:nvGraphicFramePr>
        <p:xfrm>
          <a:off x="381000" y="1719263"/>
          <a:ext cx="8407400" cy="4712902"/>
        </p:xfrm>
        <a:graphic>
          <a:graphicData uri="http://schemas.openxmlformats.org/drawingml/2006/table">
            <a:tbl>
              <a:tblPr firstRow="1" bandRow="1">
                <a:tableStyleId>{5C22544A-7EE6-4342-B048-85BDC9FD1C3A}</a:tableStyleId>
              </a:tblPr>
              <a:tblGrid>
                <a:gridCol w="4203700"/>
                <a:gridCol w="4203700"/>
              </a:tblGrid>
              <a:tr h="334396">
                <a:tc>
                  <a:txBody>
                    <a:bodyPr/>
                    <a:lstStyle/>
                    <a:p>
                      <a:r>
                        <a:rPr lang="en-US" dirty="0" smtClean="0"/>
                        <a:t>Working – Other</a:t>
                      </a:r>
                      <a:endParaRPr lang="en-US" dirty="0"/>
                    </a:p>
                  </a:txBody>
                  <a:tcPr/>
                </a:tc>
                <a:tc>
                  <a:txBody>
                    <a:bodyPr/>
                    <a:lstStyle/>
                    <a:p>
                      <a:r>
                        <a:rPr lang="en-US" dirty="0" smtClean="0"/>
                        <a:t>Postsecondary Education - Other</a:t>
                      </a:r>
                      <a:endParaRPr lang="en-US" dirty="0"/>
                    </a:p>
                  </a:txBody>
                  <a:tcPr/>
                </a:tc>
              </a:tr>
              <a:tr h="4347142">
                <a:tc>
                  <a:txBody>
                    <a:bodyPr/>
                    <a:lstStyle/>
                    <a:p>
                      <a:pPr marL="285750" indent="-285750">
                        <a:buFont typeface="Arial" panose="020B0604020202020204" pitchFamily="34" charset="0"/>
                        <a:buChar char="•"/>
                      </a:pPr>
                      <a:r>
                        <a:rPr lang="en-US" dirty="0" smtClean="0"/>
                        <a:t>Adult</a:t>
                      </a:r>
                      <a:r>
                        <a:rPr lang="en-US" baseline="0" dirty="0" smtClean="0"/>
                        <a:t> services not in place</a:t>
                      </a:r>
                    </a:p>
                    <a:p>
                      <a:pPr marL="285750" indent="-285750">
                        <a:buFont typeface="Arial" panose="020B0604020202020204" pitchFamily="34" charset="0"/>
                        <a:buChar char="•"/>
                      </a:pPr>
                      <a:r>
                        <a:rPr lang="en-US" baseline="0" dirty="0" smtClean="0"/>
                        <a:t>Attending adult activity center</a:t>
                      </a:r>
                    </a:p>
                    <a:p>
                      <a:pPr marL="285750" indent="-285750">
                        <a:buFont typeface="Arial" panose="020B0604020202020204" pitchFamily="34" charset="0"/>
                        <a:buChar char="•"/>
                      </a:pPr>
                      <a:r>
                        <a:rPr lang="en-US" baseline="0" dirty="0" smtClean="0"/>
                        <a:t>No availability opportunities for adults with significant disabilities</a:t>
                      </a:r>
                    </a:p>
                    <a:p>
                      <a:pPr marL="285750" indent="-285750">
                        <a:buFont typeface="Arial" panose="020B0604020202020204" pitchFamily="34" charset="0"/>
                        <a:buChar char="•"/>
                      </a:pPr>
                      <a:r>
                        <a:rPr lang="en-US" baseline="0" dirty="0" smtClean="0"/>
                        <a:t>Pregnancy/Currently on maternity leave</a:t>
                      </a:r>
                    </a:p>
                    <a:p>
                      <a:pPr marL="285750" indent="-285750">
                        <a:buFont typeface="Arial" panose="020B0604020202020204" pitchFamily="34" charset="0"/>
                        <a:buChar char="•"/>
                      </a:pPr>
                      <a:r>
                        <a:rPr lang="en-US" baseline="0" dirty="0" smtClean="0"/>
                        <a:t>Medical issues</a:t>
                      </a:r>
                    </a:p>
                    <a:p>
                      <a:pPr marL="285750" indent="-285750">
                        <a:buFont typeface="Arial" panose="020B0604020202020204" pitchFamily="34" charset="0"/>
                        <a:buChar char="•"/>
                      </a:pPr>
                      <a:r>
                        <a:rPr lang="en-US" baseline="0" dirty="0" smtClean="0"/>
                        <a:t>Mental health problems</a:t>
                      </a:r>
                    </a:p>
                    <a:p>
                      <a:pPr marL="285750" indent="-285750">
                        <a:buFont typeface="Arial" panose="020B0604020202020204" pitchFamily="34" charset="0"/>
                        <a:buChar char="•"/>
                      </a:pPr>
                      <a:r>
                        <a:rPr lang="en-US" baseline="0" dirty="0" smtClean="0"/>
                        <a:t>In training through BVR</a:t>
                      </a:r>
                    </a:p>
                    <a:p>
                      <a:pPr marL="285750" indent="-285750">
                        <a:buFont typeface="Arial" panose="020B0604020202020204" pitchFamily="34" charset="0"/>
                        <a:buChar char="•"/>
                      </a:pPr>
                      <a:r>
                        <a:rPr lang="en-US" baseline="0" dirty="0" smtClean="0"/>
                        <a:t>Lost job/Fired/Laid off</a:t>
                      </a:r>
                    </a:p>
                    <a:p>
                      <a:pPr marL="285750" indent="-285750">
                        <a:buFont typeface="Arial" panose="020B0604020202020204" pitchFamily="34" charset="0"/>
                        <a:buChar char="•"/>
                      </a:pPr>
                      <a:r>
                        <a:rPr lang="en-US" baseline="0" dirty="0" smtClean="0"/>
                        <a:t>Not going to work with [those people]</a:t>
                      </a:r>
                    </a:p>
                    <a:p>
                      <a:pPr marL="285750" indent="-285750">
                        <a:buFont typeface="Arial" panose="020B0604020202020204" pitchFamily="34" charset="0"/>
                        <a:buChar char="•"/>
                      </a:pPr>
                      <a:r>
                        <a:rPr lang="en-US" baseline="0" dirty="0" smtClean="0"/>
                        <a:t>Not capable</a:t>
                      </a:r>
                    </a:p>
                    <a:p>
                      <a:pPr marL="285750" indent="-285750">
                        <a:buFont typeface="Arial" panose="020B0604020202020204" pitchFamily="34" charset="0"/>
                        <a:buChar char="•"/>
                      </a:pPr>
                      <a:r>
                        <a:rPr lang="en-US" baseline="0" dirty="0" smtClean="0"/>
                        <a:t>Unable to work</a:t>
                      </a:r>
                    </a:p>
                    <a:p>
                      <a:pPr marL="285750" indent="-285750">
                        <a:buFont typeface="Arial" panose="020B0604020202020204" pitchFamily="34" charset="0"/>
                        <a:buChar char="•"/>
                      </a:pPr>
                      <a:r>
                        <a:rPr lang="en-US" baseline="0" dirty="0" smtClean="0"/>
                        <a:t>Volunteering</a:t>
                      </a:r>
                    </a:p>
                    <a:p>
                      <a:pPr marL="285750" indent="-285750">
                        <a:buFont typeface="Arial" panose="020B0604020202020204" pitchFamily="34" charset="0"/>
                        <a:buChar char="•"/>
                      </a:pPr>
                      <a:r>
                        <a:rPr lang="en-US" baseline="0" dirty="0" smtClean="0"/>
                        <a:t>Incarceration</a:t>
                      </a:r>
                    </a:p>
                  </a:txBody>
                  <a:tcPr/>
                </a:tc>
                <a:tc>
                  <a:txBody>
                    <a:bodyPr/>
                    <a:lstStyle/>
                    <a:p>
                      <a:pPr marL="285750" indent="-285750">
                        <a:buFont typeface="Arial" panose="020B0604020202020204" pitchFamily="34" charset="0"/>
                        <a:buChar char="•"/>
                      </a:pPr>
                      <a:r>
                        <a:rPr lang="en-US" dirty="0" smtClean="0"/>
                        <a:t>Low cognitive ability</a:t>
                      </a:r>
                    </a:p>
                    <a:p>
                      <a:pPr marL="285750" indent="-285750">
                        <a:buFont typeface="Arial" panose="020B0604020202020204" pitchFamily="34" charset="0"/>
                        <a:buChar char="•"/>
                      </a:pPr>
                      <a:r>
                        <a:rPr lang="en-US" dirty="0" smtClean="0"/>
                        <a:t>Don’t know</a:t>
                      </a:r>
                    </a:p>
                    <a:p>
                      <a:pPr marL="285750" indent="-285750">
                        <a:buFont typeface="Arial" panose="020B0604020202020204" pitchFamily="34" charset="0"/>
                        <a:buChar char="•"/>
                      </a:pPr>
                      <a:r>
                        <a:rPr lang="en-US" dirty="0" smtClean="0"/>
                        <a:t>Applying for fall</a:t>
                      </a:r>
                    </a:p>
                    <a:p>
                      <a:pPr marL="285750" indent="-285750">
                        <a:buFont typeface="Arial" panose="020B0604020202020204" pitchFamily="34" charset="0"/>
                        <a:buChar char="•"/>
                      </a:pPr>
                      <a:r>
                        <a:rPr lang="en-US" dirty="0" smtClean="0"/>
                        <a:t>Pregnancy</a:t>
                      </a:r>
                    </a:p>
                    <a:p>
                      <a:pPr marL="285750" indent="-285750">
                        <a:buFont typeface="Arial" panose="020B0604020202020204" pitchFamily="34" charset="0"/>
                        <a:buChar char="•"/>
                      </a:pPr>
                      <a:r>
                        <a:rPr lang="en-US" dirty="0" smtClean="0"/>
                        <a:t>Behavior</a:t>
                      </a:r>
                      <a:r>
                        <a:rPr lang="en-US" baseline="0" dirty="0" smtClean="0"/>
                        <a:t> issues</a:t>
                      </a:r>
                    </a:p>
                    <a:p>
                      <a:pPr marL="285750" indent="-285750">
                        <a:buFont typeface="Arial" panose="020B0604020202020204" pitchFamily="34" charset="0"/>
                        <a:buChar char="•"/>
                      </a:pPr>
                      <a:r>
                        <a:rPr lang="en-US" baseline="0" dirty="0" smtClean="0"/>
                        <a:t>Could not handle – just too much</a:t>
                      </a:r>
                    </a:p>
                    <a:p>
                      <a:pPr marL="285750" indent="-285750">
                        <a:buFont typeface="Arial" panose="020B0604020202020204" pitchFamily="34" charset="0"/>
                        <a:buChar char="•"/>
                      </a:pPr>
                      <a:r>
                        <a:rPr lang="en-US" baseline="0" dirty="0" smtClean="0"/>
                        <a:t>Could not handle the academic requirements</a:t>
                      </a:r>
                    </a:p>
                    <a:p>
                      <a:pPr marL="285750" indent="-285750">
                        <a:buFont typeface="Arial" panose="020B0604020202020204" pitchFamily="34" charset="0"/>
                        <a:buChar char="•"/>
                      </a:pPr>
                      <a:r>
                        <a:rPr lang="en-US" baseline="0" dirty="0" smtClean="0"/>
                        <a:t>Could not read</a:t>
                      </a:r>
                    </a:p>
                    <a:p>
                      <a:pPr marL="285750" indent="-285750">
                        <a:buFont typeface="Arial" panose="020B0604020202020204" pitchFamily="34" charset="0"/>
                        <a:buChar char="•"/>
                      </a:pPr>
                      <a:r>
                        <a:rPr lang="en-US" baseline="0" dirty="0" smtClean="0"/>
                        <a:t>Did not apply</a:t>
                      </a:r>
                    </a:p>
                    <a:p>
                      <a:pPr marL="285750" indent="-285750">
                        <a:buFont typeface="Arial" panose="020B0604020202020204" pitchFamily="34" charset="0"/>
                        <a:buChar char="•"/>
                      </a:pPr>
                      <a:r>
                        <a:rPr lang="en-US" baseline="0" dirty="0" smtClean="0"/>
                        <a:t>Did not intend to go</a:t>
                      </a:r>
                    </a:p>
                    <a:p>
                      <a:pPr marL="285750" indent="-285750">
                        <a:buFont typeface="Arial" panose="020B0604020202020204" pitchFamily="34" charset="0"/>
                        <a:buChar char="•"/>
                      </a:pPr>
                      <a:r>
                        <a:rPr lang="en-US" baseline="0" dirty="0" smtClean="0"/>
                        <a:t>Too severe a disability</a:t>
                      </a:r>
                    </a:p>
                    <a:p>
                      <a:pPr marL="285750" indent="-285750">
                        <a:buFont typeface="Arial" panose="020B0604020202020204" pitchFamily="34" charset="0"/>
                        <a:buChar char="•"/>
                      </a:pPr>
                      <a:r>
                        <a:rPr lang="en-US" baseline="0" dirty="0" smtClean="0"/>
                        <a:t>Postsecondary couldn’t provide supports</a:t>
                      </a:r>
                    </a:p>
                    <a:p>
                      <a:pPr marL="285750" indent="-285750">
                        <a:buFont typeface="Arial" panose="020B0604020202020204" pitchFamily="34" charset="0"/>
                        <a:buChar char="•"/>
                      </a:pPr>
                      <a:r>
                        <a:rPr lang="en-US" baseline="0" dirty="0" smtClean="0"/>
                        <a:t>Too difficult/unable to attend</a:t>
                      </a:r>
                    </a:p>
                  </a:txBody>
                  <a:tcPr/>
                </a:tc>
              </a:tr>
            </a:tbl>
          </a:graphicData>
        </a:graphic>
      </p:graphicFrame>
      <p:sp>
        <p:nvSpPr>
          <p:cNvPr id="3" name="Title 2"/>
          <p:cNvSpPr>
            <a:spLocks noGrp="1"/>
          </p:cNvSpPr>
          <p:nvPr>
            <p:ph type="title"/>
          </p:nvPr>
        </p:nvSpPr>
        <p:spPr/>
        <p:txBody>
          <a:bodyPr/>
          <a:lstStyle/>
          <a:p>
            <a:r>
              <a:rPr lang="en-US" dirty="0" smtClean="0"/>
              <a:t>Other reasons</a:t>
            </a:r>
            <a:endParaRPr lang="en-US" dirty="0"/>
          </a:p>
        </p:txBody>
      </p:sp>
    </p:spTree>
    <p:extLst>
      <p:ext uri="{BB962C8B-B14F-4D97-AF65-F5344CB8AC3E}">
        <p14:creationId xmlns:p14="http://schemas.microsoft.com/office/powerpoint/2010/main" val="645182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752600"/>
            <a:ext cx="7109908" cy="4080029"/>
          </a:xfrm>
        </p:spPr>
        <p:txBody>
          <a:bodyPr>
            <a:normAutofit fontScale="92500" lnSpcReduction="10000"/>
          </a:bodyPr>
          <a:lstStyle/>
          <a:p>
            <a:r>
              <a:rPr lang="en-US" sz="3200" dirty="0" smtClean="0"/>
              <a:t>a strategy in which a teacher, parent, or practitioner shows a video of desired behaviors or interactions to an individual student or a small group of students. </a:t>
            </a:r>
          </a:p>
          <a:p>
            <a:pPr marL="68580" indent="0">
              <a:buNone/>
            </a:pPr>
            <a:endParaRPr lang="en-US" sz="3200" dirty="0" smtClean="0"/>
          </a:p>
          <a:p>
            <a:r>
              <a:rPr lang="en-US" sz="3200" dirty="0" smtClean="0"/>
              <a:t>The student then imitates the behavior or interaction when in the appropriate situation </a:t>
            </a:r>
            <a:r>
              <a:rPr lang="en-US" sz="1600" dirty="0" smtClean="0"/>
              <a:t>(Bellini &amp; Akullian, (2007).</a:t>
            </a:r>
            <a:endParaRPr lang="en-US" sz="1600" dirty="0"/>
          </a:p>
        </p:txBody>
      </p:sp>
      <p:sp>
        <p:nvSpPr>
          <p:cNvPr id="2" name="Title 1"/>
          <p:cNvSpPr>
            <a:spLocks noGrp="1"/>
          </p:cNvSpPr>
          <p:nvPr>
            <p:ph type="title"/>
          </p:nvPr>
        </p:nvSpPr>
        <p:spPr>
          <a:xfrm>
            <a:off x="1066800" y="381000"/>
            <a:ext cx="7024744" cy="1066800"/>
          </a:xfrm>
        </p:spPr>
        <p:txBody>
          <a:bodyPr>
            <a:normAutofit/>
          </a:bodyPr>
          <a:lstStyle/>
          <a:p>
            <a:pPr algn="ctr"/>
            <a:r>
              <a:rPr lang="en-US" b="1" dirty="0" smtClean="0"/>
              <a:t>What is Video Modeling?	</a:t>
            </a:r>
            <a:endParaRPr lang="en-US" b="1" dirty="0"/>
          </a:p>
        </p:txBody>
      </p:sp>
    </p:spTree>
    <p:extLst>
      <p:ext uri="{BB962C8B-B14F-4D97-AF65-F5344CB8AC3E}">
        <p14:creationId xmlns:p14="http://schemas.microsoft.com/office/powerpoint/2010/main" val="24072110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057400"/>
            <a:ext cx="6777317" cy="3775229"/>
          </a:xfrm>
        </p:spPr>
        <p:txBody>
          <a:bodyPr>
            <a:normAutofit fontScale="85000" lnSpcReduction="20000"/>
          </a:bodyPr>
          <a:lstStyle/>
          <a:p>
            <a:r>
              <a:rPr lang="en-US" sz="3500" dirty="0" smtClean="0"/>
              <a:t>Can be effectively implemented with learners from early childhood through high school.</a:t>
            </a:r>
          </a:p>
          <a:p>
            <a:pPr marL="68580" indent="0">
              <a:buNone/>
            </a:pPr>
            <a:endParaRPr lang="en-US" sz="3500" dirty="0" smtClean="0"/>
          </a:p>
          <a:p>
            <a:r>
              <a:rPr lang="en-US" sz="3500" dirty="0" smtClean="0"/>
              <a:t>Effective for students with LD, intellectual disabilities, autism, &amp; developmental disabilities</a:t>
            </a:r>
          </a:p>
          <a:p>
            <a:pPr marL="68580" indent="0" algn="ctr">
              <a:buNone/>
            </a:pPr>
            <a:endParaRPr lang="en-US" dirty="0" smtClean="0"/>
          </a:p>
          <a:p>
            <a:pPr marL="68580" indent="0" algn="ctr">
              <a:buNone/>
            </a:pPr>
            <a:endParaRPr lang="en-US" dirty="0"/>
          </a:p>
          <a:p>
            <a:pPr marL="68580" indent="0">
              <a:buNone/>
            </a:pPr>
            <a:r>
              <a:rPr lang="en-US" sz="1200" dirty="0" smtClean="0"/>
              <a:t>Mason et al., (2012); </a:t>
            </a:r>
            <a:r>
              <a:rPr lang="en-US" sz="1200" dirty="0" err="1" smtClean="0"/>
              <a:t>Cihak</a:t>
            </a:r>
            <a:r>
              <a:rPr lang="en-US" sz="1200" dirty="0" smtClean="0"/>
              <a:t> et al., (2012); Bellini &amp; </a:t>
            </a:r>
            <a:r>
              <a:rPr lang="en-US" sz="1200" dirty="0" err="1" smtClean="0"/>
              <a:t>Akullian</a:t>
            </a:r>
            <a:r>
              <a:rPr lang="en-US" sz="1200" dirty="0" smtClean="0"/>
              <a:t>, (2007); </a:t>
            </a:r>
            <a:r>
              <a:rPr lang="en-US" sz="1200" dirty="0" err="1" smtClean="0"/>
              <a:t>Mechling</a:t>
            </a:r>
            <a:r>
              <a:rPr lang="en-US" sz="1200" dirty="0" smtClean="0"/>
              <a:t>, (2005)</a:t>
            </a:r>
          </a:p>
        </p:txBody>
      </p:sp>
      <p:sp>
        <p:nvSpPr>
          <p:cNvPr id="2" name="Title 1"/>
          <p:cNvSpPr>
            <a:spLocks noGrp="1"/>
          </p:cNvSpPr>
          <p:nvPr>
            <p:ph type="title"/>
          </p:nvPr>
        </p:nvSpPr>
        <p:spPr>
          <a:xfrm>
            <a:off x="914400" y="609600"/>
            <a:ext cx="7024744" cy="801136"/>
          </a:xfrm>
        </p:spPr>
        <p:txBody>
          <a:bodyPr>
            <a:normAutofit/>
          </a:bodyPr>
          <a:lstStyle/>
          <a:p>
            <a:pPr algn="ctr"/>
            <a:r>
              <a:rPr lang="en-US" b="1" dirty="0" smtClean="0"/>
              <a:t>Video Modeling</a:t>
            </a:r>
            <a:r>
              <a:rPr lang="en-US" dirty="0" smtClean="0"/>
              <a:t>	</a:t>
            </a:r>
            <a:endParaRPr lang="en-US" dirty="0"/>
          </a:p>
        </p:txBody>
      </p:sp>
    </p:spTree>
    <p:extLst>
      <p:ext uri="{BB962C8B-B14F-4D97-AF65-F5344CB8AC3E}">
        <p14:creationId xmlns:p14="http://schemas.microsoft.com/office/powerpoint/2010/main" val="430296138"/>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2633</TotalTime>
  <Words>1577</Words>
  <Application>Microsoft Office PowerPoint</Application>
  <PresentationFormat>On-screen Show (4:3)</PresentationFormat>
  <Paragraphs>288</Paragraphs>
  <Slides>35</Slides>
  <Notes>11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Grid</vt:lpstr>
      <vt:lpstr>   Using Video Modeling  to teach Employment related social skills to individuals with moderate/intensive needs</vt:lpstr>
      <vt:lpstr>What is Video Modeling?</vt:lpstr>
      <vt:lpstr>Postschool outcome data</vt:lpstr>
      <vt:lpstr>Employment outcomes 2006-2013</vt:lpstr>
      <vt:lpstr>Postsecondary outcomes  2006-2013</vt:lpstr>
      <vt:lpstr>Reasons for not doing as planned</vt:lpstr>
      <vt:lpstr>Other reasons</vt:lpstr>
      <vt:lpstr>What is Video Modeling? </vt:lpstr>
      <vt:lpstr>Video Modeling </vt:lpstr>
      <vt:lpstr>Intervention Settings for  Video Modeling </vt:lpstr>
      <vt:lpstr>Video Modeling</vt:lpstr>
      <vt:lpstr>Video Modeling:  An Evidence-Based Practice</vt:lpstr>
      <vt:lpstr>Video Modeling</vt:lpstr>
      <vt:lpstr>Video modeling</vt:lpstr>
      <vt:lpstr>A Basic Overview of the Video Modeling Process</vt:lpstr>
      <vt:lpstr>Types of Video Modeling</vt:lpstr>
      <vt:lpstr>Types of Video Modeling </vt:lpstr>
      <vt:lpstr>Peer Video Modeling</vt:lpstr>
      <vt:lpstr>Video Self-Modeling</vt:lpstr>
      <vt:lpstr>Point of View Video Modeling</vt:lpstr>
      <vt:lpstr>Video Model Examples  from NSTAAC</vt:lpstr>
      <vt:lpstr>video modeling experiences</vt:lpstr>
      <vt:lpstr>Pilot Study: Method</vt:lpstr>
      <vt:lpstr>Pilot Study: Method</vt:lpstr>
      <vt:lpstr>The Data</vt:lpstr>
      <vt:lpstr>Pilot Study #2</vt:lpstr>
      <vt:lpstr>Method</vt:lpstr>
      <vt:lpstr>The Data</vt:lpstr>
      <vt:lpstr>Discussion Question 1</vt:lpstr>
      <vt:lpstr>Recap of the Research on Video Modeling</vt:lpstr>
      <vt:lpstr>Discussion Question 2</vt:lpstr>
      <vt:lpstr>Benefits of video modeling</vt:lpstr>
      <vt:lpstr>In closing </vt:lpstr>
      <vt:lpstr>Questions? </vt:lpstr>
      <vt:lpstr>Video Modeling 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Modeling</dc:title>
  <dc:creator>Carol</dc:creator>
  <cp:lastModifiedBy>Carol Sparber</cp:lastModifiedBy>
  <cp:revision>148</cp:revision>
  <dcterms:created xsi:type="dcterms:W3CDTF">2014-11-13T15:07:52Z</dcterms:created>
  <dcterms:modified xsi:type="dcterms:W3CDTF">2017-05-04T02:07:22Z</dcterms:modified>
</cp:coreProperties>
</file>