
<file path=[Content_Types].xml><?xml version="1.0" encoding="utf-8"?>
<Types xmlns="http://schemas.openxmlformats.org/package/2006/content-types">
  <Default Extension="bin" ContentType="application/vnd.openxmlformats-officedocument.oleObject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5" r:id="rId1"/>
  </p:sldMasterIdLst>
  <p:notesMasterIdLst>
    <p:notesMasterId r:id="rId33"/>
  </p:notesMasterIdLst>
  <p:sldIdLst>
    <p:sldId id="256" r:id="rId2"/>
    <p:sldId id="303" r:id="rId3"/>
    <p:sldId id="258" r:id="rId4"/>
    <p:sldId id="259" r:id="rId5"/>
    <p:sldId id="261" r:id="rId6"/>
    <p:sldId id="262" r:id="rId7"/>
    <p:sldId id="263" r:id="rId8"/>
    <p:sldId id="264" r:id="rId9"/>
    <p:sldId id="304" r:id="rId10"/>
    <p:sldId id="265" r:id="rId11"/>
    <p:sldId id="267" r:id="rId12"/>
    <p:sldId id="268" r:id="rId13"/>
    <p:sldId id="269" r:id="rId14"/>
    <p:sldId id="305" r:id="rId15"/>
    <p:sldId id="306" r:id="rId16"/>
    <p:sldId id="278" r:id="rId17"/>
    <p:sldId id="280" r:id="rId18"/>
    <p:sldId id="308" r:id="rId19"/>
    <p:sldId id="307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 snapToGrid="0" snapToObjects="1">
      <p:cViewPr>
        <p:scale>
          <a:sx n="45" d="100"/>
          <a:sy n="45" d="100"/>
        </p:scale>
        <p:origin x="-1788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05882352941196E-2"/>
          <c:y val="8.0851063829787198E-2"/>
          <c:w val="0.58567724357302997"/>
          <c:h val="0.74468085106382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 Study</c:v>
                </c:pt>
              </c:strCache>
            </c:strRef>
          </c:tx>
          <c:spPr>
            <a:solidFill>
              <a:srgbClr val="63AAFE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35</c:v>
                </c:pt>
                <c:pt idx="1">
                  <c:v>27.2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VOSE</c:v>
                </c:pt>
              </c:strCache>
            </c:strRef>
          </c:tx>
          <c:spPr>
            <a:solidFill>
              <a:srgbClr val="DD2D32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17.7</c:v>
                </c:pt>
                <c:pt idx="1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Transition Specialist</c:v>
                </c:pt>
              </c:strCache>
            </c:strRef>
          </c:tx>
          <c:spPr>
            <a:solidFill>
              <a:srgbClr val="FFF58C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71</c:v>
                </c:pt>
                <c:pt idx="1">
                  <c:v>20.7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Option IV/JTC</c:v>
                </c:pt>
              </c:strCache>
            </c:strRef>
          </c:tx>
          <c:spPr>
            <a:solidFill>
              <a:srgbClr val="4EE257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>
                  <c:v>8</c:v>
                </c:pt>
                <c:pt idx="1">
                  <c:v>1.9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Special Needs CTE</c:v>
                </c:pt>
              </c:strCache>
            </c:strRef>
          </c:tx>
          <c:spPr>
            <a:solidFill>
              <a:srgbClr val="6711FF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Sheet1!$B$6:$C$6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3.1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rgbClr val="865357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Sheet1!$B$8:$C$8</c:f>
              <c:numCache>
                <c:formatCode>General</c:formatCode>
                <c:ptCount val="2"/>
                <c:pt idx="0">
                  <c:v>31</c:v>
                </c:pt>
                <c:pt idx="1">
                  <c:v>39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Assistive Technology</c:v>
                </c:pt>
              </c:strCache>
            </c:strRef>
          </c:tx>
          <c:spPr>
            <a:solidFill>
              <a:srgbClr val="A2BD90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Sheet1!$B$9:$C$9</c:f>
              <c:numCache>
                <c:formatCode>General</c:formatCode>
                <c:ptCount val="2"/>
                <c:pt idx="0">
                  <c:v>7</c:v>
                </c:pt>
                <c:pt idx="1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26752"/>
        <c:axId val="84833024"/>
      </c:barChart>
      <c:catAx>
        <c:axId val="84826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Services</a:t>
                </a:r>
              </a:p>
            </c:rich>
          </c:tx>
          <c:layout>
            <c:manualLayout>
              <c:xMode val="edge"/>
              <c:yMode val="edge"/>
              <c:x val="0.37450980392156902"/>
              <c:y val="0.87234042553191504"/>
            </c:manualLayout>
          </c:layout>
          <c:overlay val="0"/>
          <c:spPr>
            <a:noFill/>
            <a:ln w="351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3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833024"/>
        <c:scaling>
          <c:orientation val="minMax"/>
        </c:scaling>
        <c:delete val="0"/>
        <c:axPos val="l"/>
        <c:majorGridlines>
          <c:spPr>
            <a:ln w="439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26752"/>
        <c:crosses val="autoZero"/>
        <c:crossBetween val="between"/>
      </c:valAx>
      <c:spPr>
        <a:noFill/>
        <a:ln w="1758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066485894561202"/>
          <c:y val="0.12534640384717"/>
          <c:w val="0.29659135944099702"/>
          <c:h val="0.653891296306082"/>
        </c:manualLayout>
      </c:layout>
      <c:overlay val="0"/>
      <c:spPr>
        <a:noFill/>
        <a:ln w="4396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12700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6497175141242903E-2"/>
          <c:y val="3.2727272727272702E-2"/>
          <c:w val="0.65348399246704303"/>
          <c:h val="0.89818181818181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 Full-time</c:v>
                </c:pt>
              </c:strCache>
            </c:strRef>
          </c:tx>
          <c:spPr>
            <a:solidFill>
              <a:srgbClr val="63AAFE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 Part-time</c:v>
                </c:pt>
              </c:strCache>
            </c:strRef>
          </c:tx>
          <c:spPr>
            <a:solidFill>
              <a:srgbClr val="DD2D32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4-Yr College</c:v>
                </c:pt>
              </c:strCache>
            </c:strRef>
          </c:tx>
          <c:spPr>
            <a:solidFill>
              <a:srgbClr val="FFF58C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2-Yr College</c:v>
                </c:pt>
              </c:strCache>
            </c:strRef>
          </c:tx>
          <c:spPr>
            <a:solidFill>
              <a:srgbClr val="4EE257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Tech School</c:v>
                </c:pt>
              </c:strCache>
            </c:strRef>
          </c:tx>
          <c:spPr>
            <a:solidFill>
              <a:srgbClr val="6711FF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EA746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Sheet1!$A$7</c:f>
              <c:strCache>
                <c:ptCount val="1"/>
                <c:pt idx="0">
                  <c:v>Vocational Rehab.</c:v>
                </c:pt>
              </c:strCache>
            </c:strRef>
          </c:tx>
          <c:spPr>
            <a:solidFill>
              <a:srgbClr val="865357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Sheet1!$B$7:$B$7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7"/>
          <c:order val="7"/>
          <c:tx>
            <c:strRef>
              <c:f>Sheet1!$A$8</c:f>
              <c:strCache>
                <c:ptCount val="1"/>
                <c:pt idx="0">
                  <c:v>DD</c:v>
                </c:pt>
              </c:strCache>
            </c:strRef>
          </c:tx>
          <c:spPr>
            <a:solidFill>
              <a:srgbClr val="A2BD90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Sheet1!$B$8:$B$8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4681856"/>
        <c:axId val="84683392"/>
        <c:axId val="0"/>
      </c:bar3DChart>
      <c:catAx>
        <c:axId val="8468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68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683392"/>
        <c:scaling>
          <c:orientation val="minMax"/>
        </c:scaling>
        <c:delete val="0"/>
        <c:axPos val="l"/>
        <c:majorGridlines>
          <c:spPr>
            <a:ln w="1287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681856"/>
        <c:crosses val="autoZero"/>
        <c:crossBetween val="between"/>
      </c:valAx>
      <c:spPr>
        <a:noFill/>
        <a:ln w="25747">
          <a:noFill/>
        </a:ln>
      </c:spPr>
    </c:plotArea>
    <c:legend>
      <c:legendPos val="r"/>
      <c:layout>
        <c:manualLayout>
          <c:xMode val="edge"/>
          <c:yMode val="edge"/>
          <c:x val="0.72504708097928405"/>
          <c:y val="0.207272727272727"/>
          <c:w val="0.26741996233521698"/>
          <c:h val="0.58545454545454501"/>
        </c:manualLayout>
      </c:layout>
      <c:overlay val="0"/>
      <c:spPr>
        <a:noFill/>
        <a:ln w="12873">
          <a:solidFill>
            <a:srgbClr val="000000"/>
          </a:solidFill>
          <a:prstDash val="solid"/>
        </a:ln>
      </c:spPr>
      <c:txPr>
        <a:bodyPr/>
        <a:lstStyle/>
        <a:p>
          <a:pPr>
            <a:defRPr sz="1328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4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12700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474708171206199E-2"/>
          <c:y val="2.4509803921568599E-2"/>
          <c:w val="0.65499351491569402"/>
          <c:h val="0.916666666666666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 Full-time</c:v>
                </c:pt>
              </c:strCache>
            </c:strRef>
          </c:tx>
          <c:spPr>
            <a:solidFill>
              <a:srgbClr val="63AAFE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 Part-time</c:v>
                </c:pt>
              </c:strCache>
            </c:strRef>
          </c:tx>
          <c:spPr>
            <a:solidFill>
              <a:srgbClr val="DD2D32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4-Yr College</c:v>
                </c:pt>
              </c:strCache>
            </c:strRef>
          </c:tx>
          <c:spPr>
            <a:solidFill>
              <a:srgbClr val="FFF58C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2-Yr College</c:v>
                </c:pt>
              </c:strCache>
            </c:strRef>
          </c:tx>
          <c:spPr>
            <a:solidFill>
              <a:srgbClr val="4EE257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Tech School</c:v>
                </c:pt>
              </c:strCache>
            </c:strRef>
          </c:tx>
          <c:spPr>
            <a:solidFill>
              <a:srgbClr val="6711FF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rgbClr val="FEA746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Sheet1!$B$7:$B$7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Vocational Rehab.</c:v>
                </c:pt>
              </c:strCache>
            </c:strRef>
          </c:tx>
          <c:spPr>
            <a:solidFill>
              <a:srgbClr val="865357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Sheet1!$B$8:$B$8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MRDD</c:v>
                </c:pt>
              </c:strCache>
            </c:strRef>
          </c:tx>
          <c:spPr>
            <a:solidFill>
              <a:srgbClr val="A2BD90"/>
            </a:solidFill>
            <a:ln w="1287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Sheet1!$B$9:$B$9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4789888"/>
        <c:axId val="92275072"/>
        <c:axId val="0"/>
      </c:bar3DChart>
      <c:catAx>
        <c:axId val="847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2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27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275072"/>
        <c:scaling>
          <c:orientation val="minMax"/>
        </c:scaling>
        <c:delete val="0"/>
        <c:axPos val="l"/>
        <c:majorGridlines>
          <c:spPr>
            <a:ln w="1287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2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89888"/>
        <c:crosses val="autoZero"/>
        <c:crossBetween val="between"/>
      </c:valAx>
      <c:spPr>
        <a:noFill/>
        <a:ln w="25747">
          <a:noFill/>
        </a:ln>
      </c:spPr>
    </c:plotArea>
    <c:legend>
      <c:legendPos val="r"/>
      <c:layout>
        <c:manualLayout>
          <c:xMode val="edge"/>
          <c:yMode val="edge"/>
          <c:x val="0.73830944099240403"/>
          <c:y val="6.4243283529285294E-2"/>
          <c:w val="0.25650252283540398"/>
          <c:h val="0.86831287257635503"/>
        </c:manualLayout>
      </c:layout>
      <c:overlay val="0"/>
      <c:spPr>
        <a:noFill/>
        <a:ln w="12873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3343-07A9-D040-948B-07457227C1C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CD6D0-F41D-FC48-BBF3-DBB333702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</a:rPr>
              <a:t>Region 2 Transition services received=100%, Ohio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72%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20714C-AA43-874B-A584-66A6DFD2FA50}" type="slidenum">
              <a:rPr lang="en-US" sz="1200">
                <a:latin typeface="Georgia" charset="0"/>
              </a:rPr>
              <a:pPr eaLnBrk="1" hangingPunct="1"/>
              <a:t>11</a:t>
            </a:fld>
            <a:endParaRPr lang="en-US" sz="1200">
              <a:latin typeface="Georgi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3303770-EACE-B246-99C3-F1FF08BEC7C1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ichcy.org/PublishingImages/TAD_Logos/nsttac.gi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ichcy.org/PublishingImages/TAD_Logos/nsttac.gi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ichcy.org/PublishingImages/TAD_Logos/nsttac.gi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9896" y="4431194"/>
            <a:ext cx="5120640" cy="1581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Alfred Daviso, Ph.D. </a:t>
            </a:r>
          </a:p>
          <a:p>
            <a:r>
              <a:rPr lang="en-US" dirty="0" smtClean="0"/>
              <a:t>The University of Akron</a:t>
            </a:r>
          </a:p>
          <a:p>
            <a:endParaRPr lang="en-US" dirty="0"/>
          </a:p>
          <a:p>
            <a:r>
              <a:rPr lang="en-US" dirty="0" smtClean="0"/>
              <a:t>Carol Feldman-</a:t>
            </a:r>
            <a:r>
              <a:rPr lang="en-US" dirty="0" err="1" smtClean="0"/>
              <a:t>Sparber</a:t>
            </a:r>
            <a:endParaRPr lang="en-US" dirty="0" smtClean="0"/>
          </a:p>
          <a:p>
            <a:r>
              <a:rPr lang="en-US" dirty="0" smtClean="0"/>
              <a:t>Kent State University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896" y="1823585"/>
            <a:ext cx="5120640" cy="2304288"/>
          </a:xfrm>
        </p:spPr>
        <p:txBody>
          <a:bodyPr>
            <a:noAutofit/>
          </a:bodyPr>
          <a:lstStyle/>
          <a:p>
            <a:r>
              <a:rPr lang="en-US" sz="3600" b="1" dirty="0"/>
              <a:t>Promoting Positive Outcomes for Students with Moderate/Intensive </a:t>
            </a:r>
            <a:r>
              <a:rPr lang="en-US" sz="3600" b="1" dirty="0" smtClean="0"/>
              <a:t>Disabilities</a:t>
            </a:r>
            <a:endParaRPr lang="en-US" sz="3600" dirty="0"/>
          </a:p>
        </p:txBody>
      </p:sp>
      <p:pic>
        <p:nvPicPr>
          <p:cNvPr id="4" name="Picture 3" descr="ocali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28132"/>
            <a:ext cx="316653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1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200" cap="none" dirty="0">
                <a:latin typeface="Book Antiqua" charset="0"/>
              </a:rPr>
              <a:t>DEMOGRAPHICS </a:t>
            </a:r>
            <a:r>
              <a:rPr lang="en-US" sz="3200" cap="none" dirty="0" smtClean="0">
                <a:latin typeface="Book Antiqua" charset="0"/>
              </a:rPr>
              <a:t/>
            </a:r>
            <a:br>
              <a:rPr lang="en-US" sz="3200" cap="none" dirty="0" smtClean="0">
                <a:latin typeface="Book Antiqua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Students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with Low-Incidence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Disabilities</a:t>
            </a:r>
            <a:endParaRPr lang="en-US" sz="3200" cap="none" dirty="0">
              <a:latin typeface="Book Antiqua" charset="0"/>
            </a:endParaRPr>
          </a:p>
        </p:txBody>
      </p:sp>
      <p:graphicFrame>
        <p:nvGraphicFramePr>
          <p:cNvPr id="8507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212838"/>
              </p:ext>
            </p:extLst>
          </p:nvPr>
        </p:nvGraphicFramePr>
        <p:xfrm>
          <a:off x="304800" y="1913466"/>
          <a:ext cx="8534400" cy="2255490"/>
        </p:xfrm>
        <a:graphic>
          <a:graphicData uri="http://schemas.openxmlformats.org/drawingml/2006/table">
            <a:tbl>
              <a:tblPr/>
              <a:tblGrid>
                <a:gridCol w="4482715"/>
                <a:gridCol w="2222501"/>
                <a:gridCol w="1829184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Disability Category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#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Autism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361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35.8%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Multiple Disabilities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552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54.7%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TBI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96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9.5%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098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63432"/>
              </p:ext>
            </p:extLst>
          </p:nvPr>
        </p:nvGraphicFramePr>
        <p:xfrm>
          <a:off x="304800" y="4387374"/>
          <a:ext cx="8562976" cy="1813560"/>
        </p:xfrm>
        <a:graphic>
          <a:graphicData uri="http://schemas.openxmlformats.org/drawingml/2006/table">
            <a:tbl>
              <a:tblPr/>
              <a:tblGrid>
                <a:gridCol w="4436533"/>
                <a:gridCol w="1791086"/>
                <a:gridCol w="2335357"/>
              </a:tblGrid>
              <a:tr h="4258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Gender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36.8%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38.4%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62.4%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6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Transition  Services Received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0102265"/>
              </p:ext>
            </p:extLst>
          </p:nvPr>
        </p:nvGraphicFramePr>
        <p:xfrm>
          <a:off x="889000" y="1879600"/>
          <a:ext cx="76708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124200" y="5791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219200" y="5791200"/>
            <a:ext cx="541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/>
              <a:t>OCALI                                       </a:t>
            </a:r>
            <a:r>
              <a:rPr lang="en-US" sz="1800" dirty="0"/>
              <a:t>Ohio</a:t>
            </a:r>
          </a:p>
        </p:txBody>
      </p:sp>
    </p:spTree>
    <p:extLst>
      <p:ext uri="{BB962C8B-B14F-4D97-AF65-F5344CB8AC3E}">
        <p14:creationId xmlns:p14="http://schemas.microsoft.com/office/powerpoint/2010/main" val="31348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Exiting Work &amp; Education Goals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483056"/>
              </p:ext>
            </p:extLst>
          </p:nvPr>
        </p:nvGraphicFramePr>
        <p:xfrm>
          <a:off x="441325" y="1574800"/>
          <a:ext cx="8253413" cy="449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362200" y="5943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43200" y="5943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/>
              <a:t>OCALI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67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Exiting Work &amp; Education Goals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3537229"/>
              </p:ext>
            </p:extLst>
          </p:nvPr>
        </p:nvGraphicFramePr>
        <p:xfrm>
          <a:off x="458788" y="1619250"/>
          <a:ext cx="8253412" cy="449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362200" y="5943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Ohio</a:t>
            </a:r>
          </a:p>
        </p:txBody>
      </p:sp>
    </p:spTree>
    <p:extLst>
      <p:ext uri="{BB962C8B-B14F-4D97-AF65-F5344CB8AC3E}">
        <p14:creationId xmlns:p14="http://schemas.microsoft.com/office/powerpoint/2010/main" val="9627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Fields of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Top Four </a:t>
            </a:r>
            <a:endParaRPr lang="en-US" sz="2800" dirty="0"/>
          </a:p>
          <a:p>
            <a:r>
              <a:rPr lang="en-US" sz="2800" dirty="0" smtClean="0"/>
              <a:t>Hospitality and Tourism (130)</a:t>
            </a:r>
          </a:p>
          <a:p>
            <a:r>
              <a:rPr lang="en-US" sz="2800" dirty="0" smtClean="0"/>
              <a:t>Construction &amp; Manufacturing (137)</a:t>
            </a:r>
          </a:p>
          <a:p>
            <a:r>
              <a:rPr lang="en-US" sz="2800" dirty="0" smtClean="0"/>
              <a:t>Health and Human Services (101)</a:t>
            </a:r>
          </a:p>
          <a:p>
            <a:r>
              <a:rPr lang="en-US" sz="2800" dirty="0" smtClean="0"/>
              <a:t>Information Technology (65)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25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Services Received while in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In-school Job 					426	42%</a:t>
            </a:r>
          </a:p>
          <a:p>
            <a:r>
              <a:rPr lang="en-US" sz="2800" dirty="0" smtClean="0"/>
              <a:t>Job Shadowing 					310	31%</a:t>
            </a:r>
          </a:p>
          <a:p>
            <a:r>
              <a:rPr lang="en-US" sz="2800" dirty="0" smtClean="0"/>
              <a:t>School Supervised Volunteering 		528	52%</a:t>
            </a:r>
          </a:p>
          <a:p>
            <a:r>
              <a:rPr lang="en-US" sz="2800" dirty="0" smtClean="0"/>
              <a:t>School Supervised Paid                                                   Work in the Community 			254	25%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These activities have a significant impact on the </a:t>
            </a:r>
            <a:r>
              <a:rPr lang="en-US" sz="2800" dirty="0" err="1" smtClean="0"/>
              <a:t>postschool</a:t>
            </a:r>
            <a:r>
              <a:rPr lang="en-US" sz="2800" dirty="0" smtClean="0"/>
              <a:t> outcome of employment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19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000" dirty="0">
                <a:latin typeface="Century Gothic" charset="0"/>
              </a:rPr>
              <a:t>Follow-Up Data</a:t>
            </a:r>
          </a:p>
          <a:p>
            <a:pPr algn="ctr" eaLnBrk="1" hangingPunct="1">
              <a:buFont typeface="Wingdings 2" charset="0"/>
              <a:buNone/>
            </a:pPr>
            <a:r>
              <a:rPr lang="en-US" sz="4000" dirty="0" smtClean="0">
                <a:latin typeface="Century Gothic" charset="0"/>
              </a:rPr>
              <a:t>Autism &amp; Low Incidence: </a:t>
            </a:r>
            <a:r>
              <a:rPr lang="en-US" sz="4000" dirty="0">
                <a:latin typeface="Century Gothic" charset="0"/>
              </a:rPr>
              <a:t>N</a:t>
            </a:r>
            <a:r>
              <a:rPr lang="en-US" sz="4000" dirty="0" smtClean="0">
                <a:latin typeface="Century Gothic" charset="0"/>
              </a:rPr>
              <a:t>=177 </a:t>
            </a:r>
            <a:endParaRPr lang="en-US" sz="40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000" dirty="0">
                <a:latin typeface="Century Gothic" charset="0"/>
              </a:rPr>
              <a:t>Ohio: N=5919</a:t>
            </a:r>
          </a:p>
        </p:txBody>
      </p:sp>
    </p:spTree>
    <p:extLst>
      <p:ext uri="{BB962C8B-B14F-4D97-AF65-F5344CB8AC3E}">
        <p14:creationId xmlns:p14="http://schemas.microsoft.com/office/powerpoint/2010/main" val="42488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Planned Goals &amp; Actual Outcomes</a:t>
            </a:r>
          </a:p>
        </p:txBody>
      </p:sp>
      <p:graphicFrame>
        <p:nvGraphicFramePr>
          <p:cNvPr id="4403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04800" y="1752600"/>
          <a:ext cx="845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Chart" r:id="rId4" imgW="6724618" imgH="3086061" progId="MSGraph.Chart.8">
                  <p:embed/>
                </p:oleObj>
              </mc:Choice>
              <mc:Fallback>
                <p:oleObj name="Chart" r:id="rId4" imgW="6724618" imgH="3086061" progId="MSGraph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845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90800" y="586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2895600" y="5943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Ohio</a:t>
            </a:r>
          </a:p>
        </p:txBody>
      </p:sp>
    </p:spTree>
    <p:extLst>
      <p:ext uri="{BB962C8B-B14F-4D97-AF65-F5344CB8AC3E}">
        <p14:creationId xmlns:p14="http://schemas.microsoft.com/office/powerpoint/2010/main" val="5919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Postschool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Full-time Employment</a:t>
            </a:r>
          </a:p>
          <a:p>
            <a:r>
              <a:rPr lang="en-US" sz="2800" dirty="0" smtClean="0"/>
              <a:t>Part-time Employment</a:t>
            </a:r>
          </a:p>
          <a:p>
            <a:r>
              <a:rPr lang="en-US" sz="2800" dirty="0"/>
              <a:t>Sheltered </a:t>
            </a:r>
            <a:r>
              <a:rPr lang="en-US" sz="2800" dirty="0" smtClean="0"/>
              <a:t>Employment</a:t>
            </a:r>
          </a:p>
          <a:p>
            <a:r>
              <a:rPr lang="en-US" sz="2800" dirty="0" smtClean="0"/>
              <a:t>2 year College</a:t>
            </a:r>
          </a:p>
          <a:p>
            <a:r>
              <a:rPr lang="en-US" sz="2800" dirty="0" smtClean="0"/>
              <a:t>4 year College</a:t>
            </a:r>
          </a:p>
          <a:p>
            <a:r>
              <a:rPr lang="en-US" sz="2800" dirty="0" smtClean="0"/>
              <a:t>Rehabilitation Services</a:t>
            </a:r>
          </a:p>
          <a:p>
            <a:r>
              <a:rPr lang="en-US" sz="2800" dirty="0" smtClean="0"/>
              <a:t>DD Services</a:t>
            </a:r>
          </a:p>
          <a:p>
            <a:r>
              <a:rPr lang="en-US" sz="2800" dirty="0" smtClean="0"/>
              <a:t>Other Training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3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Students Found Their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10%		Parent Helped</a:t>
            </a:r>
          </a:p>
          <a:p>
            <a:r>
              <a:rPr lang="en-US" sz="2800" dirty="0" smtClean="0"/>
              <a:t>5%		Friend Helped</a:t>
            </a:r>
          </a:p>
          <a:p>
            <a:r>
              <a:rPr lang="en-US" sz="2800" dirty="0" smtClean="0"/>
              <a:t>11%		Found on Own</a:t>
            </a:r>
          </a:p>
          <a:p>
            <a:r>
              <a:rPr lang="en-US" sz="2800" dirty="0" smtClean="0"/>
              <a:t>25%		Agency Assisted</a:t>
            </a:r>
          </a:p>
          <a:p>
            <a:endParaRPr lang="en-US" sz="2800" dirty="0" smtClean="0"/>
          </a:p>
          <a:p>
            <a:r>
              <a:rPr lang="en-US" sz="2800" dirty="0" smtClean="0"/>
              <a:t>Agencies reported: BVR, DD Services, Goodwill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31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0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175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OLTS Predictors of Outcomes 2004-2011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458200" cy="39163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</a:rPr>
              <a:t>Based on exit and </a:t>
            </a:r>
            <a:r>
              <a:rPr lang="en-US" sz="2400" dirty="0" err="1">
                <a:latin typeface="Century Gothic" charset="0"/>
              </a:rPr>
              <a:t>postschool</a:t>
            </a:r>
            <a:r>
              <a:rPr lang="en-US" sz="2400" dirty="0">
                <a:latin typeface="Century Gothic" charset="0"/>
              </a:rPr>
              <a:t> interviews by teachers with 5,307 students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</a:rPr>
              <a:t>Uses logistic regression to calculate </a:t>
            </a:r>
            <a:r>
              <a:rPr lang="ja-JP" altLang="en-US" sz="2400" dirty="0">
                <a:latin typeface="Century Gothic" charset="0"/>
              </a:rPr>
              <a:t>“</a:t>
            </a:r>
            <a:r>
              <a:rPr lang="en-US" altLang="ja-JP" sz="2400" dirty="0">
                <a:latin typeface="Century Gothic" charset="0"/>
              </a:rPr>
              <a:t>odds-ratios</a:t>
            </a:r>
            <a:r>
              <a:rPr lang="ja-JP" altLang="en-US" sz="2400" dirty="0">
                <a:latin typeface="Century Gothic" charset="0"/>
              </a:rPr>
              <a:t>”</a:t>
            </a:r>
            <a:r>
              <a:rPr lang="en-US" altLang="ja-JP" sz="2400" dirty="0">
                <a:latin typeface="Century Gothic" charset="0"/>
              </a:rPr>
              <a:t> of outcomes after controlling for gender, minority status, and disability type.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</a:rPr>
              <a:t>For smaller disability groups (e.g., deaf blind, speech) predictors could not be calculated due to small size of samples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</a:rPr>
              <a:t>Can be used in transition planning to identify </a:t>
            </a:r>
            <a:r>
              <a:rPr lang="ja-JP" altLang="en-US" sz="2400" dirty="0">
                <a:latin typeface="Century Gothic" charset="0"/>
              </a:rPr>
              <a:t>“</a:t>
            </a:r>
            <a:r>
              <a:rPr lang="en-US" altLang="ja-JP" sz="2400" dirty="0">
                <a:latin typeface="Century Gothic" charset="0"/>
              </a:rPr>
              <a:t>successful career paths</a:t>
            </a:r>
            <a:r>
              <a:rPr lang="ja-JP" altLang="en-US" sz="2400" dirty="0">
                <a:latin typeface="Century Gothic" charset="0"/>
              </a:rPr>
              <a:t>”</a:t>
            </a:r>
            <a:endParaRPr lang="en-US" sz="24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9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Employment: Career and Technical education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r>
              <a:rPr lang="en-US" sz="2600" dirty="0">
                <a:latin typeface="Century Gothic" charset="0"/>
              </a:rPr>
              <a:t>Students with learning disabilities were 30% more likely to enter full-time employment if they had 3 or more semesters of career-tech.  </a:t>
            </a:r>
          </a:p>
          <a:p>
            <a:r>
              <a:rPr lang="en-US" sz="2600" dirty="0">
                <a:latin typeface="Century Gothic" charset="0"/>
              </a:rPr>
              <a:t>Students with other health impairments were more than twice as likely to enter full-time employment with 3 or more semesters of CTE</a:t>
            </a:r>
          </a:p>
          <a:p>
            <a:r>
              <a:rPr lang="en-US" sz="2600" b="1" dirty="0">
                <a:latin typeface="Century Gothic" charset="0"/>
              </a:rPr>
              <a:t>Students with multiple disabilities were more than three times as likely to enter employment 20 hours per week or more if they had 3 or more semesters of CTE.  </a:t>
            </a:r>
          </a:p>
          <a:p>
            <a:pPr>
              <a:buFont typeface="Arial" charset="0"/>
              <a:buNone/>
            </a:pPr>
            <a:endParaRPr lang="en-US" sz="2200" dirty="0">
              <a:latin typeface="Century Gothic" charset="0"/>
            </a:endParaRPr>
          </a:p>
          <a:p>
            <a:endParaRPr lang="en-US" sz="2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4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7630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Employment: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Work Study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latin typeface="Century Gothic" charset="0"/>
              </a:rPr>
              <a:t>Students with learning disabilities were more than 40% more likely to work full-time if they had work study.</a:t>
            </a:r>
          </a:p>
          <a:p>
            <a:r>
              <a:rPr lang="en-US" sz="2400" dirty="0">
                <a:latin typeface="Century Gothic" charset="0"/>
              </a:rPr>
              <a:t>Students with other health impairments were more than twice as likely to work full-time if they had work study</a:t>
            </a:r>
          </a:p>
          <a:p>
            <a:r>
              <a:rPr lang="en-US" sz="2400" dirty="0">
                <a:latin typeface="Century Gothic" charset="0"/>
              </a:rPr>
              <a:t>Students with cognitive disabilities were more than 40% more likely to work 20 hours per week if they had work study.</a:t>
            </a:r>
          </a:p>
        </p:txBody>
      </p:sp>
    </p:spTree>
    <p:extLst>
      <p:ext uri="{BB962C8B-B14F-4D97-AF65-F5344CB8AC3E}">
        <p14:creationId xmlns:p14="http://schemas.microsoft.com/office/powerpoint/2010/main" val="3453591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9154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Employment: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Job Training Coordinator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r>
              <a:rPr lang="en-US" sz="3200">
                <a:latin typeface="Century Gothic" charset="0"/>
              </a:rPr>
              <a:t>Students with multiple disabilities were more than three times as likely to be employed 20 hours or more per week if they received job training coordinator services.</a:t>
            </a:r>
          </a:p>
        </p:txBody>
      </p:sp>
    </p:spTree>
    <p:extLst>
      <p:ext uri="{BB962C8B-B14F-4D97-AF65-F5344CB8AC3E}">
        <p14:creationId xmlns:p14="http://schemas.microsoft.com/office/powerpoint/2010/main" val="38983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8392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4 Yr College: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Mainstream Classes &gt; 80%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40934"/>
            <a:ext cx="8229600" cy="45852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entury Gothic" charset="0"/>
              </a:rPr>
              <a:t>Students with emotional disabilities were more than 7 times as likely to attend four-year college</a:t>
            </a:r>
          </a:p>
          <a:p>
            <a:r>
              <a:rPr lang="en-US" sz="2800" dirty="0">
                <a:latin typeface="Century Gothic" charset="0"/>
              </a:rPr>
              <a:t>Students with learning disabilities were more than 3 times as likely to attend four-year college</a:t>
            </a:r>
          </a:p>
          <a:p>
            <a:r>
              <a:rPr lang="en-US" sz="2800" b="1" dirty="0">
                <a:latin typeface="Century Gothic" charset="0"/>
              </a:rPr>
              <a:t>Students with autism were more than 12 times as likely to attend four-year college</a:t>
            </a:r>
          </a:p>
          <a:p>
            <a:r>
              <a:rPr lang="en-US" sz="2800" dirty="0">
                <a:latin typeface="Century Gothic" charset="0"/>
              </a:rPr>
              <a:t>Students with other health impairments were more than 4 times as likely to attend four-year college</a:t>
            </a:r>
          </a:p>
        </p:txBody>
      </p:sp>
    </p:spTree>
    <p:extLst>
      <p:ext uri="{BB962C8B-B14F-4D97-AF65-F5344CB8AC3E}">
        <p14:creationId xmlns:p14="http://schemas.microsoft.com/office/powerpoint/2010/main" val="11848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College: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Passing Graduation Tests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latin typeface="Century Gothic" charset="0"/>
              </a:rPr>
              <a:t>Students with autism were nearly twice as likely to enroll in college</a:t>
            </a:r>
          </a:p>
          <a:p>
            <a:r>
              <a:rPr lang="en-US" sz="3200" dirty="0">
                <a:latin typeface="Century Gothic" charset="0"/>
              </a:rPr>
              <a:t>Students with learning disabilities were more than 40% more likely to enroll </a:t>
            </a:r>
          </a:p>
          <a:p>
            <a:r>
              <a:rPr lang="en-US" sz="3200" dirty="0">
                <a:latin typeface="Century Gothic" charset="0"/>
              </a:rPr>
              <a:t>Students with cognitive disabilities were more than 25% more likely to enroll</a:t>
            </a:r>
          </a:p>
          <a:p>
            <a:pPr>
              <a:buFont typeface="Arial" charset="0"/>
              <a:buNone/>
            </a:pP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3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534400" cy="4568825"/>
          </a:xfrm>
          <a:prstGeom prst="rect">
            <a:avLst/>
          </a:prstGeom>
        </p:spPr>
        <p:txBody>
          <a:bodyPr/>
          <a:lstStyle/>
          <a:p>
            <a:pPr marL="319088" indent="-319088" eaLnBrk="1" hangingPunct="1"/>
            <a:r>
              <a:rPr lang="en-US" sz="2800">
                <a:latin typeface="Century Gothic" charset="0"/>
              </a:rPr>
              <a:t>Assist states to build capacity to support and improve transition planning, services, and outcomes for youth with disabilities.</a:t>
            </a:r>
          </a:p>
          <a:p>
            <a:pPr marL="319088" indent="-319088" eaLnBrk="1" hangingPunct="1"/>
            <a:r>
              <a:rPr lang="en-US" sz="2800">
                <a:latin typeface="Century Gothic" charset="0"/>
              </a:rPr>
              <a:t>Conducted a review of transitional studies to identify potential predictor of post-school success (i.e. employment, postsecondary education, and independent living).</a:t>
            </a:r>
          </a:p>
          <a:p>
            <a:pPr marL="319088" indent="-319088" eaLnBrk="1" hangingPunct="1"/>
            <a:r>
              <a:rPr lang="en-US" sz="2800">
                <a:latin typeface="Century Gothic" charset="0"/>
              </a:rPr>
              <a:t>They identified predictors as moderate and potential based on the selected studies quality</a:t>
            </a:r>
          </a:p>
        </p:txBody>
      </p:sp>
      <p:pic>
        <p:nvPicPr>
          <p:cNvPr id="6349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"/>
            <a:ext cx="21050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04800" y="3048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6"/>
                </a:solidFill>
                <a:latin typeface="Tw Cen MT" pitchFamily="34" charset="0"/>
                <a:ea typeface="+mn-ea"/>
                <a:cs typeface="+mn-cs"/>
              </a:rPr>
              <a:t>National Secondary Transition and </a:t>
            </a:r>
          </a:p>
          <a:p>
            <a:pPr>
              <a:defRPr/>
            </a:pPr>
            <a:r>
              <a:rPr lang="en-US" sz="3600" dirty="0">
                <a:solidFill>
                  <a:schemeClr val="accent6"/>
                </a:solidFill>
                <a:latin typeface="Tw Cen MT" pitchFamily="34" charset="0"/>
                <a:ea typeface="+mn-ea"/>
                <a:cs typeface="+mn-cs"/>
              </a:rPr>
              <a:t>Technical Assistance Center</a:t>
            </a:r>
          </a:p>
        </p:txBody>
      </p:sp>
    </p:spTree>
    <p:extLst>
      <p:ext uri="{BB962C8B-B14F-4D97-AF65-F5344CB8AC3E}">
        <p14:creationId xmlns:p14="http://schemas.microsoft.com/office/powerpoint/2010/main" val="1198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Predictors of Educational Success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4294967295"/>
          </p:nvPr>
        </p:nvSpPr>
        <p:spPr>
          <a:xfrm>
            <a:off x="301625" y="1524000"/>
            <a:ext cx="8534400" cy="4568825"/>
          </a:xfrm>
          <a:prstGeom prst="rect">
            <a:avLst/>
          </a:prstGeom>
        </p:spPr>
        <p:txBody>
          <a:bodyPr/>
          <a:lstStyle/>
          <a:p>
            <a:pPr marL="319088" indent="-319088"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u="sng">
                <a:latin typeface="Century Gothic" charset="0"/>
              </a:rPr>
              <a:t>Moderate Predictors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Inclusion in general education 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Paid Employment/work experience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Vocational/Career and Technical Education</a:t>
            </a:r>
          </a:p>
          <a:p>
            <a:pPr marL="319088" indent="-319088"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u="sng">
                <a:latin typeface="Century Gothic" charset="0"/>
              </a:rPr>
              <a:t>Potential Predictors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Self-Advocacy/Determination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Career Awareness 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Interagency Collaboration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>
                <a:latin typeface="Century Gothic" charset="0"/>
              </a:rPr>
              <a:t>Parental involvement (SLD)</a:t>
            </a:r>
          </a:p>
        </p:txBody>
      </p:sp>
      <p:pic>
        <p:nvPicPr>
          <p:cNvPr id="64515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5334000"/>
            <a:ext cx="1914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Predictors of Employment Success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4294967295"/>
          </p:nvPr>
        </p:nvSpPr>
        <p:spPr>
          <a:xfrm>
            <a:off x="301625" y="1524000"/>
            <a:ext cx="8534400" cy="4568825"/>
          </a:xfrm>
          <a:prstGeom prst="rect">
            <a:avLst/>
          </a:prstGeom>
        </p:spPr>
        <p:txBody>
          <a:bodyPr/>
          <a:lstStyle/>
          <a:p>
            <a:pPr marL="319088" indent="-319088" algn="ctr"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600" u="sng" dirty="0">
                <a:latin typeface="Century Gothic" charset="0"/>
              </a:rPr>
              <a:t>Moderate Predictors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Work Study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Vocational/Career and Technical Education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Paid work experience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Inclusion in general education </a:t>
            </a:r>
          </a:p>
          <a:p>
            <a:pPr marL="319088" indent="-319088" algn="ctr"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600" u="sng" dirty="0">
                <a:latin typeface="Century Gothic" charset="0"/>
              </a:rPr>
              <a:t>Potential Predictors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Occupational courses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b="1" dirty="0">
                <a:latin typeface="Century Gothic" charset="0"/>
              </a:rPr>
              <a:t>Community experiences (low </a:t>
            </a:r>
            <a:r>
              <a:rPr lang="en-US" sz="2600" b="1" dirty="0" smtClean="0">
                <a:latin typeface="Century Gothic" charset="0"/>
              </a:rPr>
              <a:t>incidence)</a:t>
            </a:r>
            <a:endParaRPr lang="en-US" sz="2600" b="1" dirty="0">
              <a:latin typeface="Century Gothic" charset="0"/>
            </a:endParaRP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Social Skills Training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Career Awareness</a:t>
            </a:r>
          </a:p>
        </p:txBody>
      </p:sp>
      <p:pic>
        <p:nvPicPr>
          <p:cNvPr id="65539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5334000"/>
            <a:ext cx="1914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9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What Does the Data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Mean for Schools?</a:t>
            </a:r>
          </a:p>
        </p:txBody>
      </p:sp>
      <p:sp>
        <p:nvSpPr>
          <p:cNvPr id="66562" name="Rectangle 3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>
                <a:latin typeface="Century Gothic" charset="0"/>
              </a:rPr>
              <a:t>What is important in transition planning?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Course of Study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Career and Technical Education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Vocational Training Programs (WS/JTC)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Career Development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Self Determination and Advocacy Training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The Transition Planning Process</a:t>
            </a:r>
          </a:p>
          <a:p>
            <a:pPr lvl="1" eaLnBrk="1" hangingPunct="1"/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Participants will learn about what students plan to do after high school.</a:t>
            </a:r>
          </a:p>
          <a:p>
            <a:pPr lvl="0"/>
            <a:r>
              <a:rPr lang="en-US" dirty="0"/>
              <a:t>The educational services and activities student receive will be discussed in relation to the post school outcome they experienced. </a:t>
            </a:r>
          </a:p>
          <a:p>
            <a:pPr lvl="0"/>
            <a:r>
              <a:rPr lang="en-US" dirty="0"/>
              <a:t>Will know the frequency in which students with disabilities secure employment, attend postsecondary education and training, and live independently.</a:t>
            </a:r>
          </a:p>
          <a:p>
            <a:pPr lvl="0"/>
            <a:r>
              <a:rPr lang="en-US" dirty="0"/>
              <a:t>Specific fields of employment and supports needed at the postsecondary level will be reviewed.</a:t>
            </a:r>
          </a:p>
          <a:p>
            <a:pPr lvl="0"/>
            <a:r>
              <a:rPr lang="en-US" dirty="0"/>
              <a:t>This will assist educators and service providers in the identification of effective programming for students with disabilities transitioning into employment and postsecondary education.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71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How can we plan courses of study and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transition services?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7586" name="Content Placeholder 4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>
                <a:latin typeface="Century Gothic" charset="0"/>
              </a:rPr>
              <a:t>Select secondary programs and transition services that are likely to result in the postschool outcomes desired by the student.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>
                <a:latin typeface="Century Gothic" charset="0"/>
              </a:rPr>
              <a:t>Select programs that are successful for similar populations of students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>
                <a:latin typeface="Century Gothic" charset="0"/>
              </a:rPr>
              <a:t>Select programs based on the strengths, needs, interests, and preferences of students.</a:t>
            </a:r>
          </a:p>
        </p:txBody>
      </p:sp>
    </p:spTree>
    <p:extLst>
      <p:ext uri="{BB962C8B-B14F-4D97-AF65-F5344CB8AC3E}">
        <p14:creationId xmlns:p14="http://schemas.microsoft.com/office/powerpoint/2010/main" val="472517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Questions and Contacts?</a:t>
            </a:r>
          </a:p>
        </p:txBody>
      </p:sp>
      <p:sp>
        <p:nvSpPr>
          <p:cNvPr id="68610" name="Rectangle 3"/>
          <p:cNvSpPr>
            <a:spLocks noGrp="1"/>
          </p:cNvSpPr>
          <p:nvPr>
            <p:ph idx="4294967295"/>
          </p:nvPr>
        </p:nvSpPr>
        <p:spPr>
          <a:xfrm>
            <a:off x="301625" y="1905000"/>
            <a:ext cx="8534400" cy="4495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000">
                <a:latin typeface="Century Gothic" charset="0"/>
              </a:rPr>
              <a:t>Robert Baer, PhD – Director, Center for Innovation in Transition and Employment (CITE)</a:t>
            </a:r>
          </a:p>
          <a:p>
            <a:pPr lvl="1" eaLnBrk="1" hangingPunct="1"/>
            <a:r>
              <a:rPr lang="en-US">
                <a:latin typeface="Century Gothic" charset="0"/>
              </a:rPr>
              <a:t>rbaer@kent.edu</a:t>
            </a:r>
          </a:p>
          <a:p>
            <a:pPr eaLnBrk="1" hangingPunct="1"/>
            <a:r>
              <a:rPr lang="en-US" sz="2000">
                <a:latin typeface="Century Gothic" charset="0"/>
              </a:rPr>
              <a:t>Rachel McMahan Queen, PhD – Outreach Director (CITE)</a:t>
            </a:r>
          </a:p>
          <a:p>
            <a:pPr lvl="1" eaLnBrk="1" hangingPunct="1"/>
            <a:r>
              <a:rPr lang="en-US">
                <a:latin typeface="Century Gothic" charset="0"/>
              </a:rPr>
              <a:t>rmcmahan@kent.edu</a:t>
            </a:r>
          </a:p>
          <a:p>
            <a:pPr eaLnBrk="1" hangingPunct="1"/>
            <a:r>
              <a:rPr lang="en-US" sz="2000">
                <a:latin typeface="Century Gothic" charset="0"/>
              </a:rPr>
              <a:t>Stacia Kaschak, MEd – OLTS/CTE GA (CITE)</a:t>
            </a:r>
          </a:p>
          <a:p>
            <a:pPr lvl="1" eaLnBrk="1" hangingPunct="1"/>
            <a:r>
              <a:rPr lang="en-US">
                <a:latin typeface="Century Gothic" charset="0"/>
              </a:rPr>
              <a:t>smather@kent.edu</a:t>
            </a:r>
          </a:p>
          <a:p>
            <a:pPr eaLnBrk="1" hangingPunct="1"/>
            <a:r>
              <a:rPr lang="en-US" sz="2000">
                <a:latin typeface="Century Gothic" charset="0"/>
              </a:rPr>
              <a:t>Alfred Daviso, PhD – Assistant Professor, University of Akron</a:t>
            </a:r>
          </a:p>
          <a:p>
            <a:pPr lvl="1" eaLnBrk="1" hangingPunct="1"/>
            <a:r>
              <a:rPr lang="en-US">
                <a:latin typeface="Century Gothic" charset="0"/>
              </a:rPr>
              <a:t>Ad39@uakron.edu</a:t>
            </a:r>
          </a:p>
        </p:txBody>
      </p:sp>
    </p:spTree>
    <p:extLst>
      <p:ext uri="{BB962C8B-B14F-4D97-AF65-F5344CB8AC3E}">
        <p14:creationId xmlns:p14="http://schemas.microsoft.com/office/powerpoint/2010/main" val="12574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What program components promote positive employments outcomes for students with moderate/intensive disabilities?</a:t>
            </a:r>
          </a:p>
          <a:p>
            <a:r>
              <a:rPr lang="en-US" dirty="0"/>
              <a:t>What program components promote positive postsecondary education and training outcomes for students with moderate/intensive disabilities?</a:t>
            </a:r>
          </a:p>
          <a:p>
            <a:r>
              <a:rPr lang="en-US" dirty="0"/>
              <a:t>What program components promote positive independent living outcomes for students with moderate/intensive disabilities?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ctrTitle"/>
          </p:nvPr>
        </p:nvSpPr>
        <p:spPr>
          <a:xfrm>
            <a:off x="3386667" y="2544606"/>
            <a:ext cx="5477296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Ohio Longitudinal Transition Study (OLTS)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8 Years Investigating the </a:t>
            </a:r>
            <a:r>
              <a:rPr lang="en-US" dirty="0" err="1" smtClean="0"/>
              <a:t>postschool</a:t>
            </a:r>
            <a:r>
              <a:rPr lang="en-US" dirty="0" smtClean="0"/>
              <a:t> outcomes of students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3200" cap="none" dirty="0">
                <a:latin typeface="Book Antiqua" charset="0"/>
              </a:rPr>
              <a:t>THE IDEA OF 2004 </a:t>
            </a:r>
            <a:r>
              <a:rPr lang="en-US" sz="3200" dirty="0">
                <a:latin typeface="Book Antiqua" charset="0"/>
              </a:rPr>
              <a:t/>
            </a:r>
            <a:br>
              <a:rPr lang="en-US" sz="3200" dirty="0">
                <a:latin typeface="Book Antiqua" charset="0"/>
              </a:rPr>
            </a:br>
            <a:r>
              <a:rPr lang="en-US" sz="3200" cap="none" dirty="0" smtClean="0">
                <a:latin typeface="Book Antiqua" charset="0"/>
              </a:rPr>
              <a:t>POSTSCHOOL </a:t>
            </a:r>
            <a:r>
              <a:rPr lang="en-US" sz="3200" cap="none" dirty="0">
                <a:latin typeface="Book Antiqua" charset="0"/>
              </a:rPr>
              <a:t>OUTCOMES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304800" y="1752600"/>
            <a:ext cx="8504238" cy="4572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800" dirty="0">
                <a:latin typeface="Century Gothic" charset="0"/>
              </a:rPr>
              <a:t>All schools should conduct follow-up of IEP graduates and dropouts at least once every six years (&gt;50,000 yearly) </a:t>
            </a:r>
          </a:p>
          <a:p>
            <a:pPr eaLnBrk="1" hangingPunct="1"/>
            <a:r>
              <a:rPr lang="en-US" sz="2800" dirty="0">
                <a:latin typeface="Century Gothic" charset="0"/>
              </a:rPr>
              <a:t>This evaluation should identify work and education outcomes for IEP students</a:t>
            </a:r>
          </a:p>
          <a:p>
            <a:pPr eaLnBrk="1" hangingPunct="1"/>
            <a:r>
              <a:rPr lang="en-US" sz="2800" dirty="0">
                <a:latin typeface="Century Gothic" charset="0"/>
              </a:rPr>
              <a:t>Schools should identify factors that promote </a:t>
            </a:r>
            <a:r>
              <a:rPr lang="en-US" sz="2800" dirty="0" err="1">
                <a:latin typeface="Century Gothic" charset="0"/>
              </a:rPr>
              <a:t>postschool</a:t>
            </a:r>
            <a:r>
              <a:rPr lang="en-US" sz="2800" dirty="0">
                <a:latin typeface="Century Gothic" charset="0"/>
              </a:rPr>
              <a:t> success and address these in school improvement efforts</a:t>
            </a:r>
          </a:p>
        </p:txBody>
      </p:sp>
    </p:spTree>
    <p:extLst>
      <p:ext uri="{BB962C8B-B14F-4D97-AF65-F5344CB8AC3E}">
        <p14:creationId xmlns:p14="http://schemas.microsoft.com/office/powerpoint/2010/main" val="1340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0" y="346075"/>
            <a:ext cx="8839200" cy="7588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3200" cap="none" dirty="0">
                <a:latin typeface="Book Antiqua" charset="0"/>
              </a:rPr>
              <a:t>OHIO</a:t>
            </a:r>
            <a:r>
              <a:rPr lang="ja-JP" altLang="en-US" sz="3200" cap="none" dirty="0">
                <a:latin typeface="Book Antiqua" charset="0"/>
              </a:rPr>
              <a:t>’</a:t>
            </a:r>
            <a:r>
              <a:rPr lang="en-US" altLang="ja-JP" sz="3200" cap="none" dirty="0">
                <a:latin typeface="Book Antiqua" charset="0"/>
              </a:rPr>
              <a:t>S RESPONSE TO THE </a:t>
            </a:r>
            <a:r>
              <a:rPr lang="en-US" altLang="ja-JP" sz="3200" cap="none" dirty="0" smtClean="0">
                <a:latin typeface="Book Antiqua" charset="0"/>
              </a:rPr>
              <a:t/>
            </a:r>
            <a:br>
              <a:rPr lang="en-US" altLang="ja-JP" sz="3200" cap="none" dirty="0" smtClean="0">
                <a:latin typeface="Book Antiqua" charset="0"/>
              </a:rPr>
            </a:br>
            <a:r>
              <a:rPr lang="en-US" altLang="ja-JP" sz="3200" cap="none" dirty="0" smtClean="0">
                <a:latin typeface="Book Antiqua" charset="0"/>
              </a:rPr>
              <a:t>IDEA </a:t>
            </a:r>
            <a:r>
              <a:rPr lang="en-US" altLang="ja-JP" sz="3200" cap="none" dirty="0">
                <a:latin typeface="Book Antiqua" charset="0"/>
              </a:rPr>
              <a:t>2004 REQUIREMENTS</a:t>
            </a:r>
            <a:endParaRPr lang="en-US" sz="3200" cap="none" dirty="0">
              <a:latin typeface="Book Antiqua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4294967295"/>
          </p:nvPr>
        </p:nvSpPr>
        <p:spPr>
          <a:xfrm>
            <a:off x="301625" y="1524000"/>
            <a:ext cx="8534400" cy="4876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>
                <a:latin typeface="Century Gothic" charset="0"/>
              </a:rPr>
              <a:t>OEC divided Ohio</a:t>
            </a:r>
            <a:r>
              <a:rPr lang="ja-JP" altLang="en-US" dirty="0">
                <a:latin typeface="Century Gothic" charset="0"/>
              </a:rPr>
              <a:t>’</a:t>
            </a:r>
            <a:r>
              <a:rPr lang="en-US" altLang="ja-JP" dirty="0">
                <a:latin typeface="Century Gothic" charset="0"/>
              </a:rPr>
              <a:t>s school districts into 6 cohorts to conduct exits and follow-ups on their graduates with IEPs during years from 2006-</a:t>
            </a:r>
            <a:r>
              <a:rPr lang="en-US" altLang="ja-JP" dirty="0" smtClean="0">
                <a:latin typeface="Century Gothic" charset="0"/>
              </a:rPr>
              <a:t>2012. </a:t>
            </a:r>
            <a:endParaRPr lang="en-US" altLang="ja-JP" dirty="0">
              <a:latin typeface="Century Gothic" charset="0"/>
            </a:endParaRPr>
          </a:p>
          <a:p>
            <a:pPr eaLnBrk="1" hangingPunct="1"/>
            <a:r>
              <a:rPr lang="en-US" dirty="0">
                <a:latin typeface="Century Gothic" charset="0"/>
              </a:rPr>
              <a:t>The regional State Support Teams provide technical assistance and training for the implementation of the Ohio Longitudinal Transition Study (OLTS).</a:t>
            </a:r>
          </a:p>
          <a:p>
            <a:pPr eaLnBrk="1" hangingPunct="1"/>
            <a:r>
              <a:rPr lang="en-US" dirty="0">
                <a:latin typeface="Century Gothic" charset="0"/>
              </a:rPr>
              <a:t>Kent State University provides the survey training; statistical analysis and management of the data; and state, regional and local reporting.</a:t>
            </a:r>
          </a:p>
          <a:p>
            <a:pPr eaLnBrk="1" hangingPunct="1"/>
            <a:r>
              <a:rPr lang="en-US" dirty="0">
                <a:latin typeface="Century Gothic" charset="0"/>
              </a:rPr>
              <a:t>Ohio Longitudinal Transition Study website: </a:t>
            </a:r>
            <a:r>
              <a:rPr lang="en-US" dirty="0" err="1">
                <a:latin typeface="Century Gothic" charset="0"/>
              </a:rPr>
              <a:t>www.olts.org</a:t>
            </a: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ea typeface="+mj-ea"/>
                <a:cs typeface="Book Antiqua"/>
              </a:rPr>
              <a:t>What does the Data Include?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2004-2012</a:t>
            </a:r>
            <a:endParaRPr lang="en-US" sz="48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In-School Surveys: 16,352</a:t>
            </a:r>
            <a:endParaRPr lang="en-US" sz="48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1 year Follow-up: 6,237</a:t>
            </a:r>
            <a:endParaRPr lang="en-US" sz="48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ea typeface="+mj-ea"/>
                <a:cs typeface="Book Antiqua"/>
              </a:rPr>
              <a:t>Students with Low-Incidence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ook Antiqua"/>
                <a:ea typeface="+mj-ea"/>
                <a:cs typeface="Book Antiqua"/>
              </a:rPr>
              <a:t>Disabilites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Book Antiqua"/>
              <a:ea typeface="+mj-ea"/>
              <a:cs typeface="Book Antiqua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2004-2012</a:t>
            </a:r>
            <a:endParaRPr lang="en-US" sz="48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In-School Surveys: 1009</a:t>
            </a:r>
            <a:endParaRPr lang="en-US" sz="48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413</TotalTime>
  <Words>1077</Words>
  <Application>Microsoft Office PowerPoint</Application>
  <PresentationFormat>On-screen Show (4:3)</PresentationFormat>
  <Paragraphs>181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Soho</vt:lpstr>
      <vt:lpstr>Chart</vt:lpstr>
      <vt:lpstr>Promoting Positive Outcomes for Students with Moderate/Intensive Disabilities</vt:lpstr>
      <vt:lpstr>Introductions</vt:lpstr>
      <vt:lpstr>Participant Outcomes</vt:lpstr>
      <vt:lpstr>Participant Outcomes</vt:lpstr>
      <vt:lpstr>The Ohio Longitudinal Transition Study (OLTS)</vt:lpstr>
      <vt:lpstr>THE IDEA OF 2004  POSTSCHOOL OUTCOMES</vt:lpstr>
      <vt:lpstr>OHIO’S RESPONSE TO THE  IDEA 2004 REQUIREMENTS</vt:lpstr>
      <vt:lpstr>What does the Data Include?</vt:lpstr>
      <vt:lpstr>Students with Low-Incidence Disabilites</vt:lpstr>
      <vt:lpstr>DEMOGRAPHICS  Students with Low-Incidence Disabilities</vt:lpstr>
      <vt:lpstr>Transition  Services Received</vt:lpstr>
      <vt:lpstr>Exiting Work &amp; Education Goals</vt:lpstr>
      <vt:lpstr>Exiting Work &amp; Education Goals</vt:lpstr>
      <vt:lpstr>Expected Fields of Employment</vt:lpstr>
      <vt:lpstr>Services Received while in High School </vt:lpstr>
      <vt:lpstr>PowerPoint Presentation</vt:lpstr>
      <vt:lpstr>Planned Goals &amp; Actual Outcomes</vt:lpstr>
      <vt:lpstr>Reported Postschool Outcomes </vt:lpstr>
      <vt:lpstr>How Students Found Their Jobs</vt:lpstr>
      <vt:lpstr>OLTS Predictors of Outcomes 2004-2011</vt:lpstr>
      <vt:lpstr>OLTS Predictors of Employment: Career and Technical education</vt:lpstr>
      <vt:lpstr>OLTS Predictors of Employment:  Work Study</vt:lpstr>
      <vt:lpstr>OLTS Predictors of Employment: Job Training Coordinator </vt:lpstr>
      <vt:lpstr>OLTS Predictors of 4 Yr College: Mainstream Classes &gt; 80%</vt:lpstr>
      <vt:lpstr>OLTS Predictors of College: Passing Graduation Tests</vt:lpstr>
      <vt:lpstr>PowerPoint Presentation</vt:lpstr>
      <vt:lpstr>Predictors of Educational Success</vt:lpstr>
      <vt:lpstr>Predictors of Employment Success</vt:lpstr>
      <vt:lpstr>What Does the Data  Mean for Schools?</vt:lpstr>
      <vt:lpstr>How can we plan courses of study and  transition services?</vt:lpstr>
      <vt:lpstr>Questions and Contacts?</vt:lpstr>
    </vt:vector>
  </TitlesOfParts>
  <Company>The 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Positive Outcomes for Students with Moderate/Intensive Disabilities</dc:title>
  <dc:creator>Alfred Daviso</dc:creator>
  <cp:lastModifiedBy>Carol</cp:lastModifiedBy>
  <cp:revision>20</cp:revision>
  <dcterms:created xsi:type="dcterms:W3CDTF">2012-10-16T22:19:03Z</dcterms:created>
  <dcterms:modified xsi:type="dcterms:W3CDTF">2012-11-12T21:05:00Z</dcterms:modified>
</cp:coreProperties>
</file>