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handoutMasterIdLst>
    <p:handoutMasterId r:id="rId71"/>
  </p:handoutMasterIdLst>
  <p:sldIdLst>
    <p:sldId id="256" r:id="rId2"/>
    <p:sldId id="257" r:id="rId3"/>
    <p:sldId id="306" r:id="rId4"/>
    <p:sldId id="258" r:id="rId5"/>
    <p:sldId id="302" r:id="rId6"/>
    <p:sldId id="303" r:id="rId7"/>
    <p:sldId id="260" r:id="rId8"/>
    <p:sldId id="259" r:id="rId9"/>
    <p:sldId id="264" r:id="rId10"/>
    <p:sldId id="261" r:id="rId11"/>
    <p:sldId id="265" r:id="rId12"/>
    <p:sldId id="266" r:id="rId13"/>
    <p:sldId id="267" r:id="rId14"/>
    <p:sldId id="268" r:id="rId15"/>
    <p:sldId id="289" r:id="rId16"/>
    <p:sldId id="269" r:id="rId17"/>
    <p:sldId id="273" r:id="rId18"/>
    <p:sldId id="274" r:id="rId19"/>
    <p:sldId id="275" r:id="rId20"/>
    <p:sldId id="276" r:id="rId21"/>
    <p:sldId id="277" r:id="rId22"/>
    <p:sldId id="297" r:id="rId23"/>
    <p:sldId id="280" r:id="rId24"/>
    <p:sldId id="281" r:id="rId25"/>
    <p:sldId id="283" r:id="rId26"/>
    <p:sldId id="355" r:id="rId27"/>
    <p:sldId id="332" r:id="rId28"/>
    <p:sldId id="333" r:id="rId29"/>
    <p:sldId id="334" r:id="rId30"/>
    <p:sldId id="335" r:id="rId31"/>
    <p:sldId id="336" r:id="rId32"/>
    <p:sldId id="338" r:id="rId33"/>
    <p:sldId id="337" r:id="rId34"/>
    <p:sldId id="339" r:id="rId35"/>
    <p:sldId id="340" r:id="rId36"/>
    <p:sldId id="344" r:id="rId37"/>
    <p:sldId id="352" r:id="rId38"/>
    <p:sldId id="317" r:id="rId39"/>
    <p:sldId id="319" r:id="rId40"/>
    <p:sldId id="320" r:id="rId41"/>
    <p:sldId id="353" r:id="rId42"/>
    <p:sldId id="341" r:id="rId43"/>
    <p:sldId id="290" r:id="rId44"/>
    <p:sldId id="279" r:id="rId45"/>
    <p:sldId id="291" r:id="rId46"/>
    <p:sldId id="292" r:id="rId47"/>
    <p:sldId id="293" r:id="rId48"/>
    <p:sldId id="294" r:id="rId49"/>
    <p:sldId id="299" r:id="rId50"/>
    <p:sldId id="295" r:id="rId51"/>
    <p:sldId id="300" r:id="rId52"/>
    <p:sldId id="298" r:id="rId53"/>
    <p:sldId id="296" r:id="rId54"/>
    <p:sldId id="301" r:id="rId55"/>
    <p:sldId id="342" r:id="rId56"/>
    <p:sldId id="350" r:id="rId57"/>
    <p:sldId id="325" r:id="rId58"/>
    <p:sldId id="326" r:id="rId59"/>
    <p:sldId id="354" r:id="rId60"/>
    <p:sldId id="327" r:id="rId61"/>
    <p:sldId id="330" r:id="rId62"/>
    <p:sldId id="329" r:id="rId63"/>
    <p:sldId id="348" r:id="rId64"/>
    <p:sldId id="346" r:id="rId65"/>
    <p:sldId id="331" r:id="rId66"/>
    <p:sldId id="322" r:id="rId67"/>
    <p:sldId id="285" r:id="rId68"/>
    <p:sldId id="286" r:id="rId6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84" autoAdjust="0"/>
  </p:normalViewPr>
  <p:slideViewPr>
    <p:cSldViewPr>
      <p:cViewPr>
        <p:scale>
          <a:sx n="75" d="100"/>
          <a:sy n="75" d="100"/>
        </p:scale>
        <p:origin x="-1818" y="198"/>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2F00FA92-80C1-495D-B175-9CCBE86D5F49}" type="datetimeFigureOut">
              <a:rPr lang="en-US" smtClean="0"/>
              <a:t>2/28/2017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945F059-46F9-4E02-B84D-254674B41698}" type="slidenum">
              <a:rPr lang="en-US" smtClean="0"/>
              <a:t>‹#›</a:t>
            </a:fld>
            <a:endParaRPr lang="en-US"/>
          </a:p>
        </p:txBody>
      </p:sp>
    </p:spTree>
    <p:extLst>
      <p:ext uri="{BB962C8B-B14F-4D97-AF65-F5344CB8AC3E}">
        <p14:creationId xmlns:p14="http://schemas.microsoft.com/office/powerpoint/2010/main" val="229274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21665C2-5541-4B58-B425-E50E14CD91F5}" type="datetimeFigureOut">
              <a:rPr lang="en-US" smtClean="0"/>
              <a:t>2/28/2017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C52C8D0-6B60-48F9-B215-FDACACCF090A}" type="slidenum">
              <a:rPr lang="en-US" smtClean="0"/>
              <a:t>‹#›</a:t>
            </a:fld>
            <a:endParaRPr lang="en-US"/>
          </a:p>
        </p:txBody>
      </p:sp>
    </p:spTree>
    <p:extLst>
      <p:ext uri="{BB962C8B-B14F-4D97-AF65-F5344CB8AC3E}">
        <p14:creationId xmlns:p14="http://schemas.microsoft.com/office/powerpoint/2010/main" val="103581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a:t>
            </a:fld>
            <a:endParaRPr lang="en-US"/>
          </a:p>
        </p:txBody>
      </p:sp>
    </p:spTree>
    <p:extLst>
      <p:ext uri="{BB962C8B-B14F-4D97-AF65-F5344CB8AC3E}">
        <p14:creationId xmlns:p14="http://schemas.microsoft.com/office/powerpoint/2010/main" val="103532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13</a:t>
            </a:fld>
            <a:endParaRPr lang="en-US"/>
          </a:p>
        </p:txBody>
      </p:sp>
    </p:spTree>
    <p:extLst>
      <p:ext uri="{BB962C8B-B14F-4D97-AF65-F5344CB8AC3E}">
        <p14:creationId xmlns:p14="http://schemas.microsoft.com/office/powerpoint/2010/main" val="97331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15</a:t>
            </a:fld>
            <a:endParaRPr lang="en-US"/>
          </a:p>
        </p:txBody>
      </p:sp>
    </p:spTree>
    <p:extLst>
      <p:ext uri="{BB962C8B-B14F-4D97-AF65-F5344CB8AC3E}">
        <p14:creationId xmlns:p14="http://schemas.microsoft.com/office/powerpoint/2010/main" val="339655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16</a:t>
            </a:fld>
            <a:endParaRPr lang="en-US"/>
          </a:p>
        </p:txBody>
      </p:sp>
    </p:spTree>
    <p:extLst>
      <p:ext uri="{BB962C8B-B14F-4D97-AF65-F5344CB8AC3E}">
        <p14:creationId xmlns:p14="http://schemas.microsoft.com/office/powerpoint/2010/main" val="367036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4"/>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17</a:t>
            </a:fld>
            <a:endParaRPr lang="en-US"/>
          </a:p>
        </p:txBody>
      </p:sp>
    </p:spTree>
    <p:extLst>
      <p:ext uri="{BB962C8B-B14F-4D97-AF65-F5344CB8AC3E}">
        <p14:creationId xmlns:p14="http://schemas.microsoft.com/office/powerpoint/2010/main" val="2180371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18</a:t>
            </a:fld>
            <a:endParaRPr lang="en-US"/>
          </a:p>
        </p:txBody>
      </p:sp>
    </p:spTree>
    <p:extLst>
      <p:ext uri="{BB962C8B-B14F-4D97-AF65-F5344CB8AC3E}">
        <p14:creationId xmlns:p14="http://schemas.microsoft.com/office/powerpoint/2010/main" val="4249008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19</a:t>
            </a:fld>
            <a:endParaRPr lang="en-US"/>
          </a:p>
        </p:txBody>
      </p:sp>
    </p:spTree>
    <p:extLst>
      <p:ext uri="{BB962C8B-B14F-4D97-AF65-F5344CB8AC3E}">
        <p14:creationId xmlns:p14="http://schemas.microsoft.com/office/powerpoint/2010/main" val="48948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20</a:t>
            </a:fld>
            <a:endParaRPr lang="en-US"/>
          </a:p>
        </p:txBody>
      </p:sp>
    </p:spTree>
    <p:extLst>
      <p:ext uri="{BB962C8B-B14F-4D97-AF65-F5344CB8AC3E}">
        <p14:creationId xmlns:p14="http://schemas.microsoft.com/office/powerpoint/2010/main" val="447170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21</a:t>
            </a:fld>
            <a:endParaRPr lang="en-US"/>
          </a:p>
        </p:txBody>
      </p:sp>
    </p:spTree>
    <p:extLst>
      <p:ext uri="{BB962C8B-B14F-4D97-AF65-F5344CB8AC3E}">
        <p14:creationId xmlns:p14="http://schemas.microsoft.com/office/powerpoint/2010/main" val="2885651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23</a:t>
            </a:fld>
            <a:endParaRPr lang="en-US"/>
          </a:p>
        </p:txBody>
      </p:sp>
    </p:spTree>
    <p:extLst>
      <p:ext uri="{BB962C8B-B14F-4D97-AF65-F5344CB8AC3E}">
        <p14:creationId xmlns:p14="http://schemas.microsoft.com/office/powerpoint/2010/main" val="382699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24</a:t>
            </a:fld>
            <a:endParaRPr lang="en-US"/>
          </a:p>
        </p:txBody>
      </p:sp>
    </p:spTree>
    <p:extLst>
      <p:ext uri="{BB962C8B-B14F-4D97-AF65-F5344CB8AC3E}">
        <p14:creationId xmlns:p14="http://schemas.microsoft.com/office/powerpoint/2010/main" val="97954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a:t>
            </a:fld>
            <a:endParaRPr lang="en-US"/>
          </a:p>
        </p:txBody>
      </p:sp>
    </p:spTree>
    <p:extLst>
      <p:ext uri="{BB962C8B-B14F-4D97-AF65-F5344CB8AC3E}">
        <p14:creationId xmlns:p14="http://schemas.microsoft.com/office/powerpoint/2010/main" val="2133089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Modules 4, 5, &amp; 6 we’ll leave for another day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25</a:t>
            </a:fld>
            <a:endParaRPr lang="en-US"/>
          </a:p>
        </p:txBody>
      </p:sp>
    </p:spTree>
    <p:extLst>
      <p:ext uri="{BB962C8B-B14F-4D97-AF65-F5344CB8AC3E}">
        <p14:creationId xmlns:p14="http://schemas.microsoft.com/office/powerpoint/2010/main" val="1950846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28</a:t>
            </a:fld>
            <a:endParaRPr lang="en-US"/>
          </a:p>
        </p:txBody>
      </p:sp>
    </p:spTree>
    <p:extLst>
      <p:ext uri="{BB962C8B-B14F-4D97-AF65-F5344CB8AC3E}">
        <p14:creationId xmlns:p14="http://schemas.microsoft.com/office/powerpoint/2010/main" val="1284186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the United States moved closer to civil war, the country divided more and more. </a:t>
            </a:r>
            <a:r>
              <a:rPr lang="en-US" sz="1200" b="1" i="0" kern="1200" dirty="0" smtClean="0">
                <a:solidFill>
                  <a:schemeClr val="tx1"/>
                </a:solidFill>
                <a:effectLst/>
                <a:latin typeface="+mn-lt"/>
                <a:ea typeface="+mn-ea"/>
                <a:cs typeface="+mn-cs"/>
              </a:rPr>
              <a:t>Sectionalism</a:t>
            </a:r>
            <a:r>
              <a:rPr lang="en-US" sz="1200" b="0" i="0" kern="1200" dirty="0" smtClean="0">
                <a:solidFill>
                  <a:schemeClr val="tx1"/>
                </a:solidFill>
                <a:effectLst/>
                <a:latin typeface="+mn-lt"/>
                <a:ea typeface="+mn-ea"/>
                <a:cs typeface="+mn-cs"/>
              </a:rPr>
              <a:t> became a problem. This is the loyalty to a part of a nation, but not the nation as a whole. Americans saw themselves as Southerners or Northerners.</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31</a:t>
            </a:fld>
            <a:endParaRPr lang="en-US"/>
          </a:p>
        </p:txBody>
      </p:sp>
    </p:spTree>
    <p:extLst>
      <p:ext uri="{BB962C8B-B14F-4D97-AF65-F5344CB8AC3E}">
        <p14:creationId xmlns:p14="http://schemas.microsoft.com/office/powerpoint/2010/main" val="1280079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1.Begin by writing the names of the concepts being compared</a:t>
            </a:r>
          </a:p>
          <a:p>
            <a:r>
              <a:rPr lang="en-US" dirty="0" smtClean="0"/>
              <a:t>2. Enter name of Overall concept</a:t>
            </a:r>
          </a:p>
          <a:p>
            <a:r>
              <a:rPr lang="en-US" dirty="0" smtClean="0"/>
              <a:t>3.</a:t>
            </a:r>
            <a:r>
              <a:rPr lang="en-US" baseline="0" dirty="0" smtClean="0"/>
              <a:t> Create lists of known characteristics (teacher does ahead of time to help identify questions to help students)</a:t>
            </a:r>
          </a:p>
          <a:p>
            <a:r>
              <a:rPr lang="en-US" baseline="0" dirty="0" smtClean="0"/>
              <a:t>4. Identify like characteristics</a:t>
            </a:r>
          </a:p>
          <a:p>
            <a:r>
              <a:rPr lang="en-US" baseline="0" dirty="0" smtClean="0"/>
              <a:t>5. Create names for the like categories</a:t>
            </a:r>
          </a:p>
          <a:p>
            <a:r>
              <a:rPr lang="en-US" baseline="0" dirty="0" smtClean="0"/>
              <a:t>6. Identify characteristics that are different – yet related</a:t>
            </a:r>
          </a:p>
          <a:p>
            <a:r>
              <a:rPr lang="en-US" baseline="0" dirty="0" smtClean="0"/>
              <a:t>7. Create names of Unlike categories</a:t>
            </a:r>
          </a:p>
          <a:p>
            <a:r>
              <a:rPr lang="en-US" baseline="0" dirty="0" smtClean="0"/>
              <a:t>8. Create a summary</a:t>
            </a:r>
          </a:p>
          <a:p>
            <a:r>
              <a:rPr lang="en-US" baseline="0" dirty="0" smtClean="0"/>
              <a:t>9. Extend student understanding</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33</a:t>
            </a:fld>
            <a:endParaRPr lang="en-US"/>
          </a:p>
        </p:txBody>
      </p:sp>
    </p:spTree>
    <p:extLst>
      <p:ext uri="{BB962C8B-B14F-4D97-AF65-F5344CB8AC3E}">
        <p14:creationId xmlns:p14="http://schemas.microsoft.com/office/powerpoint/2010/main" val="344284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 students organize information. Frames the parts of the whole. Lends itself to flexible grouping.</a:t>
            </a:r>
            <a:r>
              <a:rPr lang="en-US" baseline="0" dirty="0" smtClean="0"/>
              <a:t> It’s student centered,  </a:t>
            </a:r>
            <a:r>
              <a:rPr lang="en-US" dirty="0" smtClean="0"/>
              <a:t>Visual graphs/charts support learning,</a:t>
            </a:r>
            <a:r>
              <a:rPr lang="en-US" baseline="0" dirty="0" smtClean="0"/>
              <a:t> </a:t>
            </a:r>
            <a:r>
              <a:rPr lang="en-US" dirty="0" smtClean="0"/>
              <a:t>Frames relationships,</a:t>
            </a:r>
            <a:r>
              <a:rPr lang="en-US" baseline="0" dirty="0" smtClean="0"/>
              <a:t> </a:t>
            </a:r>
            <a:r>
              <a:rPr lang="en-US" dirty="0" smtClean="0"/>
              <a:t>Incorporates organizational activities into classroom activities,</a:t>
            </a:r>
            <a:r>
              <a:rPr lang="en-US" baseline="0" dirty="0" smtClean="0"/>
              <a:t> </a:t>
            </a:r>
            <a:r>
              <a:rPr lang="en-US" dirty="0" smtClean="0"/>
              <a:t>Breaks learning into steps,</a:t>
            </a:r>
            <a:r>
              <a:rPr lang="en-US" baseline="0" dirty="0" smtClean="0"/>
              <a:t> </a:t>
            </a:r>
            <a:r>
              <a:rPr lang="en-US" dirty="0" smtClean="0"/>
              <a:t>Helps students synthesize information,</a:t>
            </a:r>
            <a:r>
              <a:rPr lang="en-US" baseline="0" dirty="0" smtClean="0"/>
              <a:t> </a:t>
            </a:r>
            <a:r>
              <a:rPr lang="en-US" dirty="0" smtClean="0"/>
              <a:t>Organizes learning</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37</a:t>
            </a:fld>
            <a:endParaRPr lang="en-US"/>
          </a:p>
        </p:txBody>
      </p:sp>
    </p:spTree>
    <p:extLst>
      <p:ext uri="{BB962C8B-B14F-4D97-AF65-F5344CB8AC3E}">
        <p14:creationId xmlns:p14="http://schemas.microsoft.com/office/powerpoint/2010/main" val="1555750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indicates that content instruction paired with specific learning strategies improves student learning</a:t>
            </a:r>
          </a:p>
        </p:txBody>
      </p:sp>
      <p:sp>
        <p:nvSpPr>
          <p:cNvPr id="4" name="Slide Number Placeholder 3"/>
          <p:cNvSpPr>
            <a:spLocks noGrp="1"/>
          </p:cNvSpPr>
          <p:nvPr>
            <p:ph type="sldNum" sz="quarter" idx="10"/>
          </p:nvPr>
        </p:nvSpPr>
        <p:spPr/>
        <p:txBody>
          <a:bodyPr/>
          <a:lstStyle/>
          <a:p>
            <a:fld id="{BC52C8D0-6B60-48F9-B215-FDACACCF090A}" type="slidenum">
              <a:rPr lang="en-US" smtClean="0"/>
              <a:t>39</a:t>
            </a:fld>
            <a:endParaRPr lang="en-US"/>
          </a:p>
        </p:txBody>
      </p:sp>
    </p:spTree>
    <p:extLst>
      <p:ext uri="{BB962C8B-B14F-4D97-AF65-F5344CB8AC3E}">
        <p14:creationId xmlns:p14="http://schemas.microsoft.com/office/powerpoint/2010/main" val="2449332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41</a:t>
            </a:fld>
            <a:endParaRPr lang="en-US"/>
          </a:p>
        </p:txBody>
      </p:sp>
    </p:spTree>
    <p:extLst>
      <p:ext uri="{BB962C8B-B14F-4D97-AF65-F5344CB8AC3E}">
        <p14:creationId xmlns:p14="http://schemas.microsoft.com/office/powerpoint/2010/main" val="394782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44</a:t>
            </a:fld>
            <a:endParaRPr lang="en-US"/>
          </a:p>
        </p:txBody>
      </p:sp>
    </p:spTree>
    <p:extLst>
      <p:ext uri="{BB962C8B-B14F-4D97-AF65-F5344CB8AC3E}">
        <p14:creationId xmlns:p14="http://schemas.microsoft.com/office/powerpoint/2010/main" val="1870984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52</a:t>
            </a:fld>
            <a:endParaRPr lang="en-US"/>
          </a:p>
        </p:txBody>
      </p:sp>
    </p:spTree>
    <p:extLst>
      <p:ext uri="{BB962C8B-B14F-4D97-AF65-F5344CB8AC3E}">
        <p14:creationId xmlns:p14="http://schemas.microsoft.com/office/powerpoint/2010/main" val="2826276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53</a:t>
            </a:fld>
            <a:endParaRPr lang="en-US"/>
          </a:p>
        </p:txBody>
      </p:sp>
    </p:spTree>
    <p:extLst>
      <p:ext uri="{BB962C8B-B14F-4D97-AF65-F5344CB8AC3E}">
        <p14:creationId xmlns:p14="http://schemas.microsoft.com/office/powerpoint/2010/main" val="409077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5</a:t>
            </a:fld>
            <a:endParaRPr lang="en-US"/>
          </a:p>
        </p:txBody>
      </p:sp>
    </p:spTree>
    <p:extLst>
      <p:ext uri="{BB962C8B-B14F-4D97-AF65-F5344CB8AC3E}">
        <p14:creationId xmlns:p14="http://schemas.microsoft.com/office/powerpoint/2010/main" val="804862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graphs/charts support learning</a:t>
            </a:r>
          </a:p>
          <a:p>
            <a:r>
              <a:rPr lang="en-US" dirty="0" smtClean="0"/>
              <a:t>Frames relationships</a:t>
            </a:r>
          </a:p>
          <a:p>
            <a:r>
              <a:rPr lang="en-US" dirty="0" smtClean="0"/>
              <a:t>Show the ‘parts’ of the ‘whole’ </a:t>
            </a:r>
          </a:p>
          <a:p>
            <a:r>
              <a:rPr lang="en-US" dirty="0" smtClean="0"/>
              <a:t>Incorporates organizational activities into classroom activities</a:t>
            </a:r>
          </a:p>
          <a:p>
            <a:r>
              <a:rPr lang="en-US" dirty="0" smtClean="0"/>
              <a:t>Breaks learning into steps</a:t>
            </a:r>
          </a:p>
          <a:p>
            <a:r>
              <a:rPr lang="en-US" dirty="0" smtClean="0"/>
              <a:t>Helps students synthesize information</a:t>
            </a:r>
          </a:p>
          <a:p>
            <a:r>
              <a:rPr lang="en-US" dirty="0" smtClean="0"/>
              <a:t>Organizes learning</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56</a:t>
            </a:fld>
            <a:endParaRPr lang="en-US"/>
          </a:p>
        </p:txBody>
      </p:sp>
    </p:spTree>
    <p:extLst>
      <p:ext uri="{BB962C8B-B14F-4D97-AF65-F5344CB8AC3E}">
        <p14:creationId xmlns:p14="http://schemas.microsoft.com/office/powerpoint/2010/main" val="1555750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59</a:t>
            </a:fld>
            <a:endParaRPr lang="en-US"/>
          </a:p>
        </p:txBody>
      </p:sp>
    </p:spTree>
    <p:extLst>
      <p:ext uri="{BB962C8B-B14F-4D97-AF65-F5344CB8AC3E}">
        <p14:creationId xmlns:p14="http://schemas.microsoft.com/office/powerpoint/2010/main" val="1469062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C52C8D0-6B60-48F9-B215-FDACACCF090A}" type="slidenum">
              <a:rPr lang="en-US" smtClean="0"/>
              <a:t>60</a:t>
            </a:fld>
            <a:endParaRPr lang="en-US"/>
          </a:p>
        </p:txBody>
      </p:sp>
    </p:spTree>
    <p:extLst>
      <p:ext uri="{BB962C8B-B14F-4D97-AF65-F5344CB8AC3E}">
        <p14:creationId xmlns:p14="http://schemas.microsoft.com/office/powerpoint/2010/main" val="3959813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these type of organizers to teach any subject</a:t>
            </a:r>
          </a:p>
          <a:p>
            <a:r>
              <a:rPr lang="en-US" dirty="0" smtClean="0"/>
              <a:t>Teach</a:t>
            </a:r>
            <a:r>
              <a:rPr lang="en-US" baseline="0" dirty="0" smtClean="0"/>
              <a:t> how to work in a cooperative learning group</a:t>
            </a:r>
          </a:p>
          <a:p>
            <a:r>
              <a:rPr lang="en-US" baseline="0" dirty="0" smtClean="0"/>
              <a:t>Organizers like this help teachers pull together multiple sources together to create a unit or a lesson. </a:t>
            </a:r>
          </a:p>
          <a:p>
            <a:r>
              <a:rPr lang="en-US" baseline="0" dirty="0" smtClean="0"/>
              <a:t>As you create the organizer together, ask questions to check understanding and clarify misconceptions</a:t>
            </a:r>
          </a:p>
          <a:p>
            <a:r>
              <a:rPr lang="en-US" baseline="0" dirty="0" smtClean="0"/>
              <a:t>The organizer works as a mini-syllabus for kids. </a:t>
            </a:r>
          </a:p>
          <a:p>
            <a:r>
              <a:rPr lang="en-US" baseline="0" dirty="0" smtClean="0"/>
              <a:t>It does take a few minutes to develop the organizers with kids – but the research shows those</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61</a:t>
            </a:fld>
            <a:endParaRPr lang="en-US"/>
          </a:p>
        </p:txBody>
      </p:sp>
    </p:spTree>
    <p:extLst>
      <p:ext uri="{BB962C8B-B14F-4D97-AF65-F5344CB8AC3E}">
        <p14:creationId xmlns:p14="http://schemas.microsoft.com/office/powerpoint/2010/main" val="4048990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CRAFT</a:t>
            </a:r>
          </a:p>
          <a:p>
            <a:r>
              <a:rPr lang="en-US" dirty="0" smtClean="0"/>
              <a:t>Create a context</a:t>
            </a:r>
            <a:r>
              <a:rPr lang="en-US" baseline="0" dirty="0" smtClean="0"/>
              <a:t> so students see how current information is connected to previous and future learning</a:t>
            </a:r>
          </a:p>
          <a:p>
            <a:r>
              <a:rPr lang="en-US" baseline="0" dirty="0" smtClean="0"/>
              <a:t>Recognize content structures – so students can see how information is related (5. map or 9. expanded map)</a:t>
            </a:r>
          </a:p>
          <a:p>
            <a:r>
              <a:rPr lang="en-US" baseline="0" dirty="0" smtClean="0"/>
              <a:t>Acknowledge unit relationships – students look for and identify possible relationships that might be important</a:t>
            </a:r>
          </a:p>
          <a:p>
            <a:r>
              <a:rPr lang="en-US" baseline="0" dirty="0" smtClean="0"/>
              <a:t>Frame unit questions – student generated questions,</a:t>
            </a:r>
          </a:p>
          <a:p>
            <a:r>
              <a:rPr lang="en-US" baseline="0" dirty="0" smtClean="0"/>
              <a:t>Tie Content to tasks – help students see how content and tasks are related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62</a:t>
            </a:fld>
            <a:endParaRPr lang="en-US"/>
          </a:p>
        </p:txBody>
      </p:sp>
    </p:spTree>
    <p:extLst>
      <p:ext uri="{BB962C8B-B14F-4D97-AF65-F5344CB8AC3E}">
        <p14:creationId xmlns:p14="http://schemas.microsoft.com/office/powerpoint/2010/main" val="4129034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65</a:t>
            </a:fld>
            <a:endParaRPr lang="en-US"/>
          </a:p>
        </p:txBody>
      </p:sp>
    </p:spTree>
    <p:extLst>
      <p:ext uri="{BB962C8B-B14F-4D97-AF65-F5344CB8AC3E}">
        <p14:creationId xmlns:p14="http://schemas.microsoft.com/office/powerpoint/2010/main" val="1555750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68</a:t>
            </a:fld>
            <a:endParaRPr lang="en-US"/>
          </a:p>
        </p:txBody>
      </p:sp>
    </p:spTree>
    <p:extLst>
      <p:ext uri="{BB962C8B-B14F-4D97-AF65-F5344CB8AC3E}">
        <p14:creationId xmlns:p14="http://schemas.microsoft.com/office/powerpoint/2010/main" val="46031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7</a:t>
            </a:fld>
            <a:endParaRPr lang="en-US"/>
          </a:p>
        </p:txBody>
      </p:sp>
    </p:spTree>
    <p:extLst>
      <p:ext uri="{BB962C8B-B14F-4D97-AF65-F5344CB8AC3E}">
        <p14:creationId xmlns:p14="http://schemas.microsoft.com/office/powerpoint/2010/main" val="66567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We know a lot about how people learn. We know that each learner must make meaning of what teachers seek to teach. We know that the meaning-making process is influenced by the student's prior understandings, interests, beliefs, how the student learns best, and the student's attitudes about self and school.</a:t>
            </a:r>
          </a:p>
          <a:p>
            <a:pPr fontAlgn="base"/>
            <a:r>
              <a:rPr lang="en-US" dirty="0"/>
              <a:t>We know that learning takes place most effectively in classrooms where knowledge is clearly and powerfully organized, </a:t>
            </a:r>
            <a:r>
              <a:rPr lang="en-US" dirty="0" smtClean="0"/>
              <a:t>We know that learning takes place when students </a:t>
            </a:r>
            <a:r>
              <a:rPr lang="en-US" dirty="0"/>
              <a:t>are highly active in the learning </a:t>
            </a:r>
            <a:r>
              <a:rPr lang="en-US" dirty="0" smtClean="0"/>
              <a:t>process.</a:t>
            </a:r>
            <a:endParaRPr lang="en-US" dirty="0"/>
          </a:p>
          <a:p>
            <a:pPr fontAlgn="base"/>
            <a:r>
              <a:rPr lang="en-US" dirty="0"/>
              <a:t>(Vygotsky) Learning happens best when a learning experience pushes the learner a bit beyond his or her independence level. When a student continues to work on understandings and skills already mastered, little if any new learning takes place. On the other hand, if tasks are far ahead of a student's current point of mastery, frustration results and learning does not.</a:t>
            </a:r>
          </a:p>
          <a:p>
            <a:pPr fontAlgn="base"/>
            <a:r>
              <a:rPr lang="en-US" dirty="0"/>
              <a:t>(Piaget)We know that motivation to learn increases when we feel a kinship with, interest in, or passion for what we are attempting to learn. </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8</a:t>
            </a:fld>
            <a:endParaRPr lang="en-US"/>
          </a:p>
        </p:txBody>
      </p:sp>
    </p:spTree>
    <p:extLst>
      <p:ext uri="{BB962C8B-B14F-4D97-AF65-F5344CB8AC3E}">
        <p14:creationId xmlns:p14="http://schemas.microsoft.com/office/powerpoint/2010/main" val="232743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 strategies include: study strategies, cognitive strategies (also called learning strategies), compensatory supports (e.g., tape recorders and computer word processing programs), and environmental accommodations such as test-taking accommodations (e.g., extended test time, less distracting test-taking setting) Specific learning strategies (e.g., repetition, verbal elaboration, organization techniques, paraphrasing, association) &amp; self-regulation. </a:t>
            </a:r>
          </a:p>
        </p:txBody>
      </p:sp>
      <p:sp>
        <p:nvSpPr>
          <p:cNvPr id="4" name="Slide Number Placeholder 3"/>
          <p:cNvSpPr>
            <a:spLocks noGrp="1"/>
          </p:cNvSpPr>
          <p:nvPr>
            <p:ph type="sldNum" sz="quarter" idx="10"/>
          </p:nvPr>
        </p:nvSpPr>
        <p:spPr/>
        <p:txBody>
          <a:bodyPr/>
          <a:lstStyle/>
          <a:p>
            <a:fld id="{BC52C8D0-6B60-48F9-B215-FDACACCF090A}" type="slidenum">
              <a:rPr lang="en-US" smtClean="0"/>
              <a:t>9</a:t>
            </a:fld>
            <a:endParaRPr lang="en-US"/>
          </a:p>
        </p:txBody>
      </p:sp>
    </p:spTree>
    <p:extLst>
      <p:ext uri="{BB962C8B-B14F-4D97-AF65-F5344CB8AC3E}">
        <p14:creationId xmlns:p14="http://schemas.microsoft.com/office/powerpoint/2010/main" val="190274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indicates that content instruction paired with specific learning strategies improves student learning</a:t>
            </a:r>
          </a:p>
        </p:txBody>
      </p:sp>
      <p:sp>
        <p:nvSpPr>
          <p:cNvPr id="4" name="Slide Number Placeholder 3"/>
          <p:cNvSpPr>
            <a:spLocks noGrp="1"/>
          </p:cNvSpPr>
          <p:nvPr>
            <p:ph type="sldNum" sz="quarter" idx="10"/>
          </p:nvPr>
        </p:nvSpPr>
        <p:spPr/>
        <p:txBody>
          <a:bodyPr/>
          <a:lstStyle/>
          <a:p>
            <a:fld id="{BC52C8D0-6B60-48F9-B215-FDACACCF090A}" type="slidenum">
              <a:rPr lang="en-US" smtClean="0"/>
              <a:t>10</a:t>
            </a:fld>
            <a:endParaRPr lang="en-US"/>
          </a:p>
        </p:txBody>
      </p:sp>
    </p:spTree>
    <p:extLst>
      <p:ext uri="{BB962C8B-B14F-4D97-AF65-F5344CB8AC3E}">
        <p14:creationId xmlns:p14="http://schemas.microsoft.com/office/powerpoint/2010/main" val="244933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11</a:t>
            </a:fld>
            <a:endParaRPr lang="en-US"/>
          </a:p>
        </p:txBody>
      </p:sp>
    </p:spTree>
    <p:extLst>
      <p:ext uri="{BB962C8B-B14F-4D97-AF65-F5344CB8AC3E}">
        <p14:creationId xmlns:p14="http://schemas.microsoft.com/office/powerpoint/2010/main" val="288836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Universal Design for Learning</a:t>
            </a:r>
            <a:r>
              <a:rPr lang="en-US" dirty="0"/>
              <a:t> (UDL) is an educational framework based on research in the </a:t>
            </a:r>
            <a:r>
              <a:rPr lang="en-US" b="1" dirty="0"/>
              <a:t>learning</a:t>
            </a:r>
            <a:r>
              <a:rPr lang="en-US" dirty="0"/>
              <a:t> sciences, including cognitive neuroscience, that guides the development of flexible </a:t>
            </a:r>
            <a:r>
              <a:rPr lang="en-US" b="1" dirty="0"/>
              <a:t>learning</a:t>
            </a:r>
            <a:r>
              <a:rPr lang="en-US" dirty="0"/>
              <a:t> environments that can accommodate </a:t>
            </a:r>
            <a:r>
              <a:rPr lang="en-US" dirty="0" err="1"/>
              <a:t>individual</a:t>
            </a:r>
            <a:r>
              <a:rPr lang="en-US" b="1" dirty="0" err="1"/>
              <a:t>learning</a:t>
            </a:r>
            <a:r>
              <a:rPr lang="en-US" dirty="0"/>
              <a:t> differences.</a:t>
            </a:r>
          </a:p>
        </p:txBody>
      </p:sp>
      <p:sp>
        <p:nvSpPr>
          <p:cNvPr id="4" name="Slide Number Placeholder 3"/>
          <p:cNvSpPr>
            <a:spLocks noGrp="1"/>
          </p:cNvSpPr>
          <p:nvPr>
            <p:ph type="sldNum" sz="quarter" idx="10"/>
          </p:nvPr>
        </p:nvSpPr>
        <p:spPr/>
        <p:txBody>
          <a:bodyPr/>
          <a:lstStyle/>
          <a:p>
            <a:fld id="{BC52C8D0-6B60-48F9-B215-FDACACCF090A}" type="slidenum">
              <a:rPr lang="en-US" smtClean="0"/>
              <a:t>12</a:t>
            </a:fld>
            <a:endParaRPr lang="en-US"/>
          </a:p>
        </p:txBody>
      </p:sp>
    </p:spTree>
    <p:extLst>
      <p:ext uri="{BB962C8B-B14F-4D97-AF65-F5344CB8AC3E}">
        <p14:creationId xmlns:p14="http://schemas.microsoft.com/office/powerpoint/2010/main" val="345689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E0867E-C9C5-4486-99C5-582B1D7627DD}"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0867E-C9C5-4486-99C5-582B1D7627DD}"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0867E-C9C5-4486-99C5-582B1D7627DD}"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0867E-C9C5-4486-99C5-582B1D7627DD}"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0867E-C9C5-4486-99C5-582B1D7627DD}"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4E02-3D7D-4576-85FB-A8222C7836E7}"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0867E-C9C5-4486-99C5-582B1D7627DD}"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0867E-C9C5-4486-99C5-582B1D7627DD}" type="datetimeFigureOut">
              <a:rPr lang="en-US" smtClean="0"/>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14E02-3D7D-4576-85FB-A8222C7836E7}"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E0867E-C9C5-4486-99C5-582B1D7627DD}" type="datetimeFigureOut">
              <a:rPr lang="en-US" smtClean="0"/>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0867E-C9C5-4486-99C5-582B1D7627DD}" type="datetimeFigureOut">
              <a:rPr lang="en-US" smtClean="0"/>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0867E-C9C5-4486-99C5-582B1D7627DD}"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14E02-3D7D-4576-85FB-A8222C7836E7}"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0867E-C9C5-4486-99C5-582B1D7627DD}"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14E02-3D7D-4576-85FB-A8222C7836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EE0867E-C9C5-4486-99C5-582B1D7627DD}" type="datetimeFigureOut">
              <a:rPr lang="en-US" smtClean="0"/>
              <a:t>2/28/2017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D114E02-3D7D-4576-85FB-A8222C7836E7}"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h.milesplit.com/meets/61980-kent-state-golden-flash-gala/resul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hyperlink" Target="http://vscl.tamu.edu/valasek/experience.php"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PowerPoint_Presentation1.ppt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livebinders.com/play/play?id=2163392"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csfeldma@kent.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4419600"/>
          </a:xfrm>
        </p:spPr>
        <p:txBody>
          <a:bodyPr>
            <a:noAutofit/>
          </a:bodyPr>
          <a:lstStyle/>
          <a:p>
            <a:pPr algn="ctr"/>
            <a:r>
              <a:rPr lang="en-US" sz="3600" b="1" dirty="0" smtClean="0">
                <a:effectLst/>
              </a:rPr>
              <a:t>Instructional Strategies for Improving Learning Outcomes in Mixed Ability Classrooms</a:t>
            </a:r>
            <a:br>
              <a:rPr lang="en-US" sz="3600" b="1" dirty="0" smtClean="0">
                <a:effectLst/>
              </a:rPr>
            </a:br>
            <a:r>
              <a:rPr lang="en-US" sz="3600" b="1" dirty="0" smtClean="0"/>
              <a:t>Grades 4 and up!</a:t>
            </a:r>
            <a:r>
              <a:rPr lang="en-US" sz="3600" dirty="0" smtClean="0">
                <a:effectLst/>
              </a:rPr>
              <a:t/>
            </a:r>
            <a:br>
              <a:rPr lang="en-US" sz="3600" dirty="0" smtClean="0">
                <a:effectLst/>
              </a:rPr>
            </a:br>
            <a:r>
              <a:rPr lang="en-US" sz="3600" dirty="0" smtClean="0">
                <a:effectLst/>
              </a:rPr>
              <a:t/>
            </a:r>
            <a:br>
              <a:rPr lang="en-US" sz="3600" dirty="0" smtClean="0">
                <a:effectLst/>
              </a:rPr>
            </a:br>
            <a:r>
              <a:rPr lang="en-US" sz="3600" dirty="0">
                <a:effectLst/>
              </a:rPr>
              <a:t/>
            </a:r>
            <a:br>
              <a:rPr lang="en-US" sz="3600" dirty="0">
                <a:effectLst/>
              </a:rPr>
            </a:br>
            <a:r>
              <a:rPr lang="en-US" sz="3600" dirty="0" smtClean="0">
                <a:effectLst/>
              </a:rPr>
              <a:t>Spring Teacher Academy</a:t>
            </a:r>
            <a:br>
              <a:rPr lang="en-US" sz="3600" dirty="0" smtClean="0">
                <a:effectLst/>
              </a:rPr>
            </a:br>
            <a:r>
              <a:rPr lang="en-US" sz="3600" dirty="0" smtClean="0">
                <a:effectLst/>
              </a:rPr>
              <a:t>OAGC 2017</a:t>
            </a:r>
            <a:endParaRPr lang="en-US" sz="3600" dirty="0">
              <a:effectLst/>
            </a:endParaRPr>
          </a:p>
        </p:txBody>
      </p:sp>
      <p:sp>
        <p:nvSpPr>
          <p:cNvPr id="3" name="Subtitle 2"/>
          <p:cNvSpPr>
            <a:spLocks noGrp="1"/>
          </p:cNvSpPr>
          <p:nvPr>
            <p:ph type="subTitle" idx="1"/>
          </p:nvPr>
        </p:nvSpPr>
        <p:spPr>
          <a:xfrm>
            <a:off x="1219200" y="5029200"/>
            <a:ext cx="6858000" cy="990600"/>
          </a:xfrm>
        </p:spPr>
        <p:txBody>
          <a:bodyPr>
            <a:normAutofit fontScale="70000" lnSpcReduction="20000"/>
          </a:bodyPr>
          <a:lstStyle/>
          <a:p>
            <a:endParaRPr lang="en-US" dirty="0" smtClean="0"/>
          </a:p>
          <a:p>
            <a:endParaRPr lang="en-US" dirty="0"/>
          </a:p>
          <a:p>
            <a:pPr algn="ctr"/>
            <a:r>
              <a:rPr lang="en-US" b="1" dirty="0" smtClean="0"/>
              <a:t>Carol </a:t>
            </a:r>
            <a:r>
              <a:rPr lang="en-US" b="1" dirty="0" err="1" smtClean="0"/>
              <a:t>Sparber</a:t>
            </a:r>
            <a:r>
              <a:rPr lang="en-US" b="1" dirty="0" smtClean="0"/>
              <a:t>, Ph.D</a:t>
            </a:r>
            <a:r>
              <a:rPr lang="en-US" dirty="0" smtClean="0"/>
              <a:t>. </a:t>
            </a:r>
            <a:endParaRPr lang="en-US" dirty="0"/>
          </a:p>
        </p:txBody>
      </p:sp>
    </p:spTree>
    <p:extLst>
      <p:ext uri="{BB962C8B-B14F-4D97-AF65-F5344CB8AC3E}">
        <p14:creationId xmlns:p14="http://schemas.microsoft.com/office/powerpoint/2010/main" val="372828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300" dirty="0" smtClean="0"/>
              <a:t>Introducing…</a:t>
            </a:r>
            <a:endParaRPr lang="en-US" sz="3300" dirty="0"/>
          </a:p>
        </p:txBody>
      </p:sp>
      <p:sp>
        <p:nvSpPr>
          <p:cNvPr id="2" name="Content Placeholder 1"/>
          <p:cNvSpPr>
            <a:spLocks noGrp="1"/>
          </p:cNvSpPr>
          <p:nvPr>
            <p:ph idx="1"/>
          </p:nvPr>
        </p:nvSpPr>
        <p:spPr>
          <a:xfrm>
            <a:off x="609600" y="685800"/>
            <a:ext cx="7696200" cy="4495800"/>
          </a:xfrm>
        </p:spPr>
        <p:txBody>
          <a:bodyPr>
            <a:normAutofit lnSpcReduction="10000"/>
          </a:bodyPr>
          <a:lstStyle/>
          <a:p>
            <a:r>
              <a:rPr lang="en-US" sz="3200" dirty="0" smtClean="0">
                <a:solidFill>
                  <a:schemeClr val="tx1"/>
                </a:solidFill>
              </a:rPr>
              <a:t>Practical, research-based instructional strategies</a:t>
            </a:r>
          </a:p>
          <a:p>
            <a:r>
              <a:rPr lang="en-US" sz="3200" dirty="0">
                <a:solidFill>
                  <a:schemeClr val="tx1"/>
                </a:solidFill>
              </a:rPr>
              <a:t>B</a:t>
            </a:r>
            <a:r>
              <a:rPr lang="en-US" sz="3200" dirty="0" smtClean="0">
                <a:solidFill>
                  <a:schemeClr val="tx1"/>
                </a:solidFill>
              </a:rPr>
              <a:t>ased on principles of universal design for learning</a:t>
            </a:r>
          </a:p>
          <a:p>
            <a:r>
              <a:rPr lang="en-US" sz="3200" dirty="0" smtClean="0">
                <a:solidFill>
                  <a:schemeClr val="tx1"/>
                </a:solidFill>
              </a:rPr>
              <a:t>Support and enhance all student’s academic success</a:t>
            </a:r>
          </a:p>
          <a:p>
            <a:r>
              <a:rPr lang="en-US" sz="3200" dirty="0">
                <a:solidFill>
                  <a:schemeClr val="tx1"/>
                </a:solidFill>
              </a:rPr>
              <a:t>Research indicates that content instruction paired with specific learning strategies improves student learning</a:t>
            </a:r>
            <a:endParaRPr lang="en-US" sz="3200" dirty="0"/>
          </a:p>
          <a:p>
            <a:endParaRPr lang="en-US" sz="3200" dirty="0"/>
          </a:p>
        </p:txBody>
      </p:sp>
      <p:pic>
        <p:nvPicPr>
          <p:cNvPr id="2050" name="Picture 2" descr="C:\Users\Carol Sparber\AppData\Local\Microsoft\Windows\INetCache\IE\70UOVEEU\clip_learning_str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667" y="4495800"/>
            <a:ext cx="237555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5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Collaborative effort</a:t>
            </a:r>
            <a:endParaRPr lang="en-US" dirty="0"/>
          </a:p>
        </p:txBody>
      </p:sp>
      <p:sp>
        <p:nvSpPr>
          <p:cNvPr id="2" name="Content Placeholder 1"/>
          <p:cNvSpPr>
            <a:spLocks noGrp="1"/>
          </p:cNvSpPr>
          <p:nvPr>
            <p:ph idx="1"/>
          </p:nvPr>
        </p:nvSpPr>
        <p:spPr>
          <a:xfrm>
            <a:off x="2057400" y="1524000"/>
            <a:ext cx="5715000" cy="4343400"/>
          </a:xfrm>
        </p:spPr>
        <p:txBody>
          <a:bodyPr>
            <a:normAutofit/>
          </a:bodyPr>
          <a:lstStyle/>
          <a:p>
            <a:pPr marL="0" indent="0">
              <a:buNone/>
            </a:pPr>
            <a:endParaRPr lang="en-US" dirty="0" smtClean="0"/>
          </a:p>
          <a:p>
            <a:r>
              <a:rPr lang="en-US" sz="3600" dirty="0" smtClean="0">
                <a:solidFill>
                  <a:schemeClr val="tx1"/>
                </a:solidFill>
              </a:rPr>
              <a:t>The University of Kansas</a:t>
            </a:r>
          </a:p>
          <a:p>
            <a:r>
              <a:rPr lang="en-US" sz="3600" dirty="0">
                <a:solidFill>
                  <a:schemeClr val="tx1"/>
                </a:solidFill>
              </a:rPr>
              <a:t>Kent State University </a:t>
            </a:r>
          </a:p>
          <a:p>
            <a:r>
              <a:rPr lang="en-US" sz="3600" dirty="0" smtClean="0">
                <a:solidFill>
                  <a:schemeClr val="tx1"/>
                </a:solidFill>
              </a:rPr>
              <a:t>Teachers</a:t>
            </a:r>
            <a:endParaRPr lang="en-US" sz="3600" dirty="0">
              <a:solidFill>
                <a:schemeClr val="tx1"/>
              </a:solidFill>
            </a:endParaRPr>
          </a:p>
          <a:p>
            <a:r>
              <a:rPr lang="en-US" sz="3600" dirty="0" smtClean="0">
                <a:solidFill>
                  <a:schemeClr val="tx1"/>
                </a:solidFill>
              </a:rPr>
              <a:t>Parents*</a:t>
            </a:r>
          </a:p>
          <a:p>
            <a:r>
              <a:rPr lang="en-US" sz="3600" dirty="0" smtClean="0">
                <a:solidFill>
                  <a:schemeClr val="tx1"/>
                </a:solidFill>
              </a:rPr>
              <a:t>Students* </a:t>
            </a:r>
          </a:p>
          <a:p>
            <a:pPr marL="0" indent="0">
              <a:buNone/>
            </a:pPr>
            <a:endParaRPr lang="en-US" sz="3600" dirty="0"/>
          </a:p>
          <a:p>
            <a:pPr marL="0" indent="0">
              <a:buNone/>
            </a:pPr>
            <a:endParaRPr lang="en-US" sz="3600" dirty="0"/>
          </a:p>
        </p:txBody>
      </p:sp>
      <p:pic>
        <p:nvPicPr>
          <p:cNvPr id="4" name="Picture 3" descr="Image result for kent state golden flash">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8200" y="584200"/>
            <a:ext cx="1219200" cy="1107831"/>
          </a:xfrm>
          <a:prstGeom prst="rect">
            <a:avLst/>
          </a:prstGeom>
          <a:noFill/>
          <a:ln>
            <a:noFill/>
          </a:ln>
        </p:spPr>
      </p:pic>
      <p:pic>
        <p:nvPicPr>
          <p:cNvPr id="5" name="Picture 4" descr="Image result for university of kansas logo">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7162799" y="533400"/>
            <a:ext cx="1154723" cy="1295400"/>
          </a:xfrm>
          <a:prstGeom prst="rect">
            <a:avLst/>
          </a:prstGeom>
          <a:noFill/>
          <a:ln>
            <a:noFill/>
          </a:ln>
        </p:spPr>
      </p:pic>
    </p:spTree>
    <p:extLst>
      <p:ext uri="{BB962C8B-B14F-4D97-AF65-F5344CB8AC3E}">
        <p14:creationId xmlns:p14="http://schemas.microsoft.com/office/powerpoint/2010/main" val="187380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Development of Instructional Strategies</a:t>
            </a:r>
            <a:endParaRPr lang="en-US" dirty="0"/>
          </a:p>
        </p:txBody>
      </p:sp>
      <p:sp>
        <p:nvSpPr>
          <p:cNvPr id="2" name="Content Placeholder 1"/>
          <p:cNvSpPr>
            <a:spLocks noGrp="1"/>
          </p:cNvSpPr>
          <p:nvPr>
            <p:ph idx="1"/>
          </p:nvPr>
        </p:nvSpPr>
        <p:spPr>
          <a:xfrm>
            <a:off x="762000" y="533400"/>
            <a:ext cx="7543800" cy="4191000"/>
          </a:xfrm>
        </p:spPr>
        <p:txBody>
          <a:bodyPr>
            <a:normAutofit fontScale="62500" lnSpcReduction="20000"/>
          </a:bodyPr>
          <a:lstStyle/>
          <a:p>
            <a:pPr lvl="1"/>
            <a:r>
              <a:rPr lang="en-US" sz="4000" dirty="0" smtClean="0"/>
              <a:t>Principles of UDL</a:t>
            </a:r>
          </a:p>
          <a:p>
            <a:pPr lvl="1"/>
            <a:r>
              <a:rPr lang="en-US" sz="4000" dirty="0"/>
              <a:t>D</a:t>
            </a:r>
            <a:r>
              <a:rPr lang="en-US" sz="4000" dirty="0" smtClean="0"/>
              <a:t>ifferentiated instruction</a:t>
            </a:r>
          </a:p>
          <a:p>
            <a:pPr lvl="1"/>
            <a:r>
              <a:rPr lang="en-US" sz="4000" dirty="0" smtClean="0"/>
              <a:t>Cooperative learning</a:t>
            </a:r>
            <a:endParaRPr lang="en-US" sz="4000" dirty="0"/>
          </a:p>
          <a:p>
            <a:endParaRPr lang="en-US" sz="4000" dirty="0" smtClean="0"/>
          </a:p>
          <a:p>
            <a:pPr marL="109728" indent="0">
              <a:buNone/>
            </a:pPr>
            <a:r>
              <a:rPr lang="en-US" sz="4000" dirty="0" smtClean="0"/>
              <a:t>Using evidence-based </a:t>
            </a:r>
            <a:r>
              <a:rPr lang="en-US" sz="4000" dirty="0"/>
              <a:t>instructional approaches</a:t>
            </a:r>
          </a:p>
          <a:p>
            <a:pPr lvl="1"/>
            <a:r>
              <a:rPr lang="en-US" sz="4000" dirty="0"/>
              <a:t>1. direct instruction</a:t>
            </a:r>
          </a:p>
          <a:p>
            <a:pPr lvl="1"/>
            <a:r>
              <a:rPr lang="en-US" sz="4000" dirty="0"/>
              <a:t>2. indirect instruction</a:t>
            </a:r>
          </a:p>
          <a:p>
            <a:pPr lvl="1"/>
            <a:r>
              <a:rPr lang="en-US" sz="4000" dirty="0"/>
              <a:t>3. experiential learning</a:t>
            </a:r>
          </a:p>
          <a:p>
            <a:pPr lvl="1"/>
            <a:r>
              <a:rPr lang="en-US" sz="4000" dirty="0"/>
              <a:t>4. independent </a:t>
            </a:r>
            <a:r>
              <a:rPr lang="en-US" sz="4000" dirty="0" smtClean="0"/>
              <a:t>study</a:t>
            </a:r>
            <a:endParaRPr lang="en-US" sz="4000" dirty="0"/>
          </a:p>
          <a:p>
            <a:pPr lvl="1"/>
            <a:r>
              <a:rPr lang="en-US" sz="4000" dirty="0"/>
              <a:t>5. interactive instruction</a:t>
            </a:r>
          </a:p>
          <a:p>
            <a:pPr marL="393192" lvl="1" indent="0">
              <a:buNone/>
            </a:pPr>
            <a:endParaRPr lang="en-US" dirty="0"/>
          </a:p>
        </p:txBody>
      </p:sp>
    </p:spTree>
    <p:extLst>
      <p:ext uri="{BB962C8B-B14F-4D97-AF65-F5344CB8AC3E}">
        <p14:creationId xmlns:p14="http://schemas.microsoft.com/office/powerpoint/2010/main" val="973125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334000"/>
            <a:ext cx="7696200" cy="914400"/>
          </a:xfrm>
        </p:spPr>
        <p:txBody>
          <a:bodyPr>
            <a:normAutofit/>
          </a:bodyPr>
          <a:lstStyle/>
          <a:p>
            <a:r>
              <a:rPr lang="en-US" sz="4000" dirty="0" smtClean="0"/>
              <a:t>Seven Modules of Training</a:t>
            </a:r>
            <a:endParaRPr lang="en-US" sz="4000" dirty="0"/>
          </a:p>
        </p:txBody>
      </p:sp>
      <p:sp>
        <p:nvSpPr>
          <p:cNvPr id="2" name="Content Placeholder 1"/>
          <p:cNvSpPr>
            <a:spLocks noGrp="1"/>
          </p:cNvSpPr>
          <p:nvPr>
            <p:ph idx="1"/>
          </p:nvPr>
        </p:nvSpPr>
        <p:spPr>
          <a:xfrm>
            <a:off x="457200" y="279400"/>
            <a:ext cx="8382000" cy="6019800"/>
          </a:xfrm>
        </p:spPr>
        <p:txBody>
          <a:bodyPr>
            <a:normAutofit/>
          </a:bodyPr>
          <a:lstStyle/>
          <a:p>
            <a:pPr lvl="0">
              <a:spcAft>
                <a:spcPts val="1200"/>
              </a:spcAft>
            </a:pPr>
            <a:r>
              <a:rPr lang="en-US" b="1" i="1" dirty="0">
                <a:latin typeface="Arial Narrow" panose="020B0606020202030204" pitchFamily="34" charset="0"/>
              </a:rPr>
              <a:t>MODULE 1: Presenting Content</a:t>
            </a:r>
            <a:r>
              <a:rPr lang="en-US" b="1" dirty="0">
                <a:latin typeface="Arial Narrow" panose="020B0606020202030204" pitchFamily="34" charset="0"/>
              </a:rPr>
              <a:t>-</a:t>
            </a:r>
            <a:r>
              <a:rPr lang="en-US" dirty="0">
                <a:latin typeface="Arial Narrow" panose="020B0606020202030204" pitchFamily="34" charset="0"/>
              </a:rPr>
              <a:t> </a:t>
            </a:r>
            <a:r>
              <a:rPr lang="en-US" dirty="0" smtClean="0">
                <a:latin typeface="Arial Narrow" panose="020B0606020202030204" pitchFamily="34" charset="0"/>
              </a:rPr>
              <a:t>covers 3 </a:t>
            </a:r>
            <a:r>
              <a:rPr lang="en-US" dirty="0">
                <a:latin typeface="Arial Narrow" panose="020B0606020202030204" pitchFamily="34" charset="0"/>
              </a:rPr>
              <a:t>of the most powerful evidence-based practices shown to improve performance of all </a:t>
            </a:r>
            <a:r>
              <a:rPr lang="en-US" dirty="0" smtClean="0">
                <a:latin typeface="Arial Narrow" panose="020B0606020202030204" pitchFamily="34" charset="0"/>
              </a:rPr>
              <a:t>students: </a:t>
            </a:r>
            <a:r>
              <a:rPr lang="en-US" dirty="0">
                <a:latin typeface="Arial Narrow" panose="020B0606020202030204" pitchFamily="34" charset="0"/>
              </a:rPr>
              <a:t>(a) graphic organizers, (b) enhanced graphic text, and (c) sound fields.</a:t>
            </a:r>
          </a:p>
          <a:p>
            <a:pPr lvl="0">
              <a:spcAft>
                <a:spcPts val="1200"/>
              </a:spcAft>
            </a:pPr>
            <a:r>
              <a:rPr lang="en-US" b="1" i="1" dirty="0">
                <a:latin typeface="Arial Narrow" panose="020B0606020202030204" pitchFamily="34" charset="0"/>
              </a:rPr>
              <a:t>MODULE 2: Engaging Students</a:t>
            </a:r>
            <a:r>
              <a:rPr lang="en-US" b="1" dirty="0">
                <a:latin typeface="Arial Narrow" panose="020B0606020202030204" pitchFamily="34" charset="0"/>
              </a:rPr>
              <a:t> </a:t>
            </a:r>
            <a:r>
              <a:rPr lang="en-US" dirty="0" smtClean="0">
                <a:latin typeface="Arial Narrow" panose="020B0606020202030204" pitchFamily="34" charset="0"/>
              </a:rPr>
              <a:t>–offers 4 </a:t>
            </a:r>
            <a:r>
              <a:rPr lang="en-US" dirty="0">
                <a:latin typeface="Arial Narrow" panose="020B0606020202030204" pitchFamily="34" charset="0"/>
              </a:rPr>
              <a:t>evidence-based learning strategies to remember and retain </a:t>
            </a:r>
            <a:r>
              <a:rPr lang="en-US" dirty="0" smtClean="0">
                <a:latin typeface="Arial Narrow" panose="020B0606020202030204" pitchFamily="34" charset="0"/>
              </a:rPr>
              <a:t>information:(</a:t>
            </a:r>
            <a:r>
              <a:rPr lang="en-US" dirty="0">
                <a:latin typeface="Arial Narrow" panose="020B0606020202030204" pitchFamily="34" charset="0"/>
              </a:rPr>
              <a:t>a) guided notes, (b) mnemonics</a:t>
            </a:r>
            <a:r>
              <a:rPr lang="en-US" dirty="0" smtClean="0">
                <a:latin typeface="Arial Narrow" panose="020B0606020202030204" pitchFamily="34" charset="0"/>
              </a:rPr>
              <a:t>, (</a:t>
            </a:r>
            <a:r>
              <a:rPr lang="en-US" dirty="0">
                <a:latin typeface="Arial Narrow" panose="020B0606020202030204" pitchFamily="34" charset="0"/>
              </a:rPr>
              <a:t>c) feedback and reinforcement, and (d) task analyses </a:t>
            </a:r>
          </a:p>
          <a:p>
            <a:pPr lvl="0">
              <a:spcAft>
                <a:spcPts val="1200"/>
              </a:spcAft>
            </a:pPr>
            <a:r>
              <a:rPr lang="en-US" b="1" i="1" dirty="0">
                <a:latin typeface="Arial Narrow" panose="020B0606020202030204" pitchFamily="34" charset="0"/>
              </a:rPr>
              <a:t>MODULE 3: Flexible Assignments</a:t>
            </a:r>
            <a:r>
              <a:rPr lang="en-US" b="1" dirty="0">
                <a:latin typeface="Arial Narrow" panose="020B0606020202030204" pitchFamily="34" charset="0"/>
              </a:rPr>
              <a:t>- </a:t>
            </a:r>
            <a:r>
              <a:rPr lang="en-US" dirty="0" smtClean="0">
                <a:latin typeface="Arial Narrow" panose="020B0606020202030204" pitchFamily="34" charset="0"/>
              </a:rPr>
              <a:t>presents 2 </a:t>
            </a:r>
            <a:r>
              <a:rPr lang="en-US" dirty="0">
                <a:latin typeface="Arial Narrow" panose="020B0606020202030204" pitchFamily="34" charset="0"/>
              </a:rPr>
              <a:t>evidence-based practices </a:t>
            </a:r>
            <a:r>
              <a:rPr lang="en-US" dirty="0" smtClean="0">
                <a:latin typeface="Arial Narrow" panose="020B0606020202030204" pitchFamily="34" charset="0"/>
              </a:rPr>
              <a:t>that provide flexibility </a:t>
            </a:r>
            <a:r>
              <a:rPr lang="en-US" dirty="0">
                <a:latin typeface="Arial Narrow" panose="020B0606020202030204" pitchFamily="34" charset="0"/>
              </a:rPr>
              <a:t>in the </a:t>
            </a:r>
            <a:r>
              <a:rPr lang="en-US" dirty="0" smtClean="0">
                <a:latin typeface="Arial Narrow" panose="020B0606020202030204" pitchFamily="34" charset="0"/>
              </a:rPr>
              <a:t>way students respond </a:t>
            </a:r>
            <a:r>
              <a:rPr lang="en-US" dirty="0">
                <a:latin typeface="Arial Narrow" panose="020B0606020202030204" pitchFamily="34" charset="0"/>
              </a:rPr>
              <a:t>to content: (a) differentiated assignments and (b) cooperative learning strategies.</a:t>
            </a:r>
          </a:p>
          <a:p>
            <a:pPr lvl="0">
              <a:spcAft>
                <a:spcPts val="1200"/>
              </a:spcAft>
            </a:pPr>
            <a:r>
              <a:rPr lang="en-US" b="1" i="1" dirty="0" smtClean="0">
                <a:latin typeface="Arial Narrow" panose="020B0606020202030204" pitchFamily="34" charset="0"/>
              </a:rPr>
              <a:t>*MODULE </a:t>
            </a:r>
            <a:r>
              <a:rPr lang="en-US" b="1" i="1" dirty="0">
                <a:latin typeface="Arial Narrow" panose="020B0606020202030204" pitchFamily="34" charset="0"/>
              </a:rPr>
              <a:t>4: Providing Accommodations </a:t>
            </a:r>
            <a:r>
              <a:rPr lang="en-US" i="1" dirty="0">
                <a:latin typeface="Arial Narrow" panose="020B0606020202030204" pitchFamily="34" charset="0"/>
              </a:rPr>
              <a:t>-</a:t>
            </a:r>
            <a:r>
              <a:rPr lang="en-US" dirty="0">
                <a:latin typeface="Arial Narrow" panose="020B0606020202030204" pitchFamily="34" charset="0"/>
              </a:rPr>
              <a:t> </a:t>
            </a:r>
            <a:r>
              <a:rPr lang="en-US" dirty="0" smtClean="0">
                <a:latin typeface="Arial Narrow" panose="020B0606020202030204" pitchFamily="34" charset="0"/>
              </a:rPr>
              <a:t>provides </a:t>
            </a:r>
            <a:r>
              <a:rPr lang="en-US" dirty="0">
                <a:latin typeface="Arial Narrow" panose="020B0606020202030204" pitchFamily="34" charset="0"/>
              </a:rPr>
              <a:t>an overview of: (a) special education </a:t>
            </a:r>
            <a:r>
              <a:rPr lang="en-US" dirty="0" smtClean="0">
                <a:latin typeface="Arial Narrow" panose="020B0606020202030204" pitchFamily="34" charset="0"/>
              </a:rPr>
              <a:t>law, (b) gifted education law, and (c) </a:t>
            </a:r>
            <a:r>
              <a:rPr lang="en-US" dirty="0">
                <a:latin typeface="Arial Narrow" panose="020B0606020202030204" pitchFamily="34" charset="0"/>
              </a:rPr>
              <a:t>resources for accommodations</a:t>
            </a:r>
            <a:r>
              <a:rPr lang="en-US" dirty="0" smtClean="0">
                <a:latin typeface="Arial Narrow" panose="020B0606020202030204" pitchFamily="34" charset="0"/>
              </a:rPr>
              <a:t>.</a:t>
            </a:r>
            <a:endParaRPr lang="en-US" dirty="0">
              <a:latin typeface="Arial Narrow" panose="020B0606020202030204" pitchFamily="34" charset="0"/>
            </a:endParaRPr>
          </a:p>
          <a:p>
            <a:pPr marL="0" lvl="0" indent="0">
              <a:spcAft>
                <a:spcPts val="1200"/>
              </a:spcAft>
              <a:buNone/>
            </a:pPr>
            <a:endParaRPr lang="en-US" sz="2200" dirty="0">
              <a:latin typeface="Century Gothic" panose="020B0502020202020204" pitchFamily="34" charset="0"/>
            </a:endParaRPr>
          </a:p>
        </p:txBody>
      </p:sp>
    </p:spTree>
    <p:extLst>
      <p:ext uri="{BB962C8B-B14F-4D97-AF65-F5344CB8AC3E}">
        <p14:creationId xmlns:p14="http://schemas.microsoft.com/office/powerpoint/2010/main" val="1278258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86400"/>
            <a:ext cx="7620000" cy="685800"/>
          </a:xfrm>
        </p:spPr>
        <p:txBody>
          <a:bodyPr>
            <a:normAutofit fontScale="90000"/>
          </a:bodyPr>
          <a:lstStyle/>
          <a:p>
            <a:r>
              <a:rPr lang="en-US" sz="4000" dirty="0"/>
              <a:t>Seven Modules of Training</a:t>
            </a:r>
          </a:p>
        </p:txBody>
      </p:sp>
      <p:sp>
        <p:nvSpPr>
          <p:cNvPr id="2" name="Content Placeholder 1"/>
          <p:cNvSpPr>
            <a:spLocks noGrp="1"/>
          </p:cNvSpPr>
          <p:nvPr>
            <p:ph idx="1"/>
          </p:nvPr>
        </p:nvSpPr>
        <p:spPr>
          <a:xfrm>
            <a:off x="533400" y="774700"/>
            <a:ext cx="8229600" cy="4876800"/>
          </a:xfrm>
        </p:spPr>
        <p:txBody>
          <a:bodyPr>
            <a:normAutofit/>
          </a:bodyPr>
          <a:lstStyle/>
          <a:p>
            <a:pPr lvl="0">
              <a:spcAft>
                <a:spcPts val="1200"/>
              </a:spcAft>
            </a:pPr>
            <a:r>
              <a:rPr lang="en-US" b="1" i="1" dirty="0">
                <a:latin typeface="Arial Narrow" panose="020B0606020202030204" pitchFamily="34" charset="0"/>
              </a:rPr>
              <a:t>MODULE 5:  Classroom Strategies </a:t>
            </a:r>
            <a:r>
              <a:rPr lang="en-US" i="1" dirty="0">
                <a:latin typeface="Arial Narrow" panose="020B0606020202030204" pitchFamily="34" charset="0"/>
              </a:rPr>
              <a:t>– </a:t>
            </a:r>
            <a:r>
              <a:rPr lang="en-US" dirty="0" smtClean="0">
                <a:latin typeface="Arial Narrow" panose="020B0606020202030204" pitchFamily="34" charset="0"/>
              </a:rPr>
              <a:t>covers</a:t>
            </a:r>
            <a:r>
              <a:rPr lang="en-US" dirty="0">
                <a:latin typeface="Arial Narrow" panose="020B0606020202030204" pitchFamily="34" charset="0"/>
              </a:rPr>
              <a:t>: </a:t>
            </a:r>
            <a:r>
              <a:rPr lang="en-US" dirty="0" smtClean="0">
                <a:latin typeface="Arial Narrow" panose="020B0606020202030204" pitchFamily="34" charset="0"/>
              </a:rPr>
              <a:t>(a</a:t>
            </a:r>
            <a:r>
              <a:rPr lang="en-US" dirty="0">
                <a:latin typeface="Arial Narrow" panose="020B0606020202030204" pitchFamily="34" charset="0"/>
              </a:rPr>
              <a:t>) creating the learning environment, (b) managing groups, and (c) creating quality assignments</a:t>
            </a:r>
          </a:p>
          <a:p>
            <a:pPr>
              <a:spcAft>
                <a:spcPts val="1200"/>
              </a:spcAft>
            </a:pPr>
            <a:r>
              <a:rPr lang="en-US" b="1" i="1" dirty="0">
                <a:latin typeface="Arial Narrow" panose="020B0606020202030204" pitchFamily="34" charset="0"/>
              </a:rPr>
              <a:t>MODULE 6:  Individual Problem Solving </a:t>
            </a:r>
            <a:r>
              <a:rPr lang="en-US" dirty="0" smtClean="0">
                <a:latin typeface="Arial Narrow" panose="020B0606020202030204" pitchFamily="34" charset="0"/>
              </a:rPr>
              <a:t>- focuses </a:t>
            </a:r>
            <a:r>
              <a:rPr lang="en-US" dirty="0">
                <a:latin typeface="Arial Narrow" panose="020B0606020202030204" pitchFamily="34" charset="0"/>
              </a:rPr>
              <a:t>on how to problem solve for 4</a:t>
            </a:r>
            <a:r>
              <a:rPr lang="en-US" dirty="0" smtClean="0">
                <a:latin typeface="Arial Narrow" panose="020B0606020202030204" pitchFamily="34" charset="0"/>
              </a:rPr>
              <a:t> </a:t>
            </a:r>
            <a:r>
              <a:rPr lang="en-US" dirty="0">
                <a:latin typeface="Arial Narrow" panose="020B0606020202030204" pitchFamily="34" charset="0"/>
              </a:rPr>
              <a:t>types of students:  (a) unmotivated, (b) learning disabled, (c) behaviorally difficult, and (c) sensory and mobility impaired</a:t>
            </a:r>
          </a:p>
          <a:p>
            <a:pPr lvl="0">
              <a:spcAft>
                <a:spcPts val="1200"/>
              </a:spcAft>
            </a:pPr>
            <a:r>
              <a:rPr lang="en-US" b="1" i="1" dirty="0">
                <a:latin typeface="Arial Narrow" panose="020B0606020202030204" pitchFamily="34" charset="0"/>
              </a:rPr>
              <a:t>MODULE 7: Creating Learning Communities </a:t>
            </a:r>
            <a:r>
              <a:rPr lang="en-US" dirty="0">
                <a:latin typeface="Arial Narrow" panose="020B0606020202030204" pitchFamily="34" charset="0"/>
              </a:rPr>
              <a:t>- </a:t>
            </a:r>
            <a:r>
              <a:rPr lang="en-US" dirty="0" smtClean="0">
                <a:latin typeface="Arial Narrow" panose="020B0606020202030204" pitchFamily="34" charset="0"/>
              </a:rPr>
              <a:t>addresses how </a:t>
            </a:r>
            <a:r>
              <a:rPr lang="en-US" dirty="0">
                <a:latin typeface="Arial Narrow" panose="020B0606020202030204" pitchFamily="34" charset="0"/>
              </a:rPr>
              <a:t>teachers can take control of their professional development and </a:t>
            </a:r>
            <a:r>
              <a:rPr lang="en-US" dirty="0" smtClean="0">
                <a:latin typeface="Arial Narrow" panose="020B0606020202030204" pitchFamily="34" charset="0"/>
              </a:rPr>
              <a:t>delve </a:t>
            </a:r>
            <a:r>
              <a:rPr lang="en-US" dirty="0">
                <a:latin typeface="Arial Narrow" panose="020B0606020202030204" pitchFamily="34" charset="0"/>
              </a:rPr>
              <a:t>into </a:t>
            </a:r>
            <a:r>
              <a:rPr lang="en-US" dirty="0" smtClean="0">
                <a:latin typeface="Arial Narrow" panose="020B0606020202030204" pitchFamily="34" charset="0"/>
              </a:rPr>
              <a:t>Universal Design for Learning.</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316203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5400" dirty="0" smtClean="0"/>
          </a:p>
          <a:p>
            <a:pPr marL="109728" indent="0" algn="ctr">
              <a:buNone/>
            </a:pPr>
            <a:r>
              <a:rPr lang="en-US" sz="5400" dirty="0" smtClean="0"/>
              <a:t>Module 1 Presenting Content Example:</a:t>
            </a:r>
          </a:p>
          <a:p>
            <a:pPr marL="109728" indent="0" algn="ctr">
              <a:buNone/>
            </a:pPr>
            <a:r>
              <a:rPr lang="en-US" sz="5400" dirty="0" smtClean="0"/>
              <a:t>The </a:t>
            </a:r>
            <a:r>
              <a:rPr lang="en-US" sz="5400" dirty="0"/>
              <a:t>Lesson Organizer </a:t>
            </a:r>
            <a:endParaRPr lang="en-US" sz="5400" dirty="0" smtClean="0"/>
          </a:p>
          <a:p>
            <a:pPr marL="109728" indent="0" algn="ctr">
              <a:buNone/>
            </a:pPr>
            <a:endParaRPr lang="en-US" sz="2000" dirty="0"/>
          </a:p>
        </p:txBody>
      </p:sp>
    </p:spTree>
    <p:extLst>
      <p:ext uri="{BB962C8B-B14F-4D97-AF65-F5344CB8AC3E}">
        <p14:creationId xmlns:p14="http://schemas.microsoft.com/office/powerpoint/2010/main" val="792461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2410"/>
            <a:ext cx="8458200" cy="639762"/>
          </a:xfrm>
        </p:spPr>
        <p:txBody>
          <a:bodyPr>
            <a:noAutofit/>
          </a:bodyPr>
          <a:lstStyle/>
          <a:p>
            <a:r>
              <a:rPr lang="en-US" altLang="en-US" sz="2400" dirty="0" smtClean="0">
                <a:solidFill>
                  <a:schemeClr val="tx1"/>
                </a:solidFill>
                <a:effectLst/>
                <a:latin typeface="Calibri" panose="020F0502020204030204" pitchFamily="34" charset="0"/>
                <a:cs typeface="Calibri" panose="020F0502020204030204" pitchFamily="34" charset="0"/>
              </a:rPr>
              <a:t>Lesson Organizer     </a:t>
            </a:r>
            <a:r>
              <a:rPr lang="en-US" altLang="en-US" sz="2400" b="0" dirty="0" smtClean="0">
                <a:solidFill>
                  <a:schemeClr val="tx1"/>
                </a:solidFill>
                <a:effectLst/>
                <a:latin typeface="Calibri" panose="020F0502020204030204" pitchFamily="34" charset="0"/>
                <a:cs typeface="Calibri" panose="020F0502020204030204" pitchFamily="34" charset="0"/>
              </a:rPr>
              <a:t>	     </a:t>
            </a:r>
            <a:r>
              <a:rPr lang="en-US" altLang="en-US" sz="2000" b="0" i="1" dirty="0" smtClean="0">
                <a:solidFill>
                  <a:schemeClr val="tx1"/>
                </a:solidFill>
                <a:effectLst/>
                <a:latin typeface="Calibri" panose="020F0502020204030204" pitchFamily="34" charset="0"/>
                <a:cs typeface="Calibri" panose="020F0502020204030204" pitchFamily="34" charset="0"/>
              </a:rPr>
              <a:t>(follow </a:t>
            </a:r>
            <a:r>
              <a:rPr lang="en-US" altLang="en-US" sz="2000" b="0" i="1" dirty="0">
                <a:solidFill>
                  <a:schemeClr val="tx1"/>
                </a:solidFill>
                <a:effectLst/>
                <a:latin typeface="Calibri" panose="020F0502020204030204" pitchFamily="34" charset="0"/>
                <a:cs typeface="Calibri" panose="020F0502020204030204" pitchFamily="34" charset="0"/>
              </a:rPr>
              <a:t>number order)</a:t>
            </a:r>
            <a:r>
              <a:rPr lang="en-US" altLang="en-US" sz="2000" b="0" dirty="0">
                <a:solidFill>
                  <a:schemeClr val="tx1"/>
                </a:solidFill>
                <a:effectLst/>
                <a:latin typeface="Calibri" panose="020F0502020204030204" pitchFamily="34" charset="0"/>
                <a:cs typeface="Calibri" panose="020F0502020204030204" pitchFamily="34" charset="0"/>
              </a:rPr>
              <a:t>	</a:t>
            </a:r>
            <a:r>
              <a:rPr lang="en-US" altLang="en-US" sz="2400" b="0" dirty="0" smtClean="0">
                <a:solidFill>
                  <a:schemeClr val="tx1"/>
                </a:solidFill>
                <a:effectLst/>
                <a:latin typeface="Calibri" panose="020F0502020204030204" pitchFamily="34" charset="0"/>
                <a:cs typeface="Calibri" panose="020F0502020204030204" pitchFamily="34" charset="0"/>
              </a:rPr>
              <a:t>	</a:t>
            </a:r>
            <a:r>
              <a:rPr lang="en-US" altLang="en-US" sz="2400" dirty="0" smtClean="0">
                <a:solidFill>
                  <a:schemeClr val="tx1"/>
                </a:solidFill>
                <a:effectLst/>
                <a:latin typeface="Calibri" panose="020F0502020204030204" pitchFamily="34" charset="0"/>
                <a:cs typeface="Calibri" panose="020F0502020204030204" pitchFamily="34" charset="0"/>
              </a:rPr>
              <a:t>Date</a:t>
            </a:r>
            <a:r>
              <a:rPr lang="en-US" altLang="en-US" sz="2400" dirty="0">
                <a:solidFill>
                  <a:schemeClr val="tx1"/>
                </a:solidFill>
                <a:effectLst/>
                <a:latin typeface="Calibri" panose="020F0502020204030204" pitchFamily="34" charset="0"/>
                <a:cs typeface="Calibri" panose="020F0502020204030204" pitchFamily="34" charset="0"/>
              </a:rPr>
              <a:t>:</a:t>
            </a:r>
            <a:r>
              <a:rPr lang="en-US" altLang="en-US" sz="2400" dirty="0">
                <a:solidFill>
                  <a:schemeClr val="tx1"/>
                </a:solidFill>
                <a:effectLst/>
                <a:latin typeface="Century Gothic" panose="020B0502020202020204" pitchFamily="34" charset="0"/>
              </a:rPr>
              <a:t/>
            </a:r>
            <a:br>
              <a:rPr lang="en-US" altLang="en-US" sz="2400" dirty="0">
                <a:solidFill>
                  <a:schemeClr val="tx1"/>
                </a:solidFill>
                <a:effectLst/>
                <a:latin typeface="Century Gothic" panose="020B0502020202020204" pitchFamily="34" charset="0"/>
              </a:rPr>
            </a:br>
            <a:endParaRPr lang="en-US" sz="2400" dirty="0">
              <a:solidFill>
                <a:schemeClr val="tx1"/>
              </a:solidFill>
              <a:effectLst/>
              <a:latin typeface="Century Gothic" panose="020B0502020202020204" pitchFamily="34" charset="0"/>
            </a:endParaRPr>
          </a:p>
        </p:txBody>
      </p:sp>
      <p:sp>
        <p:nvSpPr>
          <p:cNvPr id="6" name="TextBox 5"/>
          <p:cNvSpPr txBox="1">
            <a:spLocks noChangeArrowheads="1"/>
          </p:cNvSpPr>
          <p:nvPr/>
        </p:nvSpPr>
        <p:spPr bwMode="auto">
          <a:xfrm>
            <a:off x="228600" y="609600"/>
            <a:ext cx="2895600" cy="708025"/>
          </a:xfrm>
          <a:prstGeom prst="rect">
            <a:avLst/>
          </a:prstGeom>
          <a:solidFill>
            <a:schemeClr val="bg1"/>
          </a:solidFill>
          <a:ln w="3175">
            <a:solidFill>
              <a:schemeClr val="tx1"/>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l" eaLnBrk="1" hangingPunct="1">
              <a:spcBef>
                <a:spcPct val="0"/>
              </a:spcBef>
              <a:buClrTx/>
              <a:buSzTx/>
              <a:buFontTx/>
              <a:buNone/>
            </a:pPr>
            <a:r>
              <a:rPr lang="en-US" altLang="en-US" sz="2000" b="1" dirty="0">
                <a:latin typeface="Calibri" pitchFamily="34" charset="0"/>
              </a:rPr>
              <a:t>3. Last Unit: </a:t>
            </a:r>
            <a:r>
              <a:rPr lang="en-US" altLang="en-US" sz="2000" i="1" dirty="0">
                <a:latin typeface="Calibri" pitchFamily="34" charset="0"/>
              </a:rPr>
              <a:t>(review last </a:t>
            </a:r>
            <a:r>
              <a:rPr lang="en-US" altLang="en-US" sz="2000" i="1" dirty="0" smtClean="0">
                <a:latin typeface="Calibri" pitchFamily="34" charset="0"/>
              </a:rPr>
              <a:t>unit/ lesson)</a:t>
            </a:r>
            <a:endParaRPr lang="en-US" altLang="en-US" sz="2000" i="1" dirty="0">
              <a:latin typeface="Calibri" pitchFamily="34" charset="0"/>
            </a:endParaRPr>
          </a:p>
        </p:txBody>
      </p:sp>
      <p:sp>
        <p:nvSpPr>
          <p:cNvPr id="7" name="TextBox 6"/>
          <p:cNvSpPr txBox="1">
            <a:spLocks noChangeArrowheads="1"/>
          </p:cNvSpPr>
          <p:nvPr/>
        </p:nvSpPr>
        <p:spPr bwMode="auto">
          <a:xfrm>
            <a:off x="3124200" y="609600"/>
            <a:ext cx="2895600" cy="707886"/>
          </a:xfrm>
          <a:prstGeom prst="rect">
            <a:avLst/>
          </a:prstGeom>
          <a:solidFill>
            <a:schemeClr val="bg1"/>
          </a:solidFill>
          <a:ln w="3175">
            <a:solidFill>
              <a:schemeClr val="tx1"/>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pPr>
            <a:r>
              <a:rPr lang="en-US" altLang="en-US" sz="2000" b="1" dirty="0" smtClean="0">
                <a:latin typeface="Calibri" pitchFamily="34" charset="0"/>
              </a:rPr>
              <a:t>1. Current </a:t>
            </a:r>
            <a:r>
              <a:rPr lang="en-US" altLang="en-US" sz="2000" b="1" dirty="0">
                <a:latin typeface="Calibri" pitchFamily="34" charset="0"/>
              </a:rPr>
              <a:t>Unit</a:t>
            </a:r>
            <a:r>
              <a:rPr lang="en-US" altLang="en-US" sz="2000" b="1" i="1" dirty="0">
                <a:latin typeface="Calibri" pitchFamily="34" charset="0"/>
              </a:rPr>
              <a:t>: </a:t>
            </a:r>
            <a:r>
              <a:rPr lang="en-US" altLang="en-US" sz="2000" i="1" dirty="0">
                <a:latin typeface="Calibri" pitchFamily="34" charset="0"/>
              </a:rPr>
              <a:t>(introduce using title) </a:t>
            </a:r>
          </a:p>
        </p:txBody>
      </p:sp>
      <p:sp>
        <p:nvSpPr>
          <p:cNvPr id="8" name="TextBox 7"/>
          <p:cNvSpPr txBox="1">
            <a:spLocks noChangeArrowheads="1"/>
          </p:cNvSpPr>
          <p:nvPr/>
        </p:nvSpPr>
        <p:spPr bwMode="auto">
          <a:xfrm>
            <a:off x="6039456" y="609600"/>
            <a:ext cx="2895600" cy="707886"/>
          </a:xfrm>
          <a:prstGeom prst="rect">
            <a:avLst/>
          </a:prstGeom>
          <a:solidFill>
            <a:schemeClr val="bg1"/>
          </a:solidFill>
          <a:ln w="3175">
            <a:solidFill>
              <a:schemeClr val="tx1"/>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pPr>
            <a:r>
              <a:rPr lang="en-US" altLang="en-US" sz="2000" b="1" dirty="0">
                <a:latin typeface="Calibri" pitchFamily="34" charset="0"/>
              </a:rPr>
              <a:t>4. Next Unit</a:t>
            </a:r>
            <a:r>
              <a:rPr lang="en-US" altLang="en-US" sz="2000" dirty="0">
                <a:latin typeface="Calibri" pitchFamily="34" charset="0"/>
              </a:rPr>
              <a:t>: </a:t>
            </a:r>
            <a:r>
              <a:rPr lang="en-US" altLang="en-US" sz="2000" i="1" dirty="0">
                <a:latin typeface="Calibri" pitchFamily="34" charset="0"/>
              </a:rPr>
              <a:t>(show how </a:t>
            </a:r>
            <a:r>
              <a:rPr lang="en-US" altLang="en-US" sz="2000" i="1" dirty="0" smtClean="0">
                <a:latin typeface="Calibri" pitchFamily="34" charset="0"/>
              </a:rPr>
              <a:t>unit/lesson </a:t>
            </a:r>
            <a:r>
              <a:rPr lang="en-US" altLang="en-US" sz="2000" i="1" dirty="0">
                <a:latin typeface="Calibri" pitchFamily="34" charset="0"/>
              </a:rPr>
              <a:t>leads to next</a:t>
            </a:r>
            <a:r>
              <a:rPr lang="en-US" altLang="en-US" sz="2000" i="1" dirty="0" smtClean="0">
                <a:latin typeface="Calibri" pitchFamily="34" charset="0"/>
              </a:rPr>
              <a:t>)</a:t>
            </a:r>
            <a:endParaRPr lang="en-US" altLang="en-US" sz="2000" i="1" dirty="0">
              <a:latin typeface="Calibri" pitchFamily="34" charset="0"/>
            </a:endParaRPr>
          </a:p>
        </p:txBody>
      </p:sp>
      <p:sp>
        <p:nvSpPr>
          <p:cNvPr id="9" name="TextBox 8"/>
          <p:cNvSpPr txBox="1">
            <a:spLocks noChangeArrowheads="1"/>
          </p:cNvSpPr>
          <p:nvPr/>
        </p:nvSpPr>
        <p:spPr bwMode="auto">
          <a:xfrm>
            <a:off x="228600" y="1295400"/>
            <a:ext cx="8706456" cy="7080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l" eaLnBrk="1" hangingPunct="1">
              <a:spcBef>
                <a:spcPct val="0"/>
              </a:spcBef>
              <a:buClrTx/>
              <a:buSzTx/>
              <a:buFontTx/>
              <a:buNone/>
            </a:pPr>
            <a:r>
              <a:rPr lang="en-US" altLang="en-US" sz="2000" b="1" dirty="0">
                <a:latin typeface="Calibri" pitchFamily="34" charset="0"/>
              </a:rPr>
              <a:t>5. Big question</a:t>
            </a:r>
            <a:r>
              <a:rPr lang="en-US" altLang="en-US" sz="2000" dirty="0">
                <a:latin typeface="Calibri" pitchFamily="34" charset="0"/>
              </a:rPr>
              <a:t>:</a:t>
            </a:r>
            <a:r>
              <a:rPr lang="en-US" altLang="en-US" sz="1800" dirty="0">
                <a:latin typeface="Calibri" pitchFamily="34" charset="0"/>
              </a:rPr>
              <a:t>  </a:t>
            </a:r>
            <a:endParaRPr lang="en-US" altLang="en-US" sz="1800" i="1" dirty="0">
              <a:latin typeface="Calibri" pitchFamily="34" charset="0"/>
            </a:endParaRPr>
          </a:p>
          <a:p>
            <a:pPr algn="l" eaLnBrk="1" hangingPunct="1">
              <a:spcBef>
                <a:spcPct val="0"/>
              </a:spcBef>
              <a:buClrTx/>
              <a:buSzTx/>
              <a:buFontTx/>
              <a:buNone/>
            </a:pPr>
            <a:r>
              <a:rPr lang="en-US" altLang="en-US" sz="2000" i="1" dirty="0">
                <a:latin typeface="Calibri" pitchFamily="34" charset="0"/>
              </a:rPr>
              <a:t>     </a:t>
            </a:r>
            <a:r>
              <a:rPr lang="en-US" altLang="en-US" sz="2000" i="1" dirty="0" smtClean="0">
                <a:latin typeface="Calibri" pitchFamily="34" charset="0"/>
              </a:rPr>
              <a:t>(</a:t>
            </a:r>
            <a:r>
              <a:rPr lang="en-US" altLang="en-US" sz="2000" i="1" dirty="0">
                <a:latin typeface="Calibri" pitchFamily="34" charset="0"/>
              </a:rPr>
              <a:t>Discuss why this </a:t>
            </a:r>
            <a:r>
              <a:rPr lang="en-US" altLang="en-US" sz="2000" i="1" dirty="0" smtClean="0">
                <a:latin typeface="Calibri" pitchFamily="34" charset="0"/>
              </a:rPr>
              <a:t>unit/lesson </a:t>
            </a:r>
            <a:r>
              <a:rPr lang="en-US" altLang="en-US" sz="2000" i="1" dirty="0">
                <a:latin typeface="Calibri" pitchFamily="34" charset="0"/>
              </a:rPr>
              <a:t>is important and relevant)    </a:t>
            </a:r>
          </a:p>
        </p:txBody>
      </p:sp>
      <p:sp>
        <p:nvSpPr>
          <p:cNvPr id="10" name="Text Box 9"/>
          <p:cNvSpPr txBox="1">
            <a:spLocks noChangeArrowheads="1"/>
          </p:cNvSpPr>
          <p:nvPr/>
        </p:nvSpPr>
        <p:spPr bwMode="auto">
          <a:xfrm>
            <a:off x="3048000" y="2209800"/>
            <a:ext cx="2971800" cy="1230313"/>
          </a:xfrm>
          <a:prstGeom prst="rect">
            <a:avLst/>
          </a:prstGeom>
          <a:solidFill>
            <a:srgbClr val="FFFFFF"/>
          </a:solidFill>
          <a:ln w="9525">
            <a:solidFill>
              <a:srgbClr val="000000"/>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l" eaLnBrk="1" hangingPunct="1">
              <a:spcBef>
                <a:spcPct val="0"/>
              </a:spcBef>
              <a:buClrTx/>
              <a:buSzTx/>
              <a:buFontTx/>
              <a:buNone/>
            </a:pPr>
            <a:r>
              <a:rPr lang="en-US" altLang="en-US" sz="2000" b="1" dirty="0">
                <a:latin typeface="Calibri" pitchFamily="34" charset="0"/>
              </a:rPr>
              <a:t>6. The Key Concepts</a:t>
            </a:r>
          </a:p>
          <a:p>
            <a:pPr eaLnBrk="1" hangingPunct="1">
              <a:spcBef>
                <a:spcPct val="0"/>
              </a:spcBef>
              <a:buClrTx/>
              <a:buSzTx/>
              <a:buFontTx/>
              <a:buNone/>
            </a:pPr>
            <a:r>
              <a:rPr lang="en-US" altLang="en-US" sz="1800" i="1" dirty="0"/>
              <a:t>(3-6  short ideas-use back to show relationships or subheadings)</a:t>
            </a:r>
          </a:p>
        </p:txBody>
      </p:sp>
      <p:sp>
        <p:nvSpPr>
          <p:cNvPr id="11" name="AutoShape 21"/>
          <p:cNvSpPr>
            <a:spLocks noChangeArrowheads="1"/>
          </p:cNvSpPr>
          <p:nvPr/>
        </p:nvSpPr>
        <p:spPr bwMode="auto">
          <a:xfrm>
            <a:off x="6302477" y="2176027"/>
            <a:ext cx="2590800" cy="1066800"/>
          </a:xfrm>
          <a:prstGeom prst="wedgeRoundRectCallout">
            <a:avLst>
              <a:gd name="adj1" fmla="val -77618"/>
              <a:gd name="adj2" fmla="val -141348"/>
              <a:gd name="adj3" fmla="val 16667"/>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algn="l">
              <a:spcBef>
                <a:spcPct val="0"/>
              </a:spcBef>
              <a:buClrTx/>
              <a:buSzTx/>
              <a:buFontTx/>
              <a:buNone/>
              <a:defRPr/>
            </a:pPr>
            <a:r>
              <a:rPr lang="en-US" sz="2000" b="1" dirty="0">
                <a:latin typeface="Calibri" pitchFamily="34" charset="0"/>
                <a:cs typeface="Arial" pitchFamily="34" charset="0"/>
              </a:rPr>
              <a:t>2. What is this about?</a:t>
            </a:r>
            <a:r>
              <a:rPr lang="en-US" sz="1400" dirty="0">
                <a:latin typeface="Calibri" pitchFamily="34" charset="0"/>
                <a:cs typeface="Arial" pitchFamily="34" charset="0"/>
              </a:rPr>
              <a:t> </a:t>
            </a:r>
            <a:r>
              <a:rPr lang="en-US" sz="2000" dirty="0">
                <a:latin typeface="Calibri" pitchFamily="34" charset="0"/>
                <a:cs typeface="Arial" pitchFamily="34" charset="0"/>
              </a:rPr>
              <a:t>(Discuss with Students)</a:t>
            </a:r>
          </a:p>
        </p:txBody>
      </p:sp>
      <p:sp>
        <p:nvSpPr>
          <p:cNvPr id="12" name="TextBox 11"/>
          <p:cNvSpPr txBox="1">
            <a:spLocks noChangeArrowheads="1"/>
          </p:cNvSpPr>
          <p:nvPr/>
        </p:nvSpPr>
        <p:spPr bwMode="auto">
          <a:xfrm>
            <a:off x="4648200" y="5092005"/>
            <a:ext cx="4267200" cy="138499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marL="0" indent="0" algn="l" eaLnBrk="1" hangingPunct="1">
              <a:spcBef>
                <a:spcPct val="0"/>
              </a:spcBef>
              <a:buClrTx/>
              <a:buSzTx/>
            </a:pPr>
            <a:r>
              <a:rPr lang="en-US" altLang="en-US" sz="2400" i="1" dirty="0" smtClean="0">
                <a:latin typeface="Calibri" panose="020F0502020204030204" pitchFamily="34" charset="0"/>
                <a:cs typeface="Calibri" panose="020F0502020204030204" pitchFamily="34" charset="0"/>
              </a:rPr>
              <a:t>(Describe key activities and  </a:t>
            </a:r>
          </a:p>
          <a:p>
            <a:pPr marL="0" indent="0" algn="l" eaLnBrk="1" hangingPunct="1">
              <a:spcBef>
                <a:spcPct val="0"/>
              </a:spcBef>
              <a:buClrTx/>
              <a:buSzTx/>
            </a:pPr>
            <a:r>
              <a:rPr lang="en-US" altLang="en-US" sz="2400" i="1" dirty="0">
                <a:latin typeface="Calibri" panose="020F0502020204030204" pitchFamily="34" charset="0"/>
                <a:cs typeface="Calibri" panose="020F0502020204030204" pitchFamily="34" charset="0"/>
              </a:rPr>
              <a:t> </a:t>
            </a:r>
            <a:r>
              <a:rPr lang="en-US" altLang="en-US" sz="2400" i="1" dirty="0" smtClean="0">
                <a:latin typeface="Calibri" panose="020F0502020204030204" pitchFamily="34" charset="0"/>
                <a:cs typeface="Calibri" panose="020F0502020204030204" pitchFamily="34" charset="0"/>
              </a:rPr>
              <a:t> timelines)</a:t>
            </a:r>
          </a:p>
          <a:p>
            <a:pPr marL="0" indent="0" algn="l" eaLnBrk="1" hangingPunct="1">
              <a:spcBef>
                <a:spcPct val="0"/>
              </a:spcBef>
              <a:buClrTx/>
              <a:buSzTx/>
            </a:pPr>
            <a:endParaRPr lang="en-US" altLang="en-US" sz="3600" b="1" dirty="0" smtClean="0">
              <a:latin typeface="Calibri" panose="020F0502020204030204" pitchFamily="34" charset="0"/>
              <a:cs typeface="Calibri" panose="020F0502020204030204" pitchFamily="34" charset="0"/>
            </a:endParaRPr>
          </a:p>
        </p:txBody>
      </p:sp>
      <p:sp>
        <p:nvSpPr>
          <p:cNvPr id="13" name="TextBox 12"/>
          <p:cNvSpPr txBox="1">
            <a:spLocks noChangeArrowheads="1"/>
          </p:cNvSpPr>
          <p:nvPr/>
        </p:nvSpPr>
        <p:spPr bwMode="auto">
          <a:xfrm>
            <a:off x="270387" y="5105400"/>
            <a:ext cx="4267200" cy="138499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r>
              <a:rPr lang="en-US" altLang="en-US" sz="2400" i="1" dirty="0">
                <a:latin typeface="Calibri" panose="020F0502020204030204" pitchFamily="34" charset="0"/>
                <a:cs typeface="Calibri" panose="020F0502020204030204" pitchFamily="34" charset="0"/>
              </a:rPr>
              <a:t>(Describe what should students be able to do after studying </a:t>
            </a:r>
            <a:r>
              <a:rPr lang="en-US" altLang="en-US" sz="2400" i="1" dirty="0" smtClean="0">
                <a:latin typeface="Calibri" panose="020F0502020204030204" pitchFamily="34" charset="0"/>
                <a:cs typeface="Calibri" panose="020F0502020204030204" pitchFamily="34" charset="0"/>
              </a:rPr>
              <a:t>   </a:t>
            </a:r>
          </a:p>
          <a:p>
            <a:pPr eaLnBrk="1" hangingPunct="1"/>
            <a:r>
              <a:rPr lang="en-US" altLang="en-US" sz="2400" i="1" dirty="0">
                <a:latin typeface="Calibri" panose="020F0502020204030204" pitchFamily="34" charset="0"/>
                <a:cs typeface="Calibri" panose="020F0502020204030204" pitchFamily="34" charset="0"/>
              </a:rPr>
              <a:t> </a:t>
            </a:r>
            <a:r>
              <a:rPr lang="en-US" altLang="en-US" sz="2400" i="1" dirty="0" smtClean="0">
                <a:latin typeface="Calibri" panose="020F0502020204030204" pitchFamily="34" charset="0"/>
                <a:cs typeface="Calibri" panose="020F0502020204030204" pitchFamily="34" charset="0"/>
              </a:rPr>
              <a:t>                            this </a:t>
            </a:r>
            <a:r>
              <a:rPr lang="en-US" altLang="en-US" sz="2400" i="1" dirty="0">
                <a:latin typeface="Calibri" panose="020F0502020204030204" pitchFamily="34" charset="0"/>
                <a:cs typeface="Calibri" panose="020F0502020204030204" pitchFamily="34" charset="0"/>
              </a:rPr>
              <a:t>unit</a:t>
            </a:r>
            <a:r>
              <a:rPr lang="en-US" altLang="en-US" i="1" dirty="0" smtClean="0">
                <a:latin typeface="Calibri" panose="020F0502020204030204" pitchFamily="34" charset="0"/>
                <a:cs typeface="Calibri" panose="020F0502020204030204" pitchFamily="34" charset="0"/>
              </a:rPr>
              <a:t>)</a:t>
            </a:r>
          </a:p>
          <a:p>
            <a:pPr eaLnBrk="1" hangingPunct="1"/>
            <a:endParaRPr lang="en-US" altLang="en-US" sz="800" dirty="0">
              <a:latin typeface="Calibri" panose="020F0502020204030204" pitchFamily="34" charset="0"/>
              <a:cs typeface="Calibri" panose="020F0502020204030204" pitchFamily="34" charset="0"/>
            </a:endParaRPr>
          </a:p>
        </p:txBody>
      </p:sp>
      <p:sp>
        <p:nvSpPr>
          <p:cNvPr id="14" name="TextBox 13"/>
          <p:cNvSpPr txBox="1">
            <a:spLocks noChangeArrowheads="1"/>
          </p:cNvSpPr>
          <p:nvPr/>
        </p:nvSpPr>
        <p:spPr bwMode="auto">
          <a:xfrm>
            <a:off x="5410200" y="46482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r" eaLnBrk="1" hangingPunct="1">
              <a:spcBef>
                <a:spcPct val="0"/>
              </a:spcBef>
              <a:buClrTx/>
              <a:buSzTx/>
              <a:buFontTx/>
              <a:buNone/>
            </a:pPr>
            <a:r>
              <a:rPr lang="en-US" altLang="en-US" sz="2000" b="1" dirty="0">
                <a:latin typeface="Calibri" pitchFamily="34" charset="0"/>
              </a:rPr>
              <a:t>8.  Unit Schedule</a:t>
            </a:r>
          </a:p>
        </p:txBody>
      </p:sp>
      <p:sp>
        <p:nvSpPr>
          <p:cNvPr id="15" name="TextBox 14"/>
          <p:cNvSpPr txBox="1">
            <a:spLocks noChangeArrowheads="1"/>
          </p:cNvSpPr>
          <p:nvPr/>
        </p:nvSpPr>
        <p:spPr bwMode="auto">
          <a:xfrm>
            <a:off x="287616" y="4622698"/>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2000" b="1" dirty="0" smtClean="0">
                <a:latin typeface="Calibri" pitchFamily="34" charset="0"/>
              </a:rPr>
              <a:t>7. Self-test questions</a:t>
            </a:r>
            <a:endParaRPr lang="en-US" altLang="en-US" sz="2000" b="1" dirty="0">
              <a:latin typeface="Calibri" pitchFamily="34" charset="0"/>
            </a:endParaRPr>
          </a:p>
        </p:txBody>
      </p:sp>
      <p:sp>
        <p:nvSpPr>
          <p:cNvPr id="16" name="AutoShape 6"/>
          <p:cNvSpPr>
            <a:spLocks noChangeArrowheads="1"/>
          </p:cNvSpPr>
          <p:nvPr/>
        </p:nvSpPr>
        <p:spPr bwMode="auto">
          <a:xfrm>
            <a:off x="533400" y="2362200"/>
            <a:ext cx="1371600" cy="1066800"/>
          </a:xfrm>
          <a:prstGeom prst="wedgeEllipseCallout">
            <a:avLst>
              <a:gd name="adj1" fmla="val 127796"/>
              <a:gd name="adj2" fmla="val -28778"/>
            </a:avLst>
          </a:prstGeom>
          <a:solidFill>
            <a:srgbClr val="FFFFFF"/>
          </a:solidFill>
          <a:ln w="31750">
            <a:solidFill>
              <a:srgbClr val="9BBB59"/>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USE</a:t>
            </a:r>
          </a:p>
        </p:txBody>
      </p:sp>
      <p:sp>
        <p:nvSpPr>
          <p:cNvPr id="17" name="AutoShape 2"/>
          <p:cNvSpPr>
            <a:spLocks noChangeArrowheads="1"/>
          </p:cNvSpPr>
          <p:nvPr/>
        </p:nvSpPr>
        <p:spPr bwMode="auto">
          <a:xfrm>
            <a:off x="762000" y="3581400"/>
            <a:ext cx="1524000" cy="914400"/>
          </a:xfrm>
          <a:prstGeom prst="wedgeEllipseCallout">
            <a:avLst>
              <a:gd name="adj1" fmla="val 91810"/>
              <a:gd name="adj2" fmla="val -104759"/>
            </a:avLst>
          </a:prstGeom>
          <a:solidFill>
            <a:srgbClr val="FFFFFF"/>
          </a:solidFill>
          <a:ln w="31750">
            <a:solidFill>
              <a:srgbClr val="4F81BD"/>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SHORT	</a:t>
            </a:r>
          </a:p>
        </p:txBody>
      </p:sp>
      <p:sp>
        <p:nvSpPr>
          <p:cNvPr id="18" name="AutoShape 3"/>
          <p:cNvSpPr>
            <a:spLocks noChangeArrowheads="1"/>
          </p:cNvSpPr>
          <p:nvPr/>
        </p:nvSpPr>
        <p:spPr bwMode="auto">
          <a:xfrm>
            <a:off x="2819400" y="4038600"/>
            <a:ext cx="1447800" cy="785813"/>
          </a:xfrm>
          <a:prstGeom prst="wedgeEllipseCallout">
            <a:avLst>
              <a:gd name="adj1" fmla="val 23426"/>
              <a:gd name="adj2" fmla="val -121273"/>
            </a:avLst>
          </a:prstGeom>
          <a:solidFill>
            <a:srgbClr val="FFFFFF"/>
          </a:solidFill>
          <a:ln w="31750">
            <a:solidFill>
              <a:srgbClr val="F79646"/>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EASY</a:t>
            </a:r>
          </a:p>
        </p:txBody>
      </p:sp>
      <p:sp>
        <p:nvSpPr>
          <p:cNvPr id="19" name="AutoShape 8"/>
          <p:cNvSpPr>
            <a:spLocks noChangeArrowheads="1"/>
          </p:cNvSpPr>
          <p:nvPr/>
        </p:nvSpPr>
        <p:spPr bwMode="auto">
          <a:xfrm>
            <a:off x="4648200" y="3962400"/>
            <a:ext cx="1447800" cy="990600"/>
          </a:xfrm>
          <a:prstGeom prst="wedgeEllipseCallout">
            <a:avLst>
              <a:gd name="adj1" fmla="val -39014"/>
              <a:gd name="adj2" fmla="val -102991"/>
            </a:avLst>
          </a:prstGeom>
          <a:solidFill>
            <a:srgbClr val="FFFFFF"/>
          </a:solidFill>
          <a:ln w="31750">
            <a:solidFill>
              <a:srgbClr val="C0504D"/>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endParaRPr lang="en-US" altLang="en-US" sz="1400"/>
          </a:p>
          <a:p>
            <a:pPr eaLnBrk="1" hangingPunct="1">
              <a:spcBef>
                <a:spcPct val="0"/>
              </a:spcBef>
              <a:buClrTx/>
              <a:buSzTx/>
              <a:buFontTx/>
              <a:buNone/>
            </a:pPr>
            <a:r>
              <a:rPr lang="en-US" altLang="en-US" sz="1400"/>
              <a:t>NAMES</a:t>
            </a:r>
          </a:p>
        </p:txBody>
      </p:sp>
      <p:sp>
        <p:nvSpPr>
          <p:cNvPr id="21" name="AutoShape 4"/>
          <p:cNvSpPr>
            <a:spLocks noChangeArrowheads="1"/>
          </p:cNvSpPr>
          <p:nvPr/>
        </p:nvSpPr>
        <p:spPr bwMode="auto">
          <a:xfrm>
            <a:off x="6553200" y="3657600"/>
            <a:ext cx="1524000" cy="938213"/>
          </a:xfrm>
          <a:prstGeom prst="wedgeEllipseCallout">
            <a:avLst>
              <a:gd name="adj1" fmla="val -88358"/>
              <a:gd name="adj2" fmla="val -94091"/>
            </a:avLst>
          </a:prstGeom>
          <a:solidFill>
            <a:srgbClr val="FFFFFF"/>
          </a:solidFill>
          <a:ln w="31750">
            <a:solidFill>
              <a:srgbClr val="4BACC6"/>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&amp; COLORS</a:t>
            </a:r>
          </a:p>
        </p:txBody>
      </p:sp>
    </p:spTree>
    <p:extLst>
      <p:ext uri="{BB962C8B-B14F-4D97-AF65-F5344CB8AC3E}">
        <p14:creationId xmlns:p14="http://schemas.microsoft.com/office/powerpoint/2010/main" val="12250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animBg="1"/>
      <p:bldP spid="17" grpId="0" animBg="1"/>
      <p:bldP spid="18" grpId="0" animBg="1"/>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a:bodyPr>
          <a:lstStyle/>
          <a:p>
            <a:pPr algn="ctr"/>
            <a:r>
              <a:rPr lang="en-US" sz="4400" dirty="0" smtClean="0"/>
              <a:t>Module 2 Engaging Students </a:t>
            </a:r>
            <a:endParaRPr lang="en-US" sz="3100" dirty="0">
              <a:effectLst/>
            </a:endParaRPr>
          </a:p>
        </p:txBody>
      </p:sp>
      <p:sp>
        <p:nvSpPr>
          <p:cNvPr id="2" name="Content Placeholder 1"/>
          <p:cNvSpPr>
            <a:spLocks noGrp="1"/>
          </p:cNvSpPr>
          <p:nvPr>
            <p:ph idx="1"/>
          </p:nvPr>
        </p:nvSpPr>
        <p:spPr>
          <a:xfrm>
            <a:off x="762000" y="990600"/>
            <a:ext cx="7543800" cy="4419600"/>
          </a:xfrm>
        </p:spPr>
        <p:txBody>
          <a:bodyPr>
            <a:normAutofit/>
          </a:bodyPr>
          <a:lstStyle/>
          <a:p>
            <a:pPr marL="109728" indent="0">
              <a:spcAft>
                <a:spcPts val="1200"/>
              </a:spcAft>
              <a:buNone/>
            </a:pPr>
            <a:endParaRPr lang="en-US" dirty="0" smtClean="0"/>
          </a:p>
          <a:p>
            <a:pPr>
              <a:spcAft>
                <a:spcPts val="1200"/>
              </a:spcAft>
            </a:pPr>
            <a:r>
              <a:rPr lang="en-US" sz="3200" dirty="0"/>
              <a:t>G</a:t>
            </a:r>
            <a:r>
              <a:rPr lang="en-US" sz="3200" dirty="0" smtClean="0"/>
              <a:t>uided notes</a:t>
            </a:r>
          </a:p>
          <a:p>
            <a:pPr>
              <a:spcAft>
                <a:spcPts val="1200"/>
              </a:spcAft>
            </a:pPr>
            <a:r>
              <a:rPr lang="en-US" sz="3200" dirty="0" smtClean="0"/>
              <a:t>“T-method</a:t>
            </a:r>
            <a:r>
              <a:rPr lang="en-US" sz="3200" dirty="0"/>
              <a:t>”</a:t>
            </a:r>
          </a:p>
          <a:p>
            <a:pPr>
              <a:spcAft>
                <a:spcPts val="1200"/>
              </a:spcAft>
            </a:pPr>
            <a:r>
              <a:rPr lang="en-US" sz="3200" dirty="0"/>
              <a:t>M</a:t>
            </a:r>
            <a:r>
              <a:rPr lang="en-US" sz="3200" dirty="0" smtClean="0"/>
              <a:t>nemonic strategies</a:t>
            </a:r>
            <a:endParaRPr lang="en-US" sz="3200" dirty="0"/>
          </a:p>
          <a:p>
            <a:pPr marL="109728" indent="0">
              <a:spcAft>
                <a:spcPts val="1200"/>
              </a:spcAft>
              <a:buNone/>
            </a:pPr>
            <a:endParaRPr lang="en-US" sz="3200" dirty="0"/>
          </a:p>
        </p:txBody>
      </p:sp>
    </p:spTree>
    <p:extLst>
      <p:ext uri="{BB962C8B-B14F-4D97-AF65-F5344CB8AC3E}">
        <p14:creationId xmlns:p14="http://schemas.microsoft.com/office/powerpoint/2010/main" val="369547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Guided Notes</a:t>
            </a:r>
            <a:endParaRPr lang="en-US" dirty="0"/>
          </a:p>
        </p:txBody>
      </p:sp>
      <p:sp>
        <p:nvSpPr>
          <p:cNvPr id="2" name="Content Placeholder 1"/>
          <p:cNvSpPr>
            <a:spLocks noGrp="1"/>
          </p:cNvSpPr>
          <p:nvPr>
            <p:ph idx="1"/>
          </p:nvPr>
        </p:nvSpPr>
        <p:spPr>
          <a:xfrm>
            <a:off x="457200" y="609600"/>
            <a:ext cx="8229600" cy="4788091"/>
          </a:xfrm>
        </p:spPr>
        <p:txBody>
          <a:bodyPr>
            <a:normAutofit/>
          </a:bodyPr>
          <a:lstStyle/>
          <a:p>
            <a:pPr marL="0" indent="0">
              <a:lnSpc>
                <a:spcPct val="90000"/>
              </a:lnSpc>
              <a:buNone/>
            </a:pPr>
            <a:r>
              <a:rPr lang="en-US" altLang="en-US" dirty="0" smtClean="0"/>
              <a:t>Guided notes are a strongly supported EBP that includes:</a:t>
            </a:r>
            <a:endParaRPr lang="en-US" altLang="en-US" dirty="0"/>
          </a:p>
          <a:p>
            <a:pPr marL="320040" lvl="1" indent="0">
              <a:lnSpc>
                <a:spcPct val="90000"/>
              </a:lnSpc>
              <a:buNone/>
            </a:pPr>
            <a:endParaRPr lang="en-US" altLang="en-US" sz="2800" dirty="0" smtClean="0"/>
          </a:p>
          <a:p>
            <a:pPr lvl="1">
              <a:lnSpc>
                <a:spcPct val="90000"/>
              </a:lnSpc>
            </a:pPr>
            <a:r>
              <a:rPr lang="en-US" altLang="en-US" sz="2800" dirty="0" smtClean="0"/>
              <a:t>Having </a:t>
            </a:r>
            <a:r>
              <a:rPr lang="en-US" altLang="en-US" sz="2800" dirty="0"/>
              <a:t>students fill in blanks </a:t>
            </a:r>
            <a:r>
              <a:rPr lang="en-US" altLang="en-US" sz="2800" dirty="0" smtClean="0"/>
              <a:t>in </a:t>
            </a:r>
            <a:r>
              <a:rPr lang="en-US" altLang="en-US" sz="2800" dirty="0"/>
              <a:t>graphic </a:t>
            </a:r>
            <a:r>
              <a:rPr lang="en-US" altLang="en-US" sz="2800" dirty="0" smtClean="0"/>
              <a:t>organizers</a:t>
            </a:r>
          </a:p>
          <a:p>
            <a:pPr marL="393192" lvl="1" indent="0">
              <a:lnSpc>
                <a:spcPct val="90000"/>
              </a:lnSpc>
              <a:buNone/>
            </a:pPr>
            <a:endParaRPr lang="en-US" altLang="en-US" sz="2800" dirty="0"/>
          </a:p>
          <a:p>
            <a:pPr lvl="1">
              <a:lnSpc>
                <a:spcPct val="90000"/>
              </a:lnSpc>
            </a:pPr>
            <a:r>
              <a:rPr lang="en-US" altLang="en-US" sz="2800" dirty="0"/>
              <a:t>Having students fill in blanks in </a:t>
            </a:r>
            <a:r>
              <a:rPr lang="en-US" altLang="en-US" sz="2800" dirty="0" smtClean="0"/>
              <a:t>outlines</a:t>
            </a:r>
          </a:p>
          <a:p>
            <a:pPr lvl="1">
              <a:lnSpc>
                <a:spcPct val="90000"/>
              </a:lnSpc>
            </a:pPr>
            <a:endParaRPr lang="en-US" altLang="en-US" sz="2800" dirty="0"/>
          </a:p>
          <a:p>
            <a:pPr lvl="1">
              <a:lnSpc>
                <a:spcPct val="90000"/>
              </a:lnSpc>
            </a:pPr>
            <a:r>
              <a:rPr lang="en-US" altLang="en-US" sz="2800" dirty="0" smtClean="0"/>
              <a:t>Having students fill in key words instead of taking notes</a:t>
            </a:r>
            <a:endParaRPr lang="en-US" dirty="0" smtClean="0"/>
          </a:p>
          <a:p>
            <a:pPr marL="109728" indent="0">
              <a:buNone/>
            </a:pPr>
            <a:endParaRPr lang="en-US" dirty="0"/>
          </a:p>
        </p:txBody>
      </p:sp>
    </p:spTree>
    <p:extLst>
      <p:ext uri="{BB962C8B-B14F-4D97-AF65-F5344CB8AC3E}">
        <p14:creationId xmlns:p14="http://schemas.microsoft.com/office/powerpoint/2010/main" val="2239736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10200"/>
            <a:ext cx="7848600" cy="762000"/>
          </a:xfrm>
        </p:spPr>
        <p:txBody>
          <a:bodyPr>
            <a:normAutofit/>
          </a:bodyPr>
          <a:lstStyle/>
          <a:p>
            <a:r>
              <a:rPr lang="en-US" sz="3600" dirty="0" smtClean="0">
                <a:effectLst/>
              </a:rPr>
              <a:t>Example of a guided notes question</a:t>
            </a:r>
            <a:endParaRPr lang="en-US" sz="3600" dirty="0">
              <a:effectLst/>
            </a:endParaRPr>
          </a:p>
        </p:txBody>
      </p:sp>
      <p:sp>
        <p:nvSpPr>
          <p:cNvPr id="4" name="Text Box 4"/>
          <p:cNvSpPr txBox="1">
            <a:spLocks noGrp="1" noChangeArrowheads="1"/>
          </p:cNvSpPr>
          <p:nvPr>
            <p:ph idx="1"/>
          </p:nvPr>
        </p:nvSpPr>
        <p:spPr bwMode="auto">
          <a:xfrm>
            <a:off x="457200" y="838200"/>
            <a:ext cx="8229600" cy="4648199"/>
          </a:xfrm>
          <a:prstGeom prst="rect">
            <a:avLst/>
          </a:prstGeom>
          <a:solidFill>
            <a:srgbClr val="FFFFFF"/>
          </a:solidFill>
          <a:ln w="28575">
            <a:solidFill>
              <a:srgbClr val="000000"/>
            </a:solidFill>
            <a:miter lim="800000"/>
            <a:headEnd/>
            <a:tailEnd/>
          </a:ln>
        </p:spPr>
        <p:txBody>
          <a:bodyPr>
            <a:normAutofit/>
          </a:bodyPr>
          <a:lstStyle>
            <a:lvl1pPr marL="342900" indent="-3429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000" dirty="0">
                <a:cs typeface="Times New Roman" pitchFamily="18" charset="0"/>
              </a:rPr>
              <a:t>Guided Notes—5th Grade </a:t>
            </a:r>
            <a:r>
              <a:rPr lang="en-US" altLang="en-US" sz="2000" dirty="0" smtClean="0">
                <a:cs typeface="Times New Roman" pitchFamily="18" charset="0"/>
              </a:rPr>
              <a:t>Writing</a:t>
            </a:r>
          </a:p>
          <a:p>
            <a:pPr eaLnBrk="1" hangingPunct="1">
              <a:spcBef>
                <a:spcPct val="0"/>
              </a:spcBef>
              <a:buClrTx/>
              <a:buSzTx/>
              <a:buFontTx/>
              <a:buNone/>
            </a:pPr>
            <a:endParaRPr lang="en-US" altLang="en-US" sz="2000" dirty="0" smtClean="0">
              <a:cs typeface="Times New Roman" pitchFamily="18" charset="0"/>
            </a:endParaRPr>
          </a:p>
          <a:p>
            <a:pPr eaLnBrk="1" hangingPunct="1">
              <a:spcBef>
                <a:spcPct val="0"/>
              </a:spcBef>
              <a:buClrTx/>
              <a:buSzTx/>
              <a:buFontTx/>
              <a:buNone/>
            </a:pPr>
            <a:r>
              <a:rPr lang="en-US" altLang="en-US" sz="2000" dirty="0" smtClean="0">
                <a:cs typeface="Times New Roman" pitchFamily="18" charset="0"/>
              </a:rPr>
              <a:t>  </a:t>
            </a:r>
          </a:p>
          <a:p>
            <a:pPr marL="457200" indent="-457200" eaLnBrk="1" hangingPunct="1">
              <a:spcBef>
                <a:spcPct val="0"/>
              </a:spcBef>
              <a:buClrTx/>
              <a:buSzTx/>
              <a:buFontTx/>
              <a:buAutoNum type="arabicPeriod"/>
            </a:pPr>
            <a:r>
              <a:rPr lang="en-US" altLang="en-US" sz="2000" dirty="0" smtClean="0">
                <a:cs typeface="Times New Roman" pitchFamily="18" charset="0"/>
              </a:rPr>
              <a:t>A </a:t>
            </a:r>
            <a:r>
              <a:rPr lang="en-US" altLang="en-US" sz="2000" dirty="0">
                <a:cs typeface="Times New Roman" pitchFamily="18" charset="0"/>
              </a:rPr>
              <a:t>________________ is a group of _________________ that tell about one ____________.    </a:t>
            </a:r>
            <a:endParaRPr lang="en-US" altLang="en-US" sz="2000" dirty="0" smtClean="0">
              <a:cs typeface="Times New Roman" pitchFamily="18" charset="0"/>
            </a:endParaRPr>
          </a:p>
          <a:p>
            <a:pPr marL="457200" indent="-457200" eaLnBrk="1" hangingPunct="1">
              <a:spcBef>
                <a:spcPct val="0"/>
              </a:spcBef>
              <a:buClrTx/>
              <a:buSzTx/>
              <a:buFontTx/>
              <a:buAutoNum type="arabicPeriod"/>
            </a:pPr>
            <a:r>
              <a:rPr lang="en-US" altLang="en-US" sz="2000" dirty="0" smtClean="0">
                <a:cs typeface="Times New Roman" pitchFamily="18" charset="0"/>
              </a:rPr>
              <a:t>The </a:t>
            </a:r>
            <a:r>
              <a:rPr lang="en-US" altLang="en-US" sz="2000" dirty="0">
                <a:cs typeface="Times New Roman" pitchFamily="18" charset="0"/>
              </a:rPr>
              <a:t>_____________________ in a paragraph usually comes ________ and tells the main idea of the paragraph.  </a:t>
            </a:r>
            <a:endParaRPr lang="en-US" altLang="en-US" sz="2000" dirty="0" smtClean="0">
              <a:cs typeface="Times New Roman" pitchFamily="18" charset="0"/>
            </a:endParaRPr>
          </a:p>
          <a:p>
            <a:pPr marL="457200" indent="-457200" eaLnBrk="1" hangingPunct="1">
              <a:spcBef>
                <a:spcPct val="0"/>
              </a:spcBef>
              <a:buClrTx/>
              <a:buSzTx/>
              <a:buFontTx/>
              <a:buAutoNum type="arabicPeriod"/>
            </a:pPr>
            <a:r>
              <a:rPr lang="en-US" altLang="en-US" sz="2000" dirty="0" smtClean="0">
                <a:cs typeface="Times New Roman" pitchFamily="18" charset="0"/>
              </a:rPr>
              <a:t>Sometimes</a:t>
            </a:r>
            <a:r>
              <a:rPr lang="en-US" altLang="en-US" sz="2000" dirty="0">
                <a:cs typeface="Times New Roman" pitchFamily="18" charset="0"/>
              </a:rPr>
              <a:t>, though, the topic sentence can come at the ___________ or in the ___________ of a paragraph.    </a:t>
            </a:r>
            <a:endParaRPr lang="en-US" altLang="en-US" sz="2000" dirty="0" smtClean="0">
              <a:cs typeface="Times New Roman" pitchFamily="18" charset="0"/>
            </a:endParaRPr>
          </a:p>
          <a:p>
            <a:pPr marL="457200" indent="-457200" eaLnBrk="1" hangingPunct="1">
              <a:spcBef>
                <a:spcPct val="0"/>
              </a:spcBef>
              <a:buClrTx/>
              <a:buSzTx/>
              <a:buFontTx/>
              <a:buAutoNum type="arabicPeriod"/>
            </a:pPr>
            <a:r>
              <a:rPr lang="en-US" altLang="en-US" sz="2000" dirty="0" smtClean="0">
                <a:cs typeface="Times New Roman" pitchFamily="18" charset="0"/>
              </a:rPr>
              <a:t>When </a:t>
            </a:r>
            <a:r>
              <a:rPr lang="en-US" altLang="en-US" sz="2000" dirty="0">
                <a:cs typeface="Times New Roman" pitchFamily="18" charset="0"/>
              </a:rPr>
              <a:t>looking for a ___________ sentence, try to find the one that tells the ______________ of the paragraph.    </a:t>
            </a:r>
            <a:endParaRPr lang="en-US" altLang="en-US" sz="2000" dirty="0" smtClean="0">
              <a:cs typeface="Times New Roman" pitchFamily="18" charset="0"/>
            </a:endParaRPr>
          </a:p>
          <a:p>
            <a:pPr marL="457200" indent="-457200" eaLnBrk="1" hangingPunct="1">
              <a:spcBef>
                <a:spcPct val="0"/>
              </a:spcBef>
              <a:buClrTx/>
              <a:buSzTx/>
              <a:buFontTx/>
              <a:buAutoNum type="arabicPeriod"/>
            </a:pPr>
            <a:r>
              <a:rPr lang="en-US" altLang="en-US" sz="2000" dirty="0" smtClean="0">
                <a:cs typeface="Times New Roman" pitchFamily="18" charset="0"/>
              </a:rPr>
              <a:t> </a:t>
            </a:r>
            <a:r>
              <a:rPr lang="en-US" altLang="en-US" sz="2000" dirty="0">
                <a:cs typeface="Times New Roman" pitchFamily="18" charset="0"/>
              </a:rPr>
              <a:t>__________________________ follow the topic sentence and provide details about the topic. </a:t>
            </a:r>
          </a:p>
          <a:p>
            <a:pPr eaLnBrk="1" hangingPunct="1">
              <a:spcBef>
                <a:spcPct val="0"/>
              </a:spcBef>
              <a:buClrTx/>
              <a:buSzTx/>
              <a:buFontTx/>
              <a:buChar char="•"/>
            </a:pPr>
            <a:endParaRPr lang="en-US" altLang="en-US" sz="2000" dirty="0">
              <a:cs typeface="Times New Roman" pitchFamily="18" charset="0"/>
            </a:endParaRPr>
          </a:p>
          <a:p>
            <a:pPr marL="0" indent="0" eaLnBrk="1" hangingPunct="1">
              <a:spcBef>
                <a:spcPct val="0"/>
              </a:spcBef>
              <a:buClrTx/>
              <a:buSzTx/>
              <a:buNone/>
            </a:pPr>
            <a:endParaRPr lang="en-US" altLang="en-US" sz="2000" dirty="0">
              <a:cs typeface="Times New Roman" pitchFamily="18" charset="0"/>
            </a:endParaRPr>
          </a:p>
        </p:txBody>
      </p:sp>
    </p:spTree>
    <p:extLst>
      <p:ext uri="{BB962C8B-B14F-4D97-AF65-F5344CB8AC3E}">
        <p14:creationId xmlns:p14="http://schemas.microsoft.com/office/powerpoint/2010/main" val="1964241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2" name="Content Placeholder 1"/>
          <p:cNvSpPr>
            <a:spLocks noGrp="1"/>
          </p:cNvSpPr>
          <p:nvPr>
            <p:ph idx="1"/>
          </p:nvPr>
        </p:nvSpPr>
        <p:spPr/>
        <p:txBody>
          <a:bodyPr>
            <a:noAutofit/>
          </a:bodyPr>
          <a:lstStyle/>
          <a:p>
            <a:pPr marL="0" indent="0">
              <a:buNone/>
            </a:pPr>
            <a:endParaRPr lang="en-US" sz="3200" dirty="0" smtClean="0"/>
          </a:p>
          <a:p>
            <a:r>
              <a:rPr lang="en-US" sz="3200" dirty="0" smtClean="0"/>
              <a:t>Learn research-based instructional strategies</a:t>
            </a:r>
          </a:p>
          <a:p>
            <a:r>
              <a:rPr lang="en-US" sz="3200" dirty="0"/>
              <a:t>Understand the significance for using research-based strategies in teaching and </a:t>
            </a:r>
            <a:r>
              <a:rPr lang="en-US" sz="3200" dirty="0" smtClean="0"/>
              <a:t>instruction</a:t>
            </a:r>
          </a:p>
          <a:p>
            <a:r>
              <a:rPr lang="en-US" sz="3200" dirty="0" smtClean="0"/>
              <a:t>Learn how to implement research-based instructional strategies</a:t>
            </a:r>
          </a:p>
        </p:txBody>
      </p:sp>
    </p:spTree>
    <p:extLst>
      <p:ext uri="{BB962C8B-B14F-4D97-AF65-F5344CB8AC3E}">
        <p14:creationId xmlns:p14="http://schemas.microsoft.com/office/powerpoint/2010/main" val="323342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7696200" cy="1600200"/>
          </a:xfrm>
        </p:spPr>
        <p:txBody>
          <a:bodyPr>
            <a:normAutofit/>
          </a:bodyPr>
          <a:lstStyle/>
          <a:p>
            <a:r>
              <a:rPr lang="en-US" altLang="en-US" sz="4400" dirty="0"/>
              <a:t>The “T”  Method of Taking Notes</a:t>
            </a:r>
            <a:endParaRPr lang="en-US" sz="4400" dirty="0"/>
          </a:p>
        </p:txBody>
      </p:sp>
      <p:pic>
        <p:nvPicPr>
          <p:cNvPr id="4" name="Content Placeholder 3" descr="C:\Users\rbaer\AppData\Local\Microsoft\Windows\Temporary Internet Files\Content.Outlook\TOACJQDR\T method.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457200"/>
            <a:ext cx="8458200" cy="4648200"/>
          </a:xfrm>
        </p:spPr>
      </p:pic>
    </p:spTree>
    <p:extLst>
      <p:ext uri="{BB962C8B-B14F-4D97-AF65-F5344CB8AC3E}">
        <p14:creationId xmlns:p14="http://schemas.microsoft.com/office/powerpoint/2010/main" val="68475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word Mnemonics</a:t>
            </a:r>
            <a:endParaRPr lang="en-US" dirty="0"/>
          </a:p>
        </p:txBody>
      </p:sp>
      <p:sp>
        <p:nvSpPr>
          <p:cNvPr id="2" name="Content Placeholder 1"/>
          <p:cNvSpPr>
            <a:spLocks noGrp="1"/>
          </p:cNvSpPr>
          <p:nvPr>
            <p:ph idx="1"/>
          </p:nvPr>
        </p:nvSpPr>
        <p:spPr>
          <a:xfrm>
            <a:off x="381000" y="190500"/>
            <a:ext cx="8382000" cy="5334000"/>
          </a:xfrm>
        </p:spPr>
        <p:txBody>
          <a:bodyPr>
            <a:noAutofit/>
          </a:bodyPr>
          <a:lstStyle/>
          <a:p>
            <a:pPr marL="0" indent="0">
              <a:buNone/>
            </a:pPr>
            <a:r>
              <a:rPr lang="en-US" altLang="en-US" sz="2800" dirty="0" smtClean="0">
                <a:solidFill>
                  <a:schemeClr val="tx1">
                    <a:lumMod val="95000"/>
                    <a:lumOff val="5000"/>
                  </a:schemeClr>
                </a:solidFill>
                <a:latin typeface="Arial Narrow" panose="020B0606020202030204" pitchFamily="34" charset="0"/>
              </a:rPr>
              <a:t>Mnemonics: good </a:t>
            </a:r>
            <a:r>
              <a:rPr lang="en-US" altLang="en-US" sz="2800" dirty="0">
                <a:solidFill>
                  <a:schemeClr val="tx1">
                    <a:lumMod val="95000"/>
                    <a:lumOff val="5000"/>
                  </a:schemeClr>
                </a:solidFill>
                <a:latin typeface="Arial Narrow" panose="020B0606020202030204" pitchFamily="34" charset="0"/>
              </a:rPr>
              <a:t>for remembering facts or </a:t>
            </a:r>
            <a:r>
              <a:rPr lang="en-US" altLang="en-US" sz="2800" dirty="0" smtClean="0">
                <a:solidFill>
                  <a:schemeClr val="tx1">
                    <a:lumMod val="95000"/>
                    <a:lumOff val="5000"/>
                  </a:schemeClr>
                </a:solidFill>
                <a:latin typeface="Arial Narrow" panose="020B0606020202030204" pitchFamily="34" charset="0"/>
              </a:rPr>
              <a:t>events</a:t>
            </a:r>
          </a:p>
          <a:p>
            <a:pPr marL="0" indent="0">
              <a:buNone/>
            </a:pPr>
            <a:r>
              <a:rPr lang="en-US" altLang="en-US" sz="2800" dirty="0" smtClean="0">
                <a:solidFill>
                  <a:schemeClr val="tx1">
                    <a:lumMod val="95000"/>
                    <a:lumOff val="5000"/>
                  </a:schemeClr>
                </a:solidFill>
                <a:latin typeface="Arial Narrow" panose="020B0606020202030204" pitchFamily="34" charset="0"/>
              </a:rPr>
              <a:t>Connects new learning to prior knowledge through the use of visual cues</a:t>
            </a:r>
          </a:p>
          <a:p>
            <a:pPr lvl="2"/>
            <a:r>
              <a:rPr lang="en-US" altLang="en-US" sz="2800" dirty="0" smtClean="0">
                <a:solidFill>
                  <a:schemeClr val="tx1">
                    <a:lumMod val="95000"/>
                    <a:lumOff val="5000"/>
                  </a:schemeClr>
                </a:solidFill>
                <a:latin typeface="Arial Narrow" panose="020B0606020202030204" pitchFamily="34" charset="0"/>
              </a:rPr>
              <a:t>HOMES</a:t>
            </a:r>
            <a:r>
              <a:rPr lang="en-US" altLang="en-US" sz="2800" dirty="0">
                <a:solidFill>
                  <a:schemeClr val="tx1">
                    <a:lumMod val="95000"/>
                    <a:lumOff val="5000"/>
                  </a:schemeClr>
                </a:solidFill>
                <a:latin typeface="Arial Narrow" panose="020B0606020202030204" pitchFamily="34" charset="0"/>
              </a:rPr>
              <a:t>” to remember Great Lakes, Huron, Ontario, Michigan, Erie, and </a:t>
            </a:r>
            <a:r>
              <a:rPr lang="en-US" altLang="en-US" sz="2800" dirty="0" smtClean="0">
                <a:solidFill>
                  <a:schemeClr val="tx1">
                    <a:lumMod val="95000"/>
                    <a:lumOff val="5000"/>
                  </a:schemeClr>
                </a:solidFill>
                <a:latin typeface="Arial Narrow" panose="020B0606020202030204" pitchFamily="34" charset="0"/>
              </a:rPr>
              <a:t>Superior</a:t>
            </a:r>
          </a:p>
          <a:p>
            <a:pPr lvl="2"/>
            <a:r>
              <a:rPr lang="en-US" altLang="en-US" sz="2800" dirty="0" smtClean="0">
                <a:solidFill>
                  <a:schemeClr val="tx1">
                    <a:lumMod val="95000"/>
                    <a:lumOff val="5000"/>
                  </a:schemeClr>
                </a:solidFill>
                <a:latin typeface="Arial Narrow" panose="020B0606020202030204" pitchFamily="34" charset="0"/>
              </a:rPr>
              <a:t>PEMDAS – to remember the order of operations: parentheses, exponents, multiply, divide, add, subtract</a:t>
            </a:r>
          </a:p>
          <a:p>
            <a:pPr marL="640080" lvl="2" indent="0">
              <a:buNone/>
            </a:pPr>
            <a:r>
              <a:rPr lang="en-US" sz="2800" i="1" dirty="0" smtClean="0">
                <a:solidFill>
                  <a:schemeClr val="tx1">
                    <a:lumMod val="95000"/>
                    <a:lumOff val="5000"/>
                  </a:schemeClr>
                </a:solidFill>
                <a:latin typeface="Arial Narrow" panose="020B0606020202030204" pitchFamily="34" charset="0"/>
              </a:rPr>
              <a:t>When mnemonics are used </a:t>
            </a:r>
            <a:r>
              <a:rPr lang="en-US" sz="2800" i="1" dirty="0">
                <a:solidFill>
                  <a:schemeClr val="tx1">
                    <a:lumMod val="95000"/>
                    <a:lumOff val="5000"/>
                  </a:schemeClr>
                </a:solidFill>
                <a:latin typeface="Arial Narrow" panose="020B0606020202030204" pitchFamily="34" charset="0"/>
              </a:rPr>
              <a:t>correctly, they can streamline the learning process, giving students access to broad amounts of information</a:t>
            </a:r>
            <a:r>
              <a:rPr lang="en-US" sz="2800" i="1" dirty="0">
                <a:latin typeface="Arial Narrow" panose="020B0606020202030204" pitchFamily="34" charset="0"/>
              </a:rPr>
              <a:t>. </a:t>
            </a:r>
            <a:r>
              <a:rPr lang="en-US" sz="2800" i="1" dirty="0">
                <a:solidFill>
                  <a:schemeClr val="accent2"/>
                </a:solidFill>
                <a:latin typeface="Arial Narrow" panose="020B0606020202030204" pitchFamily="34" charset="0"/>
              </a:rPr>
              <a:t>Because they learn "bridges" to other information, less working memory is </a:t>
            </a:r>
            <a:r>
              <a:rPr lang="en-US" sz="2800" i="1" dirty="0" smtClean="0">
                <a:solidFill>
                  <a:schemeClr val="accent2"/>
                </a:solidFill>
                <a:latin typeface="Arial Narrow" panose="020B0606020202030204" pitchFamily="34" charset="0"/>
              </a:rPr>
              <a:t>required.</a:t>
            </a:r>
            <a:endParaRPr lang="en-US" sz="2800" i="1"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3547499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7620000" cy="1600200"/>
          </a:xfrm>
        </p:spPr>
        <p:txBody>
          <a:bodyPr>
            <a:normAutofit/>
          </a:bodyPr>
          <a:lstStyle/>
          <a:p>
            <a:r>
              <a:rPr lang="en-US" sz="4400" dirty="0" smtClean="0"/>
              <a:t>Module 3 Flexible Assignments</a:t>
            </a:r>
            <a:endParaRPr lang="en-US" sz="4400" b="0" dirty="0">
              <a:effectLst/>
            </a:endParaRPr>
          </a:p>
        </p:txBody>
      </p:sp>
      <p:sp>
        <p:nvSpPr>
          <p:cNvPr id="2" name="Content Placeholder 1"/>
          <p:cNvSpPr>
            <a:spLocks noGrp="1"/>
          </p:cNvSpPr>
          <p:nvPr>
            <p:ph idx="1"/>
          </p:nvPr>
        </p:nvSpPr>
        <p:spPr/>
        <p:txBody>
          <a:bodyPr>
            <a:normAutofit/>
          </a:bodyPr>
          <a:lstStyle/>
          <a:p>
            <a:r>
              <a:rPr lang="en-US" sz="3600" dirty="0" smtClean="0">
                <a:solidFill>
                  <a:schemeClr val="tx1"/>
                </a:solidFill>
              </a:rPr>
              <a:t>Whole class feedback</a:t>
            </a:r>
          </a:p>
          <a:p>
            <a:r>
              <a:rPr lang="en-US" sz="3600" dirty="0" smtClean="0">
                <a:solidFill>
                  <a:schemeClr val="tx1"/>
                </a:solidFill>
              </a:rPr>
              <a:t>Differentiated assignments</a:t>
            </a:r>
          </a:p>
          <a:p>
            <a:pPr marL="320040" lvl="1" indent="0">
              <a:buNone/>
            </a:pPr>
            <a:r>
              <a:rPr lang="en-US" sz="3600" dirty="0" smtClean="0">
                <a:solidFill>
                  <a:schemeClr val="tx1"/>
                </a:solidFill>
              </a:rPr>
              <a:t>(e.g., Think Tac Toe)</a:t>
            </a:r>
          </a:p>
          <a:p>
            <a:r>
              <a:rPr lang="en-US" sz="3600" dirty="0" smtClean="0">
                <a:solidFill>
                  <a:schemeClr val="tx1"/>
                </a:solidFill>
              </a:rPr>
              <a:t>Cooperative learning</a:t>
            </a:r>
          </a:p>
          <a:p>
            <a:pPr marL="320040" lvl="1" indent="0">
              <a:buNone/>
            </a:pPr>
            <a:r>
              <a:rPr lang="en-US" sz="3600" dirty="0" smtClean="0">
                <a:solidFill>
                  <a:schemeClr val="tx1"/>
                </a:solidFill>
              </a:rPr>
              <a:t>(e.g., Jigsaw)</a:t>
            </a:r>
            <a:endParaRPr lang="en-US" sz="3600" dirty="0">
              <a:solidFill>
                <a:schemeClr val="tx1"/>
              </a:solidFill>
            </a:endParaRPr>
          </a:p>
        </p:txBody>
      </p:sp>
    </p:spTree>
    <p:extLst>
      <p:ext uri="{BB962C8B-B14F-4D97-AF65-F5344CB8AC3E}">
        <p14:creationId xmlns:p14="http://schemas.microsoft.com/office/powerpoint/2010/main" val="412145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7924800" cy="1600200"/>
          </a:xfrm>
        </p:spPr>
        <p:txBody>
          <a:bodyPr>
            <a:normAutofit/>
          </a:bodyPr>
          <a:lstStyle/>
          <a:p>
            <a:r>
              <a:rPr lang="en-US" altLang="en-US" sz="4400" dirty="0" smtClean="0"/>
              <a:t>Example of </a:t>
            </a:r>
            <a:r>
              <a:rPr lang="en-US" altLang="en-US" sz="4400" dirty="0"/>
              <a:t>whole-class feedback</a:t>
            </a:r>
            <a:endParaRPr lang="en-US" sz="4400" dirty="0"/>
          </a:p>
        </p:txBody>
      </p:sp>
      <p:sp>
        <p:nvSpPr>
          <p:cNvPr id="4" name="TextBox 4"/>
          <p:cNvSpPr txBox="1">
            <a:spLocks noGrp="1" noChangeArrowheads="1"/>
          </p:cNvSpPr>
          <p:nvPr>
            <p:ph idx="1"/>
          </p:nvPr>
        </p:nvSpPr>
        <p:spPr bwMode="auto">
          <a:xfrm>
            <a:off x="163284" y="914400"/>
            <a:ext cx="883920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buFont typeface="Wingdings" panose="05000000000000000000" pitchFamily="2" charset="2"/>
              <a:buChar char="v"/>
            </a:pPr>
            <a:r>
              <a:rPr lang="en-US" altLang="en-US" dirty="0"/>
              <a:t>E</a:t>
            </a:r>
            <a:r>
              <a:rPr lang="en-US" altLang="en-US" dirty="0" smtClean="0"/>
              <a:t>rasable </a:t>
            </a:r>
            <a:r>
              <a:rPr lang="en-US" altLang="en-US" dirty="0"/>
              <a:t>boards for whole class </a:t>
            </a:r>
            <a:r>
              <a:rPr lang="en-US" altLang="en-US" dirty="0" smtClean="0"/>
              <a:t>responses</a:t>
            </a:r>
          </a:p>
          <a:p>
            <a:pPr eaLnBrk="1" hangingPunct="1">
              <a:buFont typeface="Wingdings" panose="05000000000000000000" pitchFamily="2" charset="2"/>
              <a:buChar char="v"/>
            </a:pPr>
            <a:r>
              <a:rPr lang="en-US" altLang="en-US" dirty="0"/>
              <a:t>Use computer apps such as “</a:t>
            </a:r>
            <a:r>
              <a:rPr lang="en-US" altLang="en-US" dirty="0" err="1"/>
              <a:t>Plickers</a:t>
            </a:r>
            <a:r>
              <a:rPr lang="en-US" altLang="en-US" dirty="0"/>
              <a:t>” for whole class </a:t>
            </a:r>
            <a:r>
              <a:rPr lang="en-US" altLang="en-US" dirty="0" smtClean="0"/>
              <a:t>responses</a:t>
            </a:r>
            <a:endParaRPr lang="en-US" altLang="en-US" dirty="0"/>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a:xfrm>
            <a:off x="673100" y="2514600"/>
            <a:ext cx="7750632" cy="2667000"/>
          </a:xfrm>
          <a:prstGeom prst="rect">
            <a:avLst/>
          </a:prstGeom>
        </p:spPr>
      </p:pic>
    </p:spTree>
    <p:extLst>
      <p:ext uri="{BB962C8B-B14F-4D97-AF65-F5344CB8AC3E}">
        <p14:creationId xmlns:p14="http://schemas.microsoft.com/office/powerpoint/2010/main" val="978439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86400"/>
            <a:ext cx="8001000" cy="685800"/>
          </a:xfrm>
        </p:spPr>
        <p:txBody>
          <a:bodyPr>
            <a:normAutofit fontScale="90000"/>
          </a:bodyPr>
          <a:lstStyle/>
          <a:p>
            <a:r>
              <a:rPr lang="en-US" dirty="0"/>
              <a:t/>
            </a:r>
            <a:br>
              <a:rPr lang="en-US" dirty="0"/>
            </a:br>
            <a:r>
              <a:rPr lang="en-US" dirty="0" smtClean="0"/>
              <a:t/>
            </a:r>
            <a:br>
              <a:rPr lang="en-US" dirty="0" smtClean="0"/>
            </a:br>
            <a:r>
              <a:rPr lang="en-US" sz="4400" dirty="0" smtClean="0"/>
              <a:t>Differentiated </a:t>
            </a:r>
            <a:r>
              <a:rPr lang="en-US" sz="4400" dirty="0"/>
              <a:t>Assignment </a:t>
            </a:r>
            <a:r>
              <a:rPr lang="en-US" sz="4400" dirty="0" smtClean="0"/>
              <a:t>example</a:t>
            </a:r>
            <a:endParaRPr lang="en-US" dirty="0"/>
          </a:p>
        </p:txBody>
      </p:sp>
      <p:sp>
        <p:nvSpPr>
          <p:cNvPr id="2" name="Content Placeholder 1"/>
          <p:cNvSpPr>
            <a:spLocks noGrp="1"/>
          </p:cNvSpPr>
          <p:nvPr>
            <p:ph idx="1"/>
          </p:nvPr>
        </p:nvSpPr>
        <p:spPr>
          <a:xfrm>
            <a:off x="609600" y="609600"/>
            <a:ext cx="8229600" cy="4864291"/>
          </a:xfrm>
        </p:spPr>
        <p:txBody>
          <a:bodyPr/>
          <a:lstStyle/>
          <a:p>
            <a:pPr marL="0" indent="0">
              <a:buNone/>
            </a:pPr>
            <a:r>
              <a:rPr lang="en-US" dirty="0" smtClean="0"/>
              <a:t>Think Tac Toe (Tomlinson, 2001)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graphicFrame>
        <p:nvGraphicFramePr>
          <p:cNvPr id="4" name="Group 66"/>
          <p:cNvGraphicFramePr>
            <a:graphicFrameLocks noGrp="1"/>
          </p:cNvGraphicFramePr>
          <p:nvPr>
            <p:extLst>
              <p:ext uri="{D42A27DB-BD31-4B8C-83A1-F6EECF244321}">
                <p14:modId xmlns:p14="http://schemas.microsoft.com/office/powerpoint/2010/main" val="2378111389"/>
              </p:ext>
            </p:extLst>
          </p:nvPr>
        </p:nvGraphicFramePr>
        <p:xfrm>
          <a:off x="914400" y="990600"/>
          <a:ext cx="7391400" cy="4419600"/>
        </p:xfrm>
        <a:graphic>
          <a:graphicData uri="http://schemas.openxmlformats.org/drawingml/2006/table">
            <a:tbl>
              <a:tblPr/>
              <a:tblGrid>
                <a:gridCol w="2463800"/>
                <a:gridCol w="2463800"/>
                <a:gridCol w="2463800"/>
              </a:tblGrid>
              <a:tr h="1473200">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Kinesthetic</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Whole body games, movement activities, making models, following instructions to make something, setting up experiments</a:t>
                      </a:r>
                      <a:endParaRPr kumimoji="0" lang="en-US" sz="14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Knowledge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list, define, tell, describe, identify, show, label, collect, examine,  quote, name, who, when, where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Auditory</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interviewing, debating participating on a panel giving oral reports participating in oral discussions of written material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3200">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Comprehension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Summarize, describe,</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interpret, contrast, predict, associate, distinguish, estimate, discuss, extend </a:t>
                      </a:r>
                      <a:endParaRPr kumimoji="0" lang="en-US" sz="14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Core Content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information is presented in sequential steps, lessons are structured and teacher-directed goals are clear requirements are spelled out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Synthesis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combine, integrate, modify, rearrange, substitute, plan, create, design, invent, what if?, compose, formulate, prepare, generalize, rewrite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3200">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Visual</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computer graphics maps, graphs, charts, cartoons, posters, diagrams, graphic organizers, text with a lot of pictures</a:t>
                      </a:r>
                      <a:endParaRPr kumimoji="0" lang="en-US" sz="14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Evaluation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assess, decide, rank, grade, test, measure, recommend, convince, select, judge, explain, discriminate, support, conclude, compare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Tactile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Drawing, playing board games, making dioramas, making models, following instructions to make something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20734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791200"/>
            <a:ext cx="8153400" cy="457200"/>
          </a:xfrm>
        </p:spPr>
        <p:txBody>
          <a:bodyPr>
            <a:noAutofit/>
          </a:bodyPr>
          <a:lstStyle/>
          <a:p>
            <a:r>
              <a:rPr lang="en-US" sz="3400" dirty="0" smtClean="0"/>
              <a:t/>
            </a:r>
            <a:br>
              <a:rPr lang="en-US" sz="3400" dirty="0" smtClean="0"/>
            </a:br>
            <a:r>
              <a:rPr lang="en-US" sz="3400" dirty="0"/>
              <a:t>	</a:t>
            </a:r>
            <a:r>
              <a:rPr lang="en-US" sz="3400" dirty="0" smtClean="0"/>
              <a:t>						Cooperative </a:t>
            </a:r>
            <a:r>
              <a:rPr lang="en-US" sz="3400" dirty="0"/>
              <a:t>Learning example: Jigsaw</a:t>
            </a:r>
            <a:endParaRPr lang="en-US" sz="3400" dirty="0">
              <a:effectLst/>
            </a:endParaRPr>
          </a:p>
        </p:txBody>
      </p:sp>
      <p:sp>
        <p:nvSpPr>
          <p:cNvPr id="5" name="Content Placeholder 4"/>
          <p:cNvSpPr>
            <a:spLocks noGrp="1"/>
          </p:cNvSpPr>
          <p:nvPr>
            <p:ph idx="1"/>
          </p:nvPr>
        </p:nvSpPr>
        <p:spPr/>
        <p:txBody>
          <a:bodyPr/>
          <a:lstStyle/>
          <a:p>
            <a:pPr marL="109728" indent="0">
              <a:buNone/>
            </a:pPr>
            <a:endParaRPr lang="en-US" dirty="0" smtClean="0"/>
          </a:p>
          <a:p>
            <a:pPr marL="109728"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00055937"/>
              </p:ext>
            </p:extLst>
          </p:nvPr>
        </p:nvGraphicFramePr>
        <p:xfrm>
          <a:off x="63500" y="1"/>
          <a:ext cx="8991600" cy="5562600"/>
        </p:xfrm>
        <a:graphic>
          <a:graphicData uri="http://schemas.openxmlformats.org/presentationml/2006/ole">
            <mc:AlternateContent xmlns:mc="http://schemas.openxmlformats.org/markup-compatibility/2006">
              <mc:Choice xmlns:v="urn:schemas-microsoft-com:vml" Requires="v">
                <p:oleObj spid="_x0000_s1261" name="Presentation" r:id="rId4" imgW="4570544" imgH="3427517" progId="PowerPoint.Show.12">
                  <p:embed/>
                </p:oleObj>
              </mc:Choice>
              <mc:Fallback>
                <p:oleObj name="Presentation" r:id="rId4" imgW="4570544" imgH="3427517" progId="PowerPoint.Show.12">
                  <p:embed/>
                  <p:pic>
                    <p:nvPicPr>
                      <p:cNvPr id="0" name=""/>
                      <p:cNvPicPr/>
                      <p:nvPr/>
                    </p:nvPicPr>
                    <p:blipFill>
                      <a:blip r:embed="rId5"/>
                      <a:stretch>
                        <a:fillRect/>
                      </a:stretch>
                    </p:blipFill>
                    <p:spPr>
                      <a:xfrm>
                        <a:off x="63500" y="1"/>
                        <a:ext cx="8991600" cy="5562600"/>
                      </a:xfrm>
                      <a:prstGeom prst="rect">
                        <a:avLst/>
                      </a:prstGeom>
                    </p:spPr>
                  </p:pic>
                </p:oleObj>
              </mc:Fallback>
            </mc:AlternateContent>
          </a:graphicData>
        </a:graphic>
      </p:graphicFrame>
    </p:spTree>
    <p:extLst>
      <p:ext uri="{BB962C8B-B14F-4D97-AF65-F5344CB8AC3E}">
        <p14:creationId xmlns:p14="http://schemas.microsoft.com/office/powerpoint/2010/main" val="1664450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these techniques help you as a teacher</a:t>
            </a:r>
            <a:endParaRPr lang="en-US" dirty="0"/>
          </a:p>
        </p:txBody>
      </p:sp>
      <p:sp>
        <p:nvSpPr>
          <p:cNvPr id="3" name="Content Placeholder 2"/>
          <p:cNvSpPr>
            <a:spLocks noGrp="1"/>
          </p:cNvSpPr>
          <p:nvPr>
            <p:ph idx="1"/>
          </p:nvPr>
        </p:nvSpPr>
        <p:spPr/>
        <p:txBody>
          <a:bodyPr>
            <a:normAutofit lnSpcReduction="10000"/>
          </a:bodyPr>
          <a:lstStyle/>
          <a:p>
            <a:pPr marL="971550" lvl="1" indent="-514350">
              <a:lnSpc>
                <a:spcPct val="115000"/>
              </a:lnSpc>
              <a:spcBef>
                <a:spcPts val="0"/>
              </a:spcBef>
              <a:buFont typeface="+mj-lt"/>
              <a:buAutoNum type="arabicPeriod"/>
            </a:pPr>
            <a:r>
              <a:rPr lang="en-US" sz="2800" dirty="0">
                <a:latin typeface="Calibri"/>
                <a:ea typeface="Calibri"/>
                <a:cs typeface="Times New Roman"/>
              </a:rPr>
              <a:t>s</a:t>
            </a:r>
            <a:r>
              <a:rPr lang="en-US" sz="2800" dirty="0" smtClean="0">
                <a:latin typeface="Calibri"/>
                <a:ea typeface="Calibri"/>
                <a:cs typeface="Times New Roman"/>
              </a:rPr>
              <a:t>upport </a:t>
            </a:r>
            <a:r>
              <a:rPr lang="en-US" sz="2800" dirty="0">
                <a:latin typeface="Calibri"/>
                <a:ea typeface="Calibri"/>
                <a:cs typeface="Times New Roman"/>
              </a:rPr>
              <a:t>homework and monitor </a:t>
            </a:r>
            <a:r>
              <a:rPr lang="en-US" sz="2800" dirty="0" smtClean="0">
                <a:latin typeface="Calibri"/>
                <a:ea typeface="Calibri"/>
                <a:cs typeface="Times New Roman"/>
              </a:rPr>
              <a:t>assignments</a:t>
            </a:r>
          </a:p>
          <a:p>
            <a:pPr marL="971550" lvl="1" indent="-514350">
              <a:lnSpc>
                <a:spcPct val="115000"/>
              </a:lnSpc>
              <a:spcBef>
                <a:spcPts val="0"/>
              </a:spcBef>
              <a:buFont typeface="+mj-lt"/>
              <a:buAutoNum type="arabicPeriod"/>
            </a:pPr>
            <a:r>
              <a:rPr lang="en-US" sz="2800" dirty="0" smtClean="0">
                <a:latin typeface="Calibri"/>
                <a:ea typeface="Calibri"/>
                <a:cs typeface="Times New Roman"/>
              </a:rPr>
              <a:t>less </a:t>
            </a:r>
            <a:r>
              <a:rPr lang="en-US" sz="2800" dirty="0">
                <a:latin typeface="Calibri"/>
                <a:ea typeface="Calibri"/>
                <a:cs typeface="Times New Roman"/>
              </a:rPr>
              <a:t>frustrated students</a:t>
            </a:r>
          </a:p>
          <a:p>
            <a:pPr marL="971550" lvl="1" indent="-514350">
              <a:lnSpc>
                <a:spcPct val="115000"/>
              </a:lnSpc>
              <a:spcBef>
                <a:spcPts val="0"/>
              </a:spcBef>
              <a:buFont typeface="+mj-lt"/>
              <a:buAutoNum type="arabicPeriod"/>
            </a:pPr>
            <a:r>
              <a:rPr lang="en-US" sz="2800" dirty="0" smtClean="0">
                <a:latin typeface="Calibri"/>
                <a:ea typeface="Calibri"/>
                <a:cs typeface="Times New Roman"/>
              </a:rPr>
              <a:t>fewer </a:t>
            </a:r>
            <a:r>
              <a:rPr lang="en-US" sz="2800" dirty="0">
                <a:latin typeface="Calibri"/>
                <a:ea typeface="Calibri"/>
                <a:cs typeface="Times New Roman"/>
              </a:rPr>
              <a:t>students non-engaged </a:t>
            </a:r>
          </a:p>
          <a:p>
            <a:pPr marL="971550" lvl="1" indent="-514350">
              <a:lnSpc>
                <a:spcPct val="115000"/>
              </a:lnSpc>
              <a:spcBef>
                <a:spcPts val="0"/>
              </a:spcBef>
              <a:buFont typeface="+mj-lt"/>
              <a:buAutoNum type="arabicPeriod"/>
            </a:pPr>
            <a:r>
              <a:rPr lang="en-US" sz="2800" dirty="0" smtClean="0">
                <a:latin typeface="Calibri"/>
                <a:ea typeface="Calibri"/>
                <a:cs typeface="Times New Roman"/>
              </a:rPr>
              <a:t>fewer </a:t>
            </a:r>
            <a:r>
              <a:rPr lang="en-US" sz="2800" dirty="0">
                <a:latin typeface="Calibri"/>
                <a:ea typeface="Calibri"/>
                <a:cs typeface="Times New Roman"/>
              </a:rPr>
              <a:t>students feeling distracted by other students</a:t>
            </a:r>
          </a:p>
          <a:p>
            <a:pPr marL="971550" lvl="1" indent="-514350">
              <a:lnSpc>
                <a:spcPct val="115000"/>
              </a:lnSpc>
              <a:spcBef>
                <a:spcPts val="0"/>
              </a:spcBef>
              <a:spcAft>
                <a:spcPts val="1000"/>
              </a:spcAft>
              <a:buFont typeface="+mj-lt"/>
              <a:buAutoNum type="arabicPeriod"/>
            </a:pPr>
            <a:r>
              <a:rPr lang="en-US" sz="2800" dirty="0" smtClean="0">
                <a:latin typeface="Calibri"/>
                <a:ea typeface="Calibri"/>
                <a:cs typeface="Times New Roman"/>
              </a:rPr>
              <a:t>promotes </a:t>
            </a:r>
            <a:r>
              <a:rPr lang="en-US" sz="2800" dirty="0">
                <a:latin typeface="Calibri"/>
                <a:ea typeface="Calibri"/>
                <a:cs typeface="Times New Roman"/>
              </a:rPr>
              <a:t>student achievement without extensive individual interventions</a:t>
            </a:r>
          </a:p>
          <a:p>
            <a:endParaRPr lang="en-US" dirty="0"/>
          </a:p>
        </p:txBody>
      </p:sp>
    </p:spTree>
    <p:extLst>
      <p:ext uri="{BB962C8B-B14F-4D97-AF65-F5344CB8AC3E}">
        <p14:creationId xmlns:p14="http://schemas.microsoft.com/office/powerpoint/2010/main" val="101352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696200" cy="914400"/>
          </a:xfrm>
        </p:spPr>
        <p:txBody>
          <a:bodyPr>
            <a:normAutofit fontScale="90000"/>
          </a:bodyPr>
          <a:lstStyle/>
          <a:p>
            <a:r>
              <a:rPr lang="en-US" dirty="0" smtClean="0"/>
              <a:t>Concept Comparison Routine</a:t>
            </a:r>
            <a:endParaRPr lang="en-US" dirty="0"/>
          </a:p>
        </p:txBody>
      </p:sp>
      <p:sp>
        <p:nvSpPr>
          <p:cNvPr id="3" name="Content Placeholder 2"/>
          <p:cNvSpPr>
            <a:spLocks noGrp="1"/>
          </p:cNvSpPr>
          <p:nvPr>
            <p:ph idx="1"/>
          </p:nvPr>
        </p:nvSpPr>
        <p:spPr/>
        <p:txBody>
          <a:bodyPr/>
          <a:lstStyle/>
          <a:p>
            <a:pPr marL="0" indent="0" algn="ctr">
              <a:buNone/>
            </a:pPr>
            <a:r>
              <a:rPr lang="en-US" dirty="0" smtClean="0"/>
              <a:t>“The concept comparison routine makes teachers more organized, takes kids to a higher level of thinking… instead of just writing down information, students have to organize it, analyze it, and come up with ideas themselves.” </a:t>
            </a:r>
          </a:p>
          <a:p>
            <a:pPr marL="0" indent="0" algn="ctr">
              <a:spcBef>
                <a:spcPts val="0"/>
              </a:spcBef>
              <a:buNone/>
            </a:pPr>
            <a:endParaRPr lang="en-US" sz="1600" dirty="0" smtClean="0"/>
          </a:p>
          <a:p>
            <a:pPr marL="0" indent="0" algn="ctr">
              <a:spcBef>
                <a:spcPts val="0"/>
              </a:spcBef>
              <a:buNone/>
            </a:pPr>
            <a:r>
              <a:rPr lang="en-US" sz="1600" dirty="0" smtClean="0"/>
              <a:t>Kaye Neill</a:t>
            </a:r>
          </a:p>
          <a:p>
            <a:pPr marL="0" indent="0" algn="ctr">
              <a:spcBef>
                <a:spcPts val="0"/>
              </a:spcBef>
              <a:buNone/>
            </a:pPr>
            <a:r>
              <a:rPr lang="en-US" sz="1600" dirty="0" smtClean="0"/>
              <a:t>Science teacher</a:t>
            </a:r>
            <a:endParaRPr lang="en-US" sz="1600" dirty="0"/>
          </a:p>
        </p:txBody>
      </p:sp>
      <p:pic>
        <p:nvPicPr>
          <p:cNvPr id="2051" name="Picture 3" descr="C:\Users\Carol Sparber\AppData\Local\Microsoft\Windows\INetCache\IE\1Y511Y7Z\Pregunt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34290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1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696200" cy="762000"/>
          </a:xfrm>
        </p:spPr>
        <p:txBody>
          <a:bodyPr>
            <a:normAutofit fontScale="90000"/>
          </a:bodyPr>
          <a:lstStyle/>
          <a:p>
            <a:r>
              <a:rPr lang="en-US" dirty="0"/>
              <a:t>Concept Comparison Routine</a:t>
            </a:r>
          </a:p>
        </p:txBody>
      </p:sp>
      <p:sp>
        <p:nvSpPr>
          <p:cNvPr id="3" name="Content Placeholder 2"/>
          <p:cNvSpPr>
            <a:spLocks noGrp="1"/>
          </p:cNvSpPr>
          <p:nvPr>
            <p:ph idx="1"/>
          </p:nvPr>
        </p:nvSpPr>
        <p:spPr/>
        <p:txBody>
          <a:bodyPr/>
          <a:lstStyle/>
          <a:p>
            <a:pPr marL="0" indent="0">
              <a:buNone/>
            </a:pPr>
            <a:r>
              <a:rPr lang="en-US" dirty="0" smtClean="0"/>
              <a:t>The purpose:</a:t>
            </a:r>
          </a:p>
          <a:p>
            <a:r>
              <a:rPr lang="en-US" dirty="0" smtClean="0"/>
              <a:t>Helps a diverse group of students understand and master key concepts.</a:t>
            </a:r>
          </a:p>
          <a:p>
            <a:r>
              <a:rPr lang="en-US" dirty="0" smtClean="0"/>
              <a:t>Helps students understand two or more related concepts by analyzing how those concepts are the same and how they are different. </a:t>
            </a:r>
          </a:p>
          <a:p>
            <a:r>
              <a:rPr lang="en-US" dirty="0" smtClean="0"/>
              <a:t>When students have a clear understanding of how concepts are alike and different understanding increases significantly.</a:t>
            </a:r>
            <a:endParaRPr lang="en-US" dirty="0"/>
          </a:p>
        </p:txBody>
      </p:sp>
    </p:spTree>
    <p:extLst>
      <p:ext uri="{BB962C8B-B14F-4D97-AF65-F5344CB8AC3E}">
        <p14:creationId xmlns:p14="http://schemas.microsoft.com/office/powerpoint/2010/main" val="258225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382000" cy="1600200"/>
          </a:xfrm>
        </p:spPr>
        <p:txBody>
          <a:bodyPr>
            <a:normAutofit/>
          </a:bodyPr>
          <a:lstStyle/>
          <a:p>
            <a:r>
              <a:rPr lang="en-US" sz="3200" dirty="0" smtClean="0"/>
              <a:t>Research on the Concept Comparison Routine</a:t>
            </a:r>
            <a:endParaRPr lang="en-US" sz="3200" dirty="0"/>
          </a:p>
        </p:txBody>
      </p:sp>
      <p:sp>
        <p:nvSpPr>
          <p:cNvPr id="3" name="Content Placeholder 2"/>
          <p:cNvSpPr>
            <a:spLocks noGrp="1"/>
          </p:cNvSpPr>
          <p:nvPr>
            <p:ph idx="1"/>
          </p:nvPr>
        </p:nvSpPr>
        <p:spPr>
          <a:xfrm>
            <a:off x="762000" y="685800"/>
            <a:ext cx="7543800" cy="4876800"/>
          </a:xfrm>
        </p:spPr>
        <p:txBody>
          <a:bodyPr>
            <a:normAutofit/>
          </a:bodyPr>
          <a:lstStyle/>
          <a:p>
            <a:r>
              <a:rPr lang="en-US" sz="2800" dirty="0" smtClean="0">
                <a:latin typeface="Arial Narrow" panose="020B0606020202030204" pitchFamily="34" charset="0"/>
              </a:rPr>
              <a:t>Highly </a:t>
            </a:r>
            <a:r>
              <a:rPr lang="en-US" sz="2800" dirty="0">
                <a:latin typeface="Arial Narrow" panose="020B0606020202030204" pitchFamily="34" charset="0"/>
              </a:rPr>
              <a:t>effective with ALL students</a:t>
            </a:r>
          </a:p>
          <a:p>
            <a:pPr lvl="1"/>
            <a:r>
              <a:rPr lang="en-US" sz="2800" dirty="0">
                <a:latin typeface="Arial Narrow" panose="020B0606020202030204" pitchFamily="34" charset="0"/>
              </a:rPr>
              <a:t>S</a:t>
            </a:r>
            <a:r>
              <a:rPr lang="en-US" sz="2800" dirty="0" smtClean="0">
                <a:latin typeface="Arial Narrow" panose="020B0606020202030204" pitchFamily="34" charset="0"/>
              </a:rPr>
              <a:t>tudents </a:t>
            </a:r>
            <a:r>
              <a:rPr lang="en-US" sz="2800" dirty="0">
                <a:latin typeface="Arial Narrow" panose="020B0606020202030204" pitchFamily="34" charset="0"/>
              </a:rPr>
              <a:t>w/LD </a:t>
            </a:r>
            <a:r>
              <a:rPr lang="en-US" sz="2800" dirty="0" smtClean="0">
                <a:latin typeface="Arial Narrow" panose="020B0606020202030204" pitchFamily="34" charset="0"/>
              </a:rPr>
              <a:t>and low achieving students increased test scores associated with information presented through the use of the routine by 15%</a:t>
            </a:r>
            <a:endParaRPr lang="en-US" sz="2800" dirty="0">
              <a:latin typeface="Arial Narrow" panose="020B0606020202030204" pitchFamily="34" charset="0"/>
            </a:endParaRPr>
          </a:p>
          <a:p>
            <a:pPr lvl="1"/>
            <a:r>
              <a:rPr lang="en-US" sz="2800" dirty="0" smtClean="0">
                <a:latin typeface="Arial Narrow" panose="020B0606020202030204" pitchFamily="34" charset="0"/>
              </a:rPr>
              <a:t>Average and high achieving students </a:t>
            </a:r>
            <a:r>
              <a:rPr lang="en-US" sz="2800" dirty="0">
                <a:latin typeface="Arial Narrow" panose="020B0606020202030204" pitchFamily="34" charset="0"/>
              </a:rPr>
              <a:t>increased </a:t>
            </a:r>
            <a:r>
              <a:rPr lang="en-US" sz="2800" dirty="0" smtClean="0">
                <a:latin typeface="Arial Narrow" panose="020B0606020202030204" pitchFamily="34" charset="0"/>
              </a:rPr>
              <a:t>test scores </a:t>
            </a:r>
            <a:r>
              <a:rPr lang="en-US" sz="2800" dirty="0">
                <a:latin typeface="Arial Narrow" panose="020B0606020202030204" pitchFamily="34" charset="0"/>
              </a:rPr>
              <a:t>associated with information presented through the use of the routine </a:t>
            </a:r>
            <a:r>
              <a:rPr lang="en-US" sz="2800" dirty="0" smtClean="0">
                <a:latin typeface="Arial Narrow" panose="020B0606020202030204" pitchFamily="34" charset="0"/>
              </a:rPr>
              <a:t>by 24%</a:t>
            </a:r>
            <a:endParaRPr lang="en-US" sz="2800" dirty="0">
              <a:latin typeface="Arial Narrow" panose="020B0606020202030204" pitchFamily="34" charset="0"/>
            </a:endParaRPr>
          </a:p>
          <a:p>
            <a:r>
              <a:rPr lang="en-US" sz="2800" dirty="0">
                <a:latin typeface="Arial Narrow" panose="020B0606020202030204" pitchFamily="34" charset="0"/>
              </a:rPr>
              <a:t>E</a:t>
            </a:r>
            <a:r>
              <a:rPr lang="en-US" sz="2800" dirty="0" smtClean="0">
                <a:latin typeface="Arial Narrow" panose="020B0606020202030204" pitchFamily="34" charset="0"/>
              </a:rPr>
              <a:t>ffective for students in upper elementary through high school</a:t>
            </a:r>
            <a:endParaRPr lang="en-US" dirty="0"/>
          </a:p>
        </p:txBody>
      </p:sp>
    </p:spTree>
    <p:extLst>
      <p:ext uri="{BB962C8B-B14F-4D97-AF65-F5344CB8AC3E}">
        <p14:creationId xmlns:p14="http://schemas.microsoft.com/office/powerpoint/2010/main" val="371862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Plickers</a:t>
            </a:r>
            <a:r>
              <a:rPr lang="en-US" dirty="0" smtClean="0"/>
              <a:t> Assessment</a:t>
            </a:r>
            <a:endParaRPr lang="en-US" dirty="0"/>
          </a:p>
        </p:txBody>
      </p:sp>
      <p:pic>
        <p:nvPicPr>
          <p:cNvPr id="2050" name="Picture 2" descr="C:\Users\Carol Sparber\AppData\Local\Microsoft\Windows\INetCache\IE\1Y511Y7Z\plickers[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5400"/>
            <a:ext cx="61722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arol Sparber\AppData\Local\Microsoft\Windows\INetCache\IE\1Y511Y7Z\plicker-co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 y="1892301"/>
            <a:ext cx="2529838" cy="105409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Carol Sparber\AppData\Local\Microsoft\Windows\INetCache\IE\AGH9FK53\plicker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400"/>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Carol Sparber\AppData\Local\Microsoft\Windows\INetCache\IE\1Y511Y7Z\plicker-co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1043" y="2946400"/>
            <a:ext cx="2529838" cy="10540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Carol Sparber\AppData\Local\Microsoft\Windows\INetCache\IE\1Y511Y7Z\plicker-co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763011" y="3303270"/>
            <a:ext cx="2529838" cy="10540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Carol Sparber\AppData\Local\Microsoft\Windows\INetCache\IE\1Y511Y7Z\plicker-co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980" y="3714750"/>
            <a:ext cx="2529838" cy="105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13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848600" cy="762000"/>
          </a:xfrm>
        </p:spPr>
        <p:txBody>
          <a:bodyPr>
            <a:normAutofit fontScale="90000"/>
          </a:bodyPr>
          <a:lstStyle/>
          <a:p>
            <a:r>
              <a:rPr lang="en-US" dirty="0"/>
              <a:t>Concept Comparison Routine</a:t>
            </a: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0000"/>
                </a:solidFill>
              </a:rPr>
              <a:t>C</a:t>
            </a:r>
            <a:r>
              <a:rPr lang="en-US" dirty="0" smtClean="0">
                <a:solidFill>
                  <a:schemeClr val="tx1"/>
                </a:solidFill>
              </a:rPr>
              <a:t>ommunicate targeted </a:t>
            </a:r>
            <a:r>
              <a:rPr lang="en-US" dirty="0">
                <a:solidFill>
                  <a:schemeClr val="tx1"/>
                </a:solidFill>
              </a:rPr>
              <a:t>c</a:t>
            </a:r>
            <a:r>
              <a:rPr lang="en-US" dirty="0" smtClean="0">
                <a:solidFill>
                  <a:schemeClr val="tx1"/>
                </a:solidFill>
              </a:rPr>
              <a:t>oncepts</a:t>
            </a:r>
          </a:p>
          <a:p>
            <a:pPr marL="0" indent="0">
              <a:buNone/>
            </a:pPr>
            <a:r>
              <a:rPr lang="en-US" dirty="0" smtClean="0">
                <a:solidFill>
                  <a:srgbClr val="FF0000"/>
                </a:solidFill>
              </a:rPr>
              <a:t>O</a:t>
            </a:r>
            <a:r>
              <a:rPr lang="en-US" dirty="0" smtClean="0">
                <a:solidFill>
                  <a:schemeClr val="tx1"/>
                </a:solidFill>
              </a:rPr>
              <a:t>rganize overall concepts</a:t>
            </a:r>
          </a:p>
          <a:p>
            <a:pPr marL="0" indent="0">
              <a:buNone/>
            </a:pPr>
            <a:r>
              <a:rPr lang="en-US" dirty="0" smtClean="0">
                <a:solidFill>
                  <a:srgbClr val="FF0000"/>
                </a:solidFill>
              </a:rPr>
              <a:t>M</a:t>
            </a:r>
            <a:r>
              <a:rPr lang="en-US" dirty="0" smtClean="0">
                <a:solidFill>
                  <a:schemeClr val="tx1"/>
                </a:solidFill>
              </a:rPr>
              <a:t>ake lists of known characteristics</a:t>
            </a:r>
          </a:p>
          <a:p>
            <a:pPr marL="0" indent="0">
              <a:buNone/>
            </a:pPr>
            <a:r>
              <a:rPr lang="en-US" dirty="0" smtClean="0">
                <a:solidFill>
                  <a:srgbClr val="FF0000"/>
                </a:solidFill>
              </a:rPr>
              <a:t>P</a:t>
            </a:r>
            <a:r>
              <a:rPr lang="en-US" dirty="0" smtClean="0">
                <a:solidFill>
                  <a:schemeClr val="tx1"/>
                </a:solidFill>
              </a:rPr>
              <a:t>in down like characteristics</a:t>
            </a:r>
          </a:p>
          <a:p>
            <a:pPr marL="0" indent="0">
              <a:buNone/>
            </a:pPr>
            <a:r>
              <a:rPr lang="en-US" dirty="0" smtClean="0">
                <a:solidFill>
                  <a:srgbClr val="FF0000"/>
                </a:solidFill>
              </a:rPr>
              <a:t>A</a:t>
            </a:r>
            <a:r>
              <a:rPr lang="en-US" dirty="0" smtClean="0">
                <a:solidFill>
                  <a:schemeClr val="tx1"/>
                </a:solidFill>
              </a:rPr>
              <a:t>ssemble like categories</a:t>
            </a:r>
          </a:p>
          <a:p>
            <a:pPr marL="0" indent="0">
              <a:buNone/>
            </a:pPr>
            <a:r>
              <a:rPr lang="en-US" dirty="0" smtClean="0">
                <a:solidFill>
                  <a:srgbClr val="FF0000"/>
                </a:solidFill>
              </a:rPr>
              <a:t>R</a:t>
            </a:r>
            <a:r>
              <a:rPr lang="en-US" dirty="0" smtClean="0">
                <a:solidFill>
                  <a:schemeClr val="tx1"/>
                </a:solidFill>
              </a:rPr>
              <a:t>ecord unlike characteristics</a:t>
            </a:r>
          </a:p>
          <a:p>
            <a:pPr marL="0" indent="0">
              <a:buNone/>
            </a:pPr>
            <a:r>
              <a:rPr lang="en-US" dirty="0" smtClean="0">
                <a:solidFill>
                  <a:srgbClr val="FF0000"/>
                </a:solidFill>
              </a:rPr>
              <a:t>I</a:t>
            </a:r>
            <a:r>
              <a:rPr lang="en-US" dirty="0" smtClean="0">
                <a:solidFill>
                  <a:schemeClr val="tx1"/>
                </a:solidFill>
              </a:rPr>
              <a:t>dentify unlike categories</a:t>
            </a:r>
          </a:p>
          <a:p>
            <a:pPr marL="0" indent="0">
              <a:buNone/>
            </a:pPr>
            <a:r>
              <a:rPr lang="en-US" dirty="0" smtClean="0">
                <a:solidFill>
                  <a:srgbClr val="FF0000"/>
                </a:solidFill>
              </a:rPr>
              <a:t>N</a:t>
            </a:r>
            <a:r>
              <a:rPr lang="en-US" dirty="0" smtClean="0">
                <a:solidFill>
                  <a:schemeClr val="tx1"/>
                </a:solidFill>
              </a:rPr>
              <a:t>ail down a summary</a:t>
            </a:r>
          </a:p>
          <a:p>
            <a:pPr marL="0" indent="0">
              <a:buNone/>
            </a:pPr>
            <a:r>
              <a:rPr lang="en-US" dirty="0" smtClean="0">
                <a:solidFill>
                  <a:srgbClr val="FF0000"/>
                </a:solidFill>
              </a:rPr>
              <a:t>G</a:t>
            </a:r>
            <a:r>
              <a:rPr lang="en-US" dirty="0" smtClean="0">
                <a:solidFill>
                  <a:schemeClr val="tx1"/>
                </a:solidFill>
              </a:rPr>
              <a:t>o beyond the basics</a:t>
            </a:r>
            <a:endParaRPr lang="en-US" dirty="0">
              <a:solidFill>
                <a:srgbClr val="FF0000"/>
              </a:solidFill>
            </a:endParaRPr>
          </a:p>
        </p:txBody>
      </p:sp>
    </p:spTree>
    <p:extLst>
      <p:ext uri="{BB962C8B-B14F-4D97-AF65-F5344CB8AC3E}">
        <p14:creationId xmlns:p14="http://schemas.microsoft.com/office/powerpoint/2010/main" val="364992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6600" y="38100"/>
            <a:ext cx="76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Comparison Table</a:t>
            </a:r>
            <a:endParaRPr lang="en-US" sz="2400" b="1" dirty="0">
              <a:solidFill>
                <a:schemeClr val="tx1"/>
              </a:solidFill>
            </a:endParaRPr>
          </a:p>
        </p:txBody>
      </p:sp>
      <p:sp>
        <p:nvSpPr>
          <p:cNvPr id="5" name="Rectangle 4"/>
          <p:cNvSpPr/>
          <p:nvPr/>
        </p:nvSpPr>
        <p:spPr>
          <a:xfrm>
            <a:off x="457200" y="431800"/>
            <a:ext cx="6096000"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Arial Narrow" panose="020B0606020202030204" pitchFamily="34" charset="0"/>
              </a:rPr>
              <a:t>2. </a:t>
            </a:r>
            <a:r>
              <a:rPr lang="en-US" dirty="0" smtClean="0">
                <a:solidFill>
                  <a:schemeClr val="tx1"/>
                </a:solidFill>
                <a:latin typeface="Arial Narrow" panose="020B0606020202030204" pitchFamily="34" charset="0"/>
              </a:rPr>
              <a:t>Overall Concept: Economic causes of sectionalism in the U.S.</a:t>
            </a:r>
            <a:endParaRPr lang="en-US" dirty="0">
              <a:solidFill>
                <a:schemeClr val="tx1"/>
              </a:solidFill>
              <a:latin typeface="Arial Narrow" panose="020B0606020202030204" pitchFamily="34" charset="0"/>
            </a:endParaRPr>
          </a:p>
        </p:txBody>
      </p:sp>
      <p:sp>
        <p:nvSpPr>
          <p:cNvPr id="7" name="Rectangle 6"/>
          <p:cNvSpPr/>
          <p:nvPr/>
        </p:nvSpPr>
        <p:spPr>
          <a:xfrm>
            <a:off x="6616700" y="393700"/>
            <a:ext cx="2451100" cy="1754326"/>
          </a:xfrm>
          <a:prstGeom prst="rect">
            <a:avLst/>
          </a:prstGeom>
        </p:spPr>
        <p:txBody>
          <a:bodyPr wrap="square">
            <a:spAutoFit/>
          </a:bodyPr>
          <a:lstStyle/>
          <a:p>
            <a:r>
              <a:rPr lang="en-US" sz="1200" dirty="0">
                <a:solidFill>
                  <a:srgbClr val="FF0000"/>
                </a:solidFill>
              </a:rPr>
              <a:t>C</a:t>
            </a:r>
            <a:r>
              <a:rPr lang="en-US" sz="1200" dirty="0"/>
              <a:t>ommunicate targeted concepts</a:t>
            </a:r>
          </a:p>
          <a:p>
            <a:r>
              <a:rPr lang="en-US" sz="1200">
                <a:solidFill>
                  <a:srgbClr val="FF0000"/>
                </a:solidFill>
              </a:rPr>
              <a:t>O</a:t>
            </a:r>
            <a:r>
              <a:rPr lang="en-US" sz="1200"/>
              <a:t>verall </a:t>
            </a:r>
            <a:r>
              <a:rPr lang="en-US" sz="1200" smtClean="0"/>
              <a:t>concept</a:t>
            </a:r>
            <a:endParaRPr lang="en-US" sz="1200" dirty="0"/>
          </a:p>
          <a:p>
            <a:r>
              <a:rPr lang="en-US" sz="1200" dirty="0">
                <a:solidFill>
                  <a:srgbClr val="FF0000"/>
                </a:solidFill>
              </a:rPr>
              <a:t>M</a:t>
            </a:r>
            <a:r>
              <a:rPr lang="en-US" sz="1200" dirty="0"/>
              <a:t>ake lists of known </a:t>
            </a:r>
            <a:r>
              <a:rPr lang="en-US" sz="1200" dirty="0" smtClean="0"/>
              <a:t>characteristics</a:t>
            </a:r>
            <a:endParaRPr lang="en-US" sz="1200" dirty="0"/>
          </a:p>
          <a:p>
            <a:r>
              <a:rPr lang="en-US" sz="1200" dirty="0">
                <a:solidFill>
                  <a:srgbClr val="FF0000"/>
                </a:solidFill>
              </a:rPr>
              <a:t>P</a:t>
            </a:r>
            <a:r>
              <a:rPr lang="en-US" sz="1200" dirty="0"/>
              <a:t>in down like characteristics</a:t>
            </a:r>
          </a:p>
          <a:p>
            <a:r>
              <a:rPr lang="en-US" sz="1200" dirty="0">
                <a:solidFill>
                  <a:srgbClr val="FF0000"/>
                </a:solidFill>
              </a:rPr>
              <a:t>A</a:t>
            </a:r>
            <a:r>
              <a:rPr lang="en-US" sz="1200" dirty="0"/>
              <a:t>ssemble like categories</a:t>
            </a:r>
          </a:p>
          <a:p>
            <a:r>
              <a:rPr lang="en-US" sz="1200" dirty="0">
                <a:solidFill>
                  <a:srgbClr val="FF0000"/>
                </a:solidFill>
              </a:rPr>
              <a:t>R</a:t>
            </a:r>
            <a:r>
              <a:rPr lang="en-US" sz="1200" dirty="0"/>
              <a:t>ecord unlike characteristics</a:t>
            </a:r>
          </a:p>
          <a:p>
            <a:r>
              <a:rPr lang="en-US" sz="1200" dirty="0">
                <a:solidFill>
                  <a:srgbClr val="FF0000"/>
                </a:solidFill>
              </a:rPr>
              <a:t>I</a:t>
            </a:r>
            <a:r>
              <a:rPr lang="en-US" sz="1200" dirty="0"/>
              <a:t>dentify unlike categories</a:t>
            </a:r>
          </a:p>
          <a:p>
            <a:r>
              <a:rPr lang="en-US" sz="1200" dirty="0">
                <a:solidFill>
                  <a:srgbClr val="FF0000"/>
                </a:solidFill>
              </a:rPr>
              <a:t>N</a:t>
            </a:r>
            <a:r>
              <a:rPr lang="en-US" sz="1200" dirty="0"/>
              <a:t>ail down a summary</a:t>
            </a:r>
          </a:p>
          <a:p>
            <a:r>
              <a:rPr lang="en-US" sz="1200" dirty="0">
                <a:solidFill>
                  <a:srgbClr val="FF0000"/>
                </a:solidFill>
              </a:rPr>
              <a:t>G</a:t>
            </a:r>
            <a:r>
              <a:rPr lang="en-US" sz="1200" dirty="0"/>
              <a:t>o beyond the basics</a:t>
            </a:r>
            <a:endParaRPr lang="en-US" sz="1200" dirty="0">
              <a:solidFill>
                <a:srgbClr val="FF0000"/>
              </a:solidFill>
            </a:endParaRPr>
          </a:p>
        </p:txBody>
      </p:sp>
      <p:sp>
        <p:nvSpPr>
          <p:cNvPr id="9" name="Rounded Rectangle 8"/>
          <p:cNvSpPr/>
          <p:nvPr/>
        </p:nvSpPr>
        <p:spPr>
          <a:xfrm>
            <a:off x="457200" y="982196"/>
            <a:ext cx="2971800" cy="5672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1</a:t>
            </a:r>
            <a:r>
              <a:rPr lang="en-US" sz="1600" dirty="0" smtClean="0">
                <a:solidFill>
                  <a:schemeClr val="tx1"/>
                </a:solidFill>
                <a:latin typeface="Arial Narrow" panose="020B0606020202030204" pitchFamily="34" charset="0"/>
              </a:rPr>
              <a:t>. Concept: Economic conditions in the North in 1860</a:t>
            </a:r>
            <a:endParaRPr lang="en-US" sz="1600" dirty="0">
              <a:solidFill>
                <a:schemeClr val="tx1"/>
              </a:solidFill>
              <a:latin typeface="Arial Narrow" panose="020B0606020202030204" pitchFamily="34" charset="0"/>
            </a:endParaRPr>
          </a:p>
        </p:txBody>
      </p:sp>
      <p:sp>
        <p:nvSpPr>
          <p:cNvPr id="10" name="Rounded Rectangle 9"/>
          <p:cNvSpPr/>
          <p:nvPr/>
        </p:nvSpPr>
        <p:spPr>
          <a:xfrm>
            <a:off x="3581400" y="969496"/>
            <a:ext cx="2971800" cy="5672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sz="1600" b="1" dirty="0" smtClean="0">
                <a:solidFill>
                  <a:schemeClr val="tx1"/>
                </a:solidFill>
                <a:latin typeface="Arial Narrow" panose="020B0606020202030204" pitchFamily="34" charset="0"/>
              </a:rPr>
              <a:t>1</a:t>
            </a:r>
            <a:r>
              <a:rPr lang="en-US" sz="1600" dirty="0">
                <a:solidFill>
                  <a:schemeClr val="tx1"/>
                </a:solidFill>
                <a:latin typeface="Arial Narrow" panose="020B0606020202030204" pitchFamily="34" charset="0"/>
              </a:rPr>
              <a:t>. Concept: Economic conditions in the </a:t>
            </a:r>
            <a:r>
              <a:rPr lang="en-US" sz="1600" dirty="0" smtClean="0">
                <a:solidFill>
                  <a:schemeClr val="tx1"/>
                </a:solidFill>
                <a:latin typeface="Arial Narrow" panose="020B0606020202030204" pitchFamily="34" charset="0"/>
              </a:rPr>
              <a:t>South </a:t>
            </a:r>
            <a:r>
              <a:rPr lang="en-US" sz="1600" dirty="0">
                <a:solidFill>
                  <a:schemeClr val="tx1"/>
                </a:solidFill>
                <a:latin typeface="Arial Narrow" panose="020B0606020202030204" pitchFamily="34" charset="0"/>
              </a:rPr>
              <a:t>in 1860</a:t>
            </a:r>
          </a:p>
          <a:p>
            <a:pPr algn="ctr"/>
            <a:endParaRPr lang="en-US" dirty="0">
              <a:solidFill>
                <a:schemeClr val="tx1"/>
              </a:solidFill>
            </a:endParaRPr>
          </a:p>
        </p:txBody>
      </p:sp>
      <p:sp>
        <p:nvSpPr>
          <p:cNvPr id="13" name="Down Arrow 12"/>
          <p:cNvSpPr/>
          <p:nvPr/>
        </p:nvSpPr>
        <p:spPr>
          <a:xfrm>
            <a:off x="1752600" y="15494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838700" y="15367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 y="1790700"/>
            <a:ext cx="2971800" cy="170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3</a:t>
            </a:r>
            <a:r>
              <a:rPr lang="en-US" sz="1600" dirty="0" smtClean="0">
                <a:solidFill>
                  <a:schemeClr val="tx1"/>
                </a:solidFill>
                <a:latin typeface="Arial Narrow" panose="020B0606020202030204" pitchFamily="34" charset="0"/>
              </a:rPr>
              <a:t>. Characteristics</a:t>
            </a:r>
          </a:p>
          <a:p>
            <a:r>
              <a:rPr lang="en-US" sz="1600" dirty="0" smtClean="0">
                <a:solidFill>
                  <a:schemeClr val="tx1"/>
                </a:solidFill>
                <a:latin typeface="Arial Narrow" panose="020B0606020202030204" pitchFamily="34" charset="0"/>
              </a:rPr>
              <a:t>Good ports</a:t>
            </a:r>
          </a:p>
          <a:p>
            <a:r>
              <a:rPr lang="en-US" sz="1600" dirty="0" smtClean="0">
                <a:solidFill>
                  <a:schemeClr val="tx1"/>
                </a:solidFill>
                <a:latin typeface="Arial Narrow" panose="020B0606020202030204" pitchFamily="34" charset="0"/>
              </a:rPr>
              <a:t>Good natural resources</a:t>
            </a:r>
          </a:p>
          <a:p>
            <a:r>
              <a:rPr lang="en-US" sz="1600" dirty="0" smtClean="0">
                <a:solidFill>
                  <a:schemeClr val="tx1"/>
                </a:solidFill>
                <a:latin typeface="Arial Narrow" panose="020B0606020202030204" pitchFamily="34" charset="0"/>
              </a:rPr>
              <a:t>Immigrants in labor force</a:t>
            </a:r>
          </a:p>
          <a:p>
            <a:r>
              <a:rPr lang="en-US" sz="1600" dirty="0" smtClean="0">
                <a:solidFill>
                  <a:schemeClr val="tx1"/>
                </a:solidFill>
                <a:latin typeface="Arial Narrow" panose="020B0606020202030204" pitchFamily="34" charset="0"/>
              </a:rPr>
              <a:t>Profit from industries</a:t>
            </a:r>
          </a:p>
          <a:p>
            <a:r>
              <a:rPr lang="en-US" sz="1600" dirty="0" smtClean="0">
                <a:solidFill>
                  <a:schemeClr val="tx1"/>
                </a:solidFill>
                <a:latin typeface="Arial Narrow" panose="020B0606020202030204" pitchFamily="34" charset="0"/>
              </a:rPr>
              <a:t>Good land transportation</a:t>
            </a:r>
          </a:p>
          <a:p>
            <a:r>
              <a:rPr lang="en-US" sz="1600" dirty="0" smtClean="0">
                <a:solidFill>
                  <a:schemeClr val="tx1"/>
                </a:solidFill>
                <a:latin typeface="Arial Narrow" panose="020B0606020202030204" pitchFamily="34" charset="0"/>
              </a:rPr>
              <a:t>Good credit with other countries </a:t>
            </a:r>
            <a:endParaRPr lang="en-US" sz="1600" dirty="0">
              <a:solidFill>
                <a:schemeClr val="tx1"/>
              </a:solidFill>
              <a:latin typeface="Arial Narrow" panose="020B0606020202030204" pitchFamily="34" charset="0"/>
            </a:endParaRPr>
          </a:p>
        </p:txBody>
      </p:sp>
      <p:sp>
        <p:nvSpPr>
          <p:cNvPr id="16" name="Rectangle 15"/>
          <p:cNvSpPr/>
          <p:nvPr/>
        </p:nvSpPr>
        <p:spPr>
          <a:xfrm>
            <a:off x="3581400" y="1790700"/>
            <a:ext cx="2895600" cy="170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3</a:t>
            </a:r>
            <a:r>
              <a:rPr lang="en-US" sz="1600" dirty="0" smtClean="0">
                <a:solidFill>
                  <a:schemeClr val="tx1"/>
                </a:solidFill>
                <a:latin typeface="Arial Narrow" panose="020B0606020202030204" pitchFamily="34" charset="0"/>
              </a:rPr>
              <a:t>. Characteristics</a:t>
            </a:r>
          </a:p>
          <a:p>
            <a:r>
              <a:rPr lang="en-US" sz="1600" dirty="0" smtClean="0">
                <a:solidFill>
                  <a:schemeClr val="tx1"/>
                </a:solidFill>
                <a:latin typeface="Arial Narrow" panose="020B0606020202030204" pitchFamily="34" charset="0"/>
              </a:rPr>
              <a:t>Good ports</a:t>
            </a:r>
          </a:p>
          <a:p>
            <a:r>
              <a:rPr lang="en-US" sz="1600" dirty="0" smtClean="0">
                <a:solidFill>
                  <a:schemeClr val="tx1"/>
                </a:solidFill>
                <a:latin typeface="Arial Narrow" panose="020B0606020202030204" pitchFamily="34" charset="0"/>
              </a:rPr>
              <a:t>Good natural resources</a:t>
            </a:r>
          </a:p>
          <a:p>
            <a:r>
              <a:rPr lang="en-US" sz="1600" dirty="0" smtClean="0">
                <a:solidFill>
                  <a:schemeClr val="tx1"/>
                </a:solidFill>
                <a:latin typeface="Arial Narrow" panose="020B0606020202030204" pitchFamily="34" charset="0"/>
              </a:rPr>
              <a:t>Slaves in labor force</a:t>
            </a:r>
          </a:p>
          <a:p>
            <a:r>
              <a:rPr lang="en-US" sz="1600" dirty="0" smtClean="0">
                <a:solidFill>
                  <a:schemeClr val="tx1"/>
                </a:solidFill>
                <a:latin typeface="Arial Narrow" panose="020B0606020202030204" pitchFamily="34" charset="0"/>
              </a:rPr>
              <a:t>Profit from growing cotton</a:t>
            </a:r>
          </a:p>
          <a:p>
            <a:r>
              <a:rPr lang="en-US" sz="1600" dirty="0" smtClean="0">
                <a:solidFill>
                  <a:schemeClr val="tx1"/>
                </a:solidFill>
                <a:latin typeface="Arial Narrow" panose="020B0606020202030204" pitchFamily="34" charset="0"/>
              </a:rPr>
              <a:t>Poor land transportation</a:t>
            </a:r>
          </a:p>
          <a:p>
            <a:r>
              <a:rPr lang="en-US" sz="1600" dirty="0" smtClean="0">
                <a:solidFill>
                  <a:schemeClr val="tx1"/>
                </a:solidFill>
                <a:latin typeface="Arial Narrow" panose="020B0606020202030204" pitchFamily="34" charset="0"/>
              </a:rPr>
              <a:t>Good credit with other countries</a:t>
            </a:r>
            <a:endParaRPr lang="en-US" sz="1600" dirty="0">
              <a:solidFill>
                <a:schemeClr val="tx1"/>
              </a:solidFill>
              <a:latin typeface="Arial Narrow" panose="020B0606020202030204" pitchFamily="34" charset="0"/>
            </a:endParaRPr>
          </a:p>
        </p:txBody>
      </p:sp>
      <p:sp>
        <p:nvSpPr>
          <p:cNvPr id="17" name="Rectangle 16"/>
          <p:cNvSpPr/>
          <p:nvPr/>
        </p:nvSpPr>
        <p:spPr>
          <a:xfrm>
            <a:off x="6553200" y="2298700"/>
            <a:ext cx="2349500" cy="116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9</a:t>
            </a:r>
            <a:r>
              <a:rPr lang="en-US" sz="1600" dirty="0" smtClean="0">
                <a:solidFill>
                  <a:schemeClr val="tx1"/>
                </a:solidFill>
                <a:latin typeface="Arial Narrow" panose="020B0606020202030204" pitchFamily="34" charset="0"/>
              </a:rPr>
              <a:t>. Extensions: Study the economic conditions of the West in 1860, and create _______________________.</a:t>
            </a:r>
            <a:endParaRPr lang="en-US" sz="1600" dirty="0">
              <a:solidFill>
                <a:schemeClr val="tx1"/>
              </a:solidFill>
              <a:latin typeface="Arial Narrow" panose="020B0606020202030204" pitchFamily="34" charset="0"/>
            </a:endParaRPr>
          </a:p>
        </p:txBody>
      </p:sp>
      <p:sp>
        <p:nvSpPr>
          <p:cNvPr id="18" name="Rectangle 17"/>
          <p:cNvSpPr/>
          <p:nvPr/>
        </p:nvSpPr>
        <p:spPr>
          <a:xfrm>
            <a:off x="495300" y="3568700"/>
            <a:ext cx="5981700" cy="102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4</a:t>
            </a:r>
            <a:r>
              <a:rPr lang="en-US" sz="1600" dirty="0" smtClean="0">
                <a:solidFill>
                  <a:schemeClr val="tx1"/>
                </a:solidFill>
                <a:latin typeface="Arial Narrow" panose="020B0606020202030204" pitchFamily="34" charset="0"/>
              </a:rPr>
              <a:t>. Like Characteristics</a:t>
            </a:r>
          </a:p>
          <a:p>
            <a:r>
              <a:rPr lang="en-US" sz="1600" dirty="0" smtClean="0">
                <a:solidFill>
                  <a:schemeClr val="tx1"/>
                </a:solidFill>
                <a:latin typeface="Arial Narrow" panose="020B0606020202030204" pitchFamily="34" charset="0"/>
              </a:rPr>
              <a:t>Good ports</a:t>
            </a:r>
          </a:p>
          <a:p>
            <a:r>
              <a:rPr lang="en-US" sz="1600" dirty="0" smtClean="0">
                <a:solidFill>
                  <a:schemeClr val="tx1"/>
                </a:solidFill>
                <a:latin typeface="Arial Narrow" panose="020B0606020202030204" pitchFamily="34" charset="0"/>
              </a:rPr>
              <a:t>Good natural resources</a:t>
            </a:r>
          </a:p>
          <a:p>
            <a:r>
              <a:rPr lang="en-US" sz="1600" dirty="0" smtClean="0">
                <a:solidFill>
                  <a:schemeClr val="tx1"/>
                </a:solidFill>
                <a:latin typeface="Arial Narrow" panose="020B0606020202030204" pitchFamily="34" charset="0"/>
              </a:rPr>
              <a:t>Good credit with other countries</a:t>
            </a:r>
          </a:p>
        </p:txBody>
      </p:sp>
      <p:sp>
        <p:nvSpPr>
          <p:cNvPr id="19" name="Rectangle 18"/>
          <p:cNvSpPr/>
          <p:nvPr/>
        </p:nvSpPr>
        <p:spPr>
          <a:xfrm>
            <a:off x="6477000" y="3568700"/>
            <a:ext cx="2425700" cy="102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5</a:t>
            </a:r>
            <a:r>
              <a:rPr lang="en-US" sz="1600" dirty="0" smtClean="0">
                <a:solidFill>
                  <a:schemeClr val="tx1"/>
                </a:solidFill>
                <a:latin typeface="Arial Narrow" panose="020B0606020202030204" pitchFamily="34" charset="0"/>
              </a:rPr>
              <a:t>. Like Categories</a:t>
            </a:r>
          </a:p>
          <a:p>
            <a:r>
              <a:rPr lang="en-US" sz="1600" dirty="0" smtClean="0">
                <a:solidFill>
                  <a:schemeClr val="tx1"/>
                </a:solidFill>
                <a:latin typeface="Arial Narrow" panose="020B0606020202030204" pitchFamily="34" charset="0"/>
              </a:rPr>
              <a:t>Quality of ports</a:t>
            </a:r>
          </a:p>
          <a:p>
            <a:r>
              <a:rPr lang="en-US" sz="1600" dirty="0" smtClean="0">
                <a:solidFill>
                  <a:schemeClr val="tx1"/>
                </a:solidFill>
                <a:latin typeface="Arial Narrow" panose="020B0606020202030204" pitchFamily="34" charset="0"/>
              </a:rPr>
              <a:t>Quality of natural resources</a:t>
            </a:r>
          </a:p>
          <a:p>
            <a:r>
              <a:rPr lang="en-US" sz="1600" dirty="0" smtClean="0">
                <a:solidFill>
                  <a:schemeClr val="tx1"/>
                </a:solidFill>
                <a:latin typeface="Arial Narrow" panose="020B0606020202030204" pitchFamily="34" charset="0"/>
              </a:rPr>
              <a:t>Quality of credit</a:t>
            </a:r>
            <a:endParaRPr lang="en-US" sz="1600" dirty="0">
              <a:solidFill>
                <a:schemeClr val="tx1"/>
              </a:solidFill>
              <a:latin typeface="Arial Narrow" panose="020B0606020202030204" pitchFamily="34" charset="0"/>
            </a:endParaRPr>
          </a:p>
        </p:txBody>
      </p:sp>
      <p:sp>
        <p:nvSpPr>
          <p:cNvPr id="20" name="Rectangle 19"/>
          <p:cNvSpPr/>
          <p:nvPr/>
        </p:nvSpPr>
        <p:spPr>
          <a:xfrm>
            <a:off x="495300" y="4610100"/>
            <a:ext cx="2933700" cy="101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6</a:t>
            </a:r>
            <a:r>
              <a:rPr lang="en-US" sz="1600" dirty="0" smtClean="0">
                <a:solidFill>
                  <a:schemeClr val="tx1"/>
                </a:solidFill>
                <a:latin typeface="Arial Narrow" panose="020B0606020202030204" pitchFamily="34" charset="0"/>
              </a:rPr>
              <a:t>. Unlike Characteristics</a:t>
            </a:r>
          </a:p>
          <a:p>
            <a:r>
              <a:rPr lang="en-US" sz="1600" dirty="0" smtClean="0">
                <a:solidFill>
                  <a:schemeClr val="tx1"/>
                </a:solidFill>
                <a:latin typeface="Arial Narrow" panose="020B0606020202030204" pitchFamily="34" charset="0"/>
              </a:rPr>
              <a:t>Immigrants in labor force</a:t>
            </a:r>
          </a:p>
          <a:p>
            <a:r>
              <a:rPr lang="en-US" sz="1600" dirty="0" smtClean="0">
                <a:solidFill>
                  <a:schemeClr val="tx1"/>
                </a:solidFill>
                <a:latin typeface="Arial Narrow" panose="020B0606020202030204" pitchFamily="34" charset="0"/>
              </a:rPr>
              <a:t>Profit from industries</a:t>
            </a:r>
          </a:p>
          <a:p>
            <a:r>
              <a:rPr lang="en-US" sz="1600" dirty="0" smtClean="0">
                <a:solidFill>
                  <a:schemeClr val="tx1"/>
                </a:solidFill>
                <a:latin typeface="Arial Narrow" panose="020B0606020202030204" pitchFamily="34" charset="0"/>
              </a:rPr>
              <a:t>Good land transportation</a:t>
            </a:r>
          </a:p>
        </p:txBody>
      </p:sp>
      <p:sp>
        <p:nvSpPr>
          <p:cNvPr id="21" name="Rectangle 20"/>
          <p:cNvSpPr/>
          <p:nvPr/>
        </p:nvSpPr>
        <p:spPr>
          <a:xfrm>
            <a:off x="3543300" y="4597400"/>
            <a:ext cx="2933700" cy="102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6</a:t>
            </a:r>
            <a:r>
              <a:rPr lang="en-US" sz="1600" dirty="0" smtClean="0">
                <a:solidFill>
                  <a:schemeClr val="tx1"/>
                </a:solidFill>
                <a:latin typeface="Arial Narrow" panose="020B0606020202030204" pitchFamily="34" charset="0"/>
              </a:rPr>
              <a:t>. Unlike Characteristics</a:t>
            </a:r>
          </a:p>
          <a:p>
            <a:r>
              <a:rPr lang="en-US" sz="1600" dirty="0" smtClean="0">
                <a:solidFill>
                  <a:schemeClr val="tx1"/>
                </a:solidFill>
                <a:latin typeface="Arial Narrow" panose="020B0606020202030204" pitchFamily="34" charset="0"/>
              </a:rPr>
              <a:t>Slaves in labor force</a:t>
            </a:r>
          </a:p>
          <a:p>
            <a:r>
              <a:rPr lang="en-US" sz="1600" dirty="0" smtClean="0">
                <a:solidFill>
                  <a:schemeClr val="tx1"/>
                </a:solidFill>
                <a:latin typeface="Arial Narrow" panose="020B0606020202030204" pitchFamily="34" charset="0"/>
              </a:rPr>
              <a:t>Profit from growing cotton</a:t>
            </a:r>
          </a:p>
          <a:p>
            <a:r>
              <a:rPr lang="en-US" sz="1600" dirty="0" smtClean="0">
                <a:solidFill>
                  <a:schemeClr val="tx1"/>
                </a:solidFill>
                <a:latin typeface="Arial Narrow" panose="020B0606020202030204" pitchFamily="34" charset="0"/>
              </a:rPr>
              <a:t>Poor land transportation</a:t>
            </a:r>
          </a:p>
        </p:txBody>
      </p:sp>
      <p:sp>
        <p:nvSpPr>
          <p:cNvPr id="22" name="Rectangle 21"/>
          <p:cNvSpPr/>
          <p:nvPr/>
        </p:nvSpPr>
        <p:spPr>
          <a:xfrm>
            <a:off x="6477000" y="4597400"/>
            <a:ext cx="2425700" cy="102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7</a:t>
            </a:r>
            <a:r>
              <a:rPr lang="en-US" sz="1600" b="1" dirty="0" smtClean="0">
                <a:solidFill>
                  <a:schemeClr val="tx1"/>
                </a:solidFill>
                <a:latin typeface="Arial Narrow" panose="020B0606020202030204" pitchFamily="34" charset="0"/>
              </a:rPr>
              <a:t>. </a:t>
            </a:r>
            <a:r>
              <a:rPr lang="en-US" sz="1600" dirty="0" smtClean="0">
                <a:solidFill>
                  <a:schemeClr val="tx1"/>
                </a:solidFill>
                <a:latin typeface="Arial Narrow" panose="020B0606020202030204" pitchFamily="34" charset="0"/>
              </a:rPr>
              <a:t>Unlike Categories</a:t>
            </a:r>
          </a:p>
          <a:p>
            <a:r>
              <a:rPr lang="en-US" sz="1600" dirty="0" smtClean="0">
                <a:solidFill>
                  <a:schemeClr val="tx1"/>
                </a:solidFill>
                <a:latin typeface="Arial Narrow" panose="020B0606020202030204" pitchFamily="34" charset="0"/>
              </a:rPr>
              <a:t>Primary source of labor</a:t>
            </a:r>
          </a:p>
          <a:p>
            <a:r>
              <a:rPr lang="en-US" sz="1600" dirty="0" smtClean="0">
                <a:solidFill>
                  <a:schemeClr val="tx1"/>
                </a:solidFill>
                <a:latin typeface="Arial Narrow" panose="020B0606020202030204" pitchFamily="34" charset="0"/>
              </a:rPr>
              <a:t>Source of profits</a:t>
            </a:r>
          </a:p>
          <a:p>
            <a:r>
              <a:rPr lang="en-US" sz="1600" dirty="0" smtClean="0">
                <a:solidFill>
                  <a:schemeClr val="tx1"/>
                </a:solidFill>
                <a:latin typeface="Arial Narrow" panose="020B0606020202030204" pitchFamily="34" charset="0"/>
              </a:rPr>
              <a:t>Quality of land transportation</a:t>
            </a:r>
            <a:endParaRPr lang="en-US" sz="1600" dirty="0">
              <a:solidFill>
                <a:schemeClr val="tx1"/>
              </a:solidFill>
              <a:latin typeface="Arial Narrow" panose="020B0606020202030204" pitchFamily="34" charset="0"/>
            </a:endParaRPr>
          </a:p>
        </p:txBody>
      </p:sp>
      <p:sp>
        <p:nvSpPr>
          <p:cNvPr id="23" name="Rectangle 22"/>
          <p:cNvSpPr/>
          <p:nvPr/>
        </p:nvSpPr>
        <p:spPr>
          <a:xfrm>
            <a:off x="495300" y="5626100"/>
            <a:ext cx="8407400" cy="123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8</a:t>
            </a:r>
            <a:r>
              <a:rPr lang="en-US" dirty="0" smtClean="0">
                <a:solidFill>
                  <a:schemeClr val="tx1"/>
                </a:solidFill>
                <a:latin typeface="Arial Narrow" panose="020B0606020202030204" pitchFamily="34" charset="0"/>
              </a:rPr>
              <a:t>.</a:t>
            </a:r>
            <a:r>
              <a:rPr lang="en-US" sz="1600" dirty="0" smtClean="0">
                <a:solidFill>
                  <a:schemeClr val="tx1"/>
                </a:solidFill>
                <a:latin typeface="Arial Narrow" panose="020B0606020202030204" pitchFamily="34" charset="0"/>
              </a:rPr>
              <a:t>Summary: Sectionalism in the U.S. was partially caused by economic conditions in the North and South in 1860. Although the North &amp; South both had good natural resources, ports, and credit, their primary sources of labor and profits were different, as was the quality of their land transportation. These three differences probably contributed to sectionalism. </a:t>
            </a:r>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686722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696200" cy="838200"/>
          </a:xfrm>
        </p:spPr>
        <p:txBody>
          <a:bodyPr>
            <a:normAutofit/>
          </a:bodyPr>
          <a:lstStyle/>
          <a:p>
            <a:r>
              <a:rPr lang="en-US" sz="4000" dirty="0" smtClean="0"/>
              <a:t>Teaching the Concept Comparison</a:t>
            </a:r>
            <a:endParaRPr lang="en-US" sz="4000" dirty="0"/>
          </a:p>
        </p:txBody>
      </p:sp>
      <p:sp>
        <p:nvSpPr>
          <p:cNvPr id="3" name="Content Placeholder 2"/>
          <p:cNvSpPr>
            <a:spLocks noGrp="1"/>
          </p:cNvSpPr>
          <p:nvPr>
            <p:ph idx="1"/>
          </p:nvPr>
        </p:nvSpPr>
        <p:spPr>
          <a:xfrm>
            <a:off x="533400" y="685800"/>
            <a:ext cx="8077200" cy="3886200"/>
          </a:xfrm>
        </p:spPr>
        <p:txBody>
          <a:bodyPr/>
          <a:lstStyle/>
          <a:p>
            <a:pPr marL="0" indent="0">
              <a:buNone/>
            </a:pPr>
            <a:r>
              <a:rPr lang="en-US" sz="2800" i="1" dirty="0"/>
              <a:t>Rationale (focus on important concepts, confidence in discussions, expert at analyzing concepts, identify relationships among other concepts)</a:t>
            </a:r>
          </a:p>
          <a:p>
            <a:pPr marL="0" indent="0">
              <a:buNone/>
            </a:pPr>
            <a:endParaRPr lang="en-US" dirty="0" smtClean="0"/>
          </a:p>
          <a:p>
            <a:pPr marL="0" indent="0">
              <a:buNone/>
            </a:pPr>
            <a:r>
              <a:rPr lang="en-US" dirty="0" smtClean="0"/>
              <a:t>1.Explain the purpose (helps learn information in a new way)</a:t>
            </a:r>
          </a:p>
          <a:p>
            <a:pPr marL="0" indent="0">
              <a:buNone/>
            </a:pPr>
            <a:r>
              <a:rPr lang="en-US" dirty="0" smtClean="0"/>
              <a:t>2. Define (helps analyze, identify, explore, &amp; summarize)</a:t>
            </a:r>
          </a:p>
          <a:p>
            <a:pPr marL="0" indent="0">
              <a:buNone/>
            </a:pPr>
            <a:r>
              <a:rPr lang="en-US" dirty="0" smtClean="0"/>
              <a:t>3. Model with students</a:t>
            </a:r>
          </a:p>
          <a:p>
            <a:pPr marL="0" indent="0">
              <a:buNone/>
            </a:pPr>
            <a:r>
              <a:rPr lang="en-US" dirty="0" smtClean="0"/>
              <a:t>4. Students complete in small groups</a:t>
            </a:r>
            <a:endParaRPr lang="en-US" dirty="0"/>
          </a:p>
        </p:txBody>
      </p:sp>
    </p:spTree>
    <p:extLst>
      <p:ext uri="{BB962C8B-B14F-4D97-AF65-F5344CB8AC3E}">
        <p14:creationId xmlns:p14="http://schemas.microsoft.com/office/powerpoint/2010/main" val="1767327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55600"/>
            <a:ext cx="6096000"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Arial Narrow" panose="020B0606020202030204" pitchFamily="34" charset="0"/>
              </a:rPr>
              <a:t>2. Overall Concept</a:t>
            </a:r>
            <a:r>
              <a:rPr lang="en-US" dirty="0" smtClean="0">
                <a:solidFill>
                  <a:schemeClr val="tx1"/>
                </a:solidFill>
                <a:latin typeface="Arial Narrow" panose="020B0606020202030204" pitchFamily="34" charset="0"/>
              </a:rPr>
              <a:t>:.</a:t>
            </a:r>
            <a:endParaRPr lang="en-US" dirty="0">
              <a:solidFill>
                <a:schemeClr val="tx1"/>
              </a:solidFill>
              <a:latin typeface="Arial Narrow" panose="020B0606020202030204" pitchFamily="34" charset="0"/>
            </a:endParaRPr>
          </a:p>
        </p:txBody>
      </p:sp>
      <p:sp>
        <p:nvSpPr>
          <p:cNvPr id="5" name="Rectangle 4"/>
          <p:cNvSpPr/>
          <p:nvPr/>
        </p:nvSpPr>
        <p:spPr>
          <a:xfrm>
            <a:off x="6616700" y="317500"/>
            <a:ext cx="2451100" cy="1754326"/>
          </a:xfrm>
          <a:prstGeom prst="rect">
            <a:avLst/>
          </a:prstGeom>
        </p:spPr>
        <p:txBody>
          <a:bodyPr wrap="square">
            <a:spAutoFit/>
          </a:bodyPr>
          <a:lstStyle/>
          <a:p>
            <a:r>
              <a:rPr lang="en-US" sz="1200" dirty="0">
                <a:solidFill>
                  <a:srgbClr val="FF0000"/>
                </a:solidFill>
              </a:rPr>
              <a:t>C</a:t>
            </a:r>
            <a:r>
              <a:rPr lang="en-US" sz="1200" dirty="0"/>
              <a:t>ommunicate targeted concepts</a:t>
            </a:r>
          </a:p>
          <a:p>
            <a:r>
              <a:rPr lang="en-US" sz="1200" dirty="0">
                <a:solidFill>
                  <a:srgbClr val="FF0000"/>
                </a:solidFill>
              </a:rPr>
              <a:t>O</a:t>
            </a:r>
            <a:r>
              <a:rPr lang="en-US" sz="1200" dirty="0"/>
              <a:t>verall concepts</a:t>
            </a:r>
          </a:p>
          <a:p>
            <a:r>
              <a:rPr lang="en-US" sz="1200" dirty="0">
                <a:solidFill>
                  <a:srgbClr val="FF0000"/>
                </a:solidFill>
              </a:rPr>
              <a:t>M</a:t>
            </a:r>
            <a:r>
              <a:rPr lang="en-US" sz="1200" dirty="0"/>
              <a:t>ake lists of known </a:t>
            </a:r>
            <a:r>
              <a:rPr lang="en-US" sz="1200" dirty="0" smtClean="0"/>
              <a:t>characteristics</a:t>
            </a:r>
            <a:endParaRPr lang="en-US" sz="1200" dirty="0"/>
          </a:p>
          <a:p>
            <a:r>
              <a:rPr lang="en-US" sz="1200" dirty="0">
                <a:solidFill>
                  <a:srgbClr val="FF0000"/>
                </a:solidFill>
              </a:rPr>
              <a:t>P</a:t>
            </a:r>
            <a:r>
              <a:rPr lang="en-US" sz="1200" dirty="0"/>
              <a:t>in down like characteristics</a:t>
            </a:r>
          </a:p>
          <a:p>
            <a:r>
              <a:rPr lang="en-US" sz="1200" dirty="0">
                <a:solidFill>
                  <a:srgbClr val="FF0000"/>
                </a:solidFill>
              </a:rPr>
              <a:t>A</a:t>
            </a:r>
            <a:r>
              <a:rPr lang="en-US" sz="1200" dirty="0"/>
              <a:t>ssemble like categories</a:t>
            </a:r>
          </a:p>
          <a:p>
            <a:r>
              <a:rPr lang="en-US" sz="1200" dirty="0">
                <a:solidFill>
                  <a:srgbClr val="FF0000"/>
                </a:solidFill>
              </a:rPr>
              <a:t>R</a:t>
            </a:r>
            <a:r>
              <a:rPr lang="en-US" sz="1200" dirty="0"/>
              <a:t>ecord unlike characteristics</a:t>
            </a:r>
          </a:p>
          <a:p>
            <a:r>
              <a:rPr lang="en-US" sz="1200" dirty="0">
                <a:solidFill>
                  <a:srgbClr val="FF0000"/>
                </a:solidFill>
              </a:rPr>
              <a:t>I</a:t>
            </a:r>
            <a:r>
              <a:rPr lang="en-US" sz="1200" dirty="0"/>
              <a:t>dentify unlike categories</a:t>
            </a:r>
          </a:p>
          <a:p>
            <a:r>
              <a:rPr lang="en-US" sz="1200" dirty="0">
                <a:solidFill>
                  <a:srgbClr val="FF0000"/>
                </a:solidFill>
              </a:rPr>
              <a:t>N</a:t>
            </a:r>
            <a:r>
              <a:rPr lang="en-US" sz="1200" dirty="0"/>
              <a:t>ail down a summary</a:t>
            </a:r>
          </a:p>
          <a:p>
            <a:r>
              <a:rPr lang="en-US" sz="1200" dirty="0">
                <a:solidFill>
                  <a:srgbClr val="FF0000"/>
                </a:solidFill>
              </a:rPr>
              <a:t>G</a:t>
            </a:r>
            <a:r>
              <a:rPr lang="en-US" sz="1200" dirty="0"/>
              <a:t>o beyond the basics</a:t>
            </a:r>
            <a:endParaRPr lang="en-US" sz="1200" dirty="0">
              <a:solidFill>
                <a:srgbClr val="FF0000"/>
              </a:solidFill>
            </a:endParaRPr>
          </a:p>
        </p:txBody>
      </p:sp>
      <p:sp>
        <p:nvSpPr>
          <p:cNvPr id="6" name="Rounded Rectangle 5"/>
          <p:cNvSpPr/>
          <p:nvPr/>
        </p:nvSpPr>
        <p:spPr>
          <a:xfrm>
            <a:off x="457200" y="905996"/>
            <a:ext cx="2971800" cy="5672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1. Concept</a:t>
            </a:r>
            <a:r>
              <a:rPr lang="en-US" sz="1600" dirty="0" smtClean="0">
                <a:solidFill>
                  <a:schemeClr val="tx1"/>
                </a:solidFill>
                <a:latin typeface="Arial Narrow" panose="020B0606020202030204" pitchFamily="34" charset="0"/>
              </a:rPr>
              <a:t>:</a:t>
            </a:r>
          </a:p>
          <a:p>
            <a:endParaRPr lang="en-US" sz="1600" dirty="0">
              <a:solidFill>
                <a:schemeClr val="tx1"/>
              </a:solidFill>
              <a:latin typeface="Arial Narrow" panose="020B0606020202030204" pitchFamily="34" charset="0"/>
            </a:endParaRPr>
          </a:p>
        </p:txBody>
      </p:sp>
      <p:sp>
        <p:nvSpPr>
          <p:cNvPr id="7" name="Rounded Rectangle 6"/>
          <p:cNvSpPr/>
          <p:nvPr/>
        </p:nvSpPr>
        <p:spPr>
          <a:xfrm>
            <a:off x="3581400" y="893296"/>
            <a:ext cx="2971800" cy="5672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r>
              <a:rPr lang="en-US" sz="1600" b="1" dirty="0" smtClean="0">
                <a:solidFill>
                  <a:schemeClr val="tx1"/>
                </a:solidFill>
                <a:latin typeface="Arial Narrow" panose="020B0606020202030204" pitchFamily="34" charset="0"/>
              </a:rPr>
              <a:t>1. Concept:</a:t>
            </a:r>
          </a:p>
          <a:p>
            <a:endParaRPr lang="en-US" dirty="0" smtClean="0">
              <a:solidFill>
                <a:schemeClr val="tx1"/>
              </a:solidFill>
            </a:endParaRPr>
          </a:p>
          <a:p>
            <a:endParaRPr lang="en-US" sz="1600" dirty="0">
              <a:solidFill>
                <a:schemeClr val="tx1"/>
              </a:solidFill>
              <a:latin typeface="Arial Narrow" panose="020B0606020202030204" pitchFamily="34" charset="0"/>
            </a:endParaRPr>
          </a:p>
        </p:txBody>
      </p:sp>
      <p:sp>
        <p:nvSpPr>
          <p:cNvPr id="8" name="Down Arrow 7"/>
          <p:cNvSpPr/>
          <p:nvPr/>
        </p:nvSpPr>
        <p:spPr>
          <a:xfrm>
            <a:off x="1752600" y="14732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838700" y="1460500"/>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714500"/>
            <a:ext cx="2971800" cy="170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3</a:t>
            </a:r>
            <a:r>
              <a:rPr lang="en-US" sz="1600" dirty="0" smtClean="0">
                <a:solidFill>
                  <a:schemeClr val="tx1"/>
                </a:solidFill>
                <a:latin typeface="Arial Narrow" panose="020B0606020202030204" pitchFamily="34" charset="0"/>
              </a:rPr>
              <a:t>. </a:t>
            </a:r>
            <a:r>
              <a:rPr lang="en-US" sz="1600" b="1" dirty="0" smtClean="0">
                <a:solidFill>
                  <a:schemeClr val="tx1"/>
                </a:solidFill>
                <a:latin typeface="Arial Narrow" panose="020B0606020202030204" pitchFamily="34" charset="0"/>
              </a:rPr>
              <a:t>Characteristics</a:t>
            </a: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p:txBody>
      </p:sp>
      <p:sp>
        <p:nvSpPr>
          <p:cNvPr id="11" name="Rectangle 10"/>
          <p:cNvSpPr/>
          <p:nvPr/>
        </p:nvSpPr>
        <p:spPr>
          <a:xfrm>
            <a:off x="3581400" y="1714500"/>
            <a:ext cx="2895600" cy="170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3. Characteristics</a:t>
            </a: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p:txBody>
      </p:sp>
      <p:sp>
        <p:nvSpPr>
          <p:cNvPr id="12" name="Rectangle 11"/>
          <p:cNvSpPr/>
          <p:nvPr/>
        </p:nvSpPr>
        <p:spPr>
          <a:xfrm>
            <a:off x="6553200" y="2222500"/>
            <a:ext cx="2349500" cy="116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9</a:t>
            </a:r>
            <a:r>
              <a:rPr lang="en-US" sz="1600" dirty="0" smtClean="0">
                <a:solidFill>
                  <a:schemeClr val="tx1"/>
                </a:solidFill>
                <a:latin typeface="Arial Narrow" panose="020B0606020202030204" pitchFamily="34" charset="0"/>
              </a:rPr>
              <a:t>. </a:t>
            </a:r>
            <a:r>
              <a:rPr lang="en-US" sz="1600" b="1" dirty="0" smtClean="0">
                <a:solidFill>
                  <a:schemeClr val="tx1"/>
                </a:solidFill>
                <a:latin typeface="Arial Narrow" panose="020B0606020202030204" pitchFamily="34" charset="0"/>
              </a:rPr>
              <a:t>Extensions:</a:t>
            </a: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p:txBody>
      </p:sp>
      <p:sp>
        <p:nvSpPr>
          <p:cNvPr id="13" name="Rectangle 12"/>
          <p:cNvSpPr/>
          <p:nvPr/>
        </p:nvSpPr>
        <p:spPr>
          <a:xfrm>
            <a:off x="495300" y="3492500"/>
            <a:ext cx="5981700" cy="102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4</a:t>
            </a:r>
            <a:r>
              <a:rPr lang="en-US" sz="1600" dirty="0" smtClean="0">
                <a:solidFill>
                  <a:schemeClr val="tx1"/>
                </a:solidFill>
                <a:latin typeface="Arial Narrow" panose="020B0606020202030204" pitchFamily="34" charset="0"/>
              </a:rPr>
              <a:t>. </a:t>
            </a:r>
            <a:r>
              <a:rPr lang="en-US" sz="1600" b="1" dirty="0" smtClean="0">
                <a:solidFill>
                  <a:schemeClr val="tx1"/>
                </a:solidFill>
                <a:latin typeface="Arial Narrow" panose="020B0606020202030204" pitchFamily="34" charset="0"/>
              </a:rPr>
              <a:t>Like Characteristics</a:t>
            </a: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p:txBody>
      </p:sp>
      <p:sp>
        <p:nvSpPr>
          <p:cNvPr id="14" name="Rectangle 13"/>
          <p:cNvSpPr/>
          <p:nvPr/>
        </p:nvSpPr>
        <p:spPr>
          <a:xfrm>
            <a:off x="6477000" y="3492500"/>
            <a:ext cx="2425700" cy="102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5</a:t>
            </a:r>
            <a:r>
              <a:rPr lang="en-US" sz="1600" dirty="0" smtClean="0">
                <a:solidFill>
                  <a:schemeClr val="tx1"/>
                </a:solidFill>
                <a:latin typeface="Arial Narrow" panose="020B0606020202030204" pitchFamily="34" charset="0"/>
              </a:rPr>
              <a:t>. </a:t>
            </a:r>
            <a:r>
              <a:rPr lang="en-US" sz="1600" b="1" dirty="0" smtClean="0">
                <a:solidFill>
                  <a:schemeClr val="tx1"/>
                </a:solidFill>
                <a:latin typeface="Arial Narrow" panose="020B0606020202030204" pitchFamily="34" charset="0"/>
              </a:rPr>
              <a:t>Like Categories</a:t>
            </a: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p:txBody>
      </p:sp>
      <p:sp>
        <p:nvSpPr>
          <p:cNvPr id="15" name="Rectangle 14"/>
          <p:cNvSpPr/>
          <p:nvPr/>
        </p:nvSpPr>
        <p:spPr>
          <a:xfrm>
            <a:off x="495300" y="4533900"/>
            <a:ext cx="2933700" cy="101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6</a:t>
            </a:r>
            <a:r>
              <a:rPr lang="en-US" sz="1600" dirty="0" smtClean="0">
                <a:solidFill>
                  <a:schemeClr val="tx1"/>
                </a:solidFill>
                <a:latin typeface="Arial Narrow" panose="020B0606020202030204" pitchFamily="34" charset="0"/>
              </a:rPr>
              <a:t>. </a:t>
            </a:r>
            <a:r>
              <a:rPr lang="en-US" sz="1600" b="1" dirty="0" smtClean="0">
                <a:solidFill>
                  <a:schemeClr val="tx1"/>
                </a:solidFill>
                <a:latin typeface="Arial Narrow" panose="020B0606020202030204" pitchFamily="34" charset="0"/>
              </a:rPr>
              <a:t>Unlike Characteristics</a:t>
            </a: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p:txBody>
      </p:sp>
      <p:sp>
        <p:nvSpPr>
          <p:cNvPr id="16" name="Rectangle 15"/>
          <p:cNvSpPr/>
          <p:nvPr/>
        </p:nvSpPr>
        <p:spPr>
          <a:xfrm>
            <a:off x="3543300" y="4521200"/>
            <a:ext cx="2933700" cy="102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6</a:t>
            </a:r>
            <a:r>
              <a:rPr lang="en-US" sz="1600" dirty="0" smtClean="0">
                <a:solidFill>
                  <a:schemeClr val="tx1"/>
                </a:solidFill>
                <a:latin typeface="Arial Narrow" panose="020B0606020202030204" pitchFamily="34" charset="0"/>
              </a:rPr>
              <a:t>. </a:t>
            </a:r>
            <a:r>
              <a:rPr lang="en-US" sz="1600" b="1" dirty="0" smtClean="0">
                <a:solidFill>
                  <a:schemeClr val="tx1"/>
                </a:solidFill>
                <a:latin typeface="Arial Narrow" panose="020B0606020202030204" pitchFamily="34" charset="0"/>
              </a:rPr>
              <a:t>Unlike Characteristics</a:t>
            </a: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p:txBody>
      </p:sp>
      <p:sp>
        <p:nvSpPr>
          <p:cNvPr id="17" name="Rectangle 16"/>
          <p:cNvSpPr/>
          <p:nvPr/>
        </p:nvSpPr>
        <p:spPr>
          <a:xfrm>
            <a:off x="6477000" y="4521200"/>
            <a:ext cx="2425700" cy="102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7</a:t>
            </a:r>
            <a:r>
              <a:rPr lang="en-US" sz="1600" b="1" dirty="0" smtClean="0">
                <a:solidFill>
                  <a:schemeClr val="tx1"/>
                </a:solidFill>
                <a:latin typeface="Arial Narrow" panose="020B0606020202030204" pitchFamily="34" charset="0"/>
              </a:rPr>
              <a:t>. Unlike Categories</a:t>
            </a: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p:txBody>
      </p:sp>
      <p:sp>
        <p:nvSpPr>
          <p:cNvPr id="18" name="Rectangle 17"/>
          <p:cNvSpPr/>
          <p:nvPr/>
        </p:nvSpPr>
        <p:spPr>
          <a:xfrm>
            <a:off x="495300" y="5549900"/>
            <a:ext cx="8407400" cy="123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Arial Narrow" panose="020B0606020202030204" pitchFamily="34" charset="0"/>
              </a:rPr>
              <a:t>8</a:t>
            </a:r>
            <a:r>
              <a:rPr lang="en-US" b="1" dirty="0" smtClean="0">
                <a:solidFill>
                  <a:schemeClr val="tx1"/>
                </a:solidFill>
                <a:latin typeface="Arial Narrow" panose="020B0606020202030204" pitchFamily="34" charset="0"/>
              </a:rPr>
              <a:t>.</a:t>
            </a:r>
            <a:r>
              <a:rPr lang="en-US" sz="1600" b="1" dirty="0" smtClean="0">
                <a:solidFill>
                  <a:schemeClr val="tx1"/>
                </a:solidFill>
                <a:latin typeface="Arial Narrow" panose="020B0606020202030204" pitchFamily="34" charset="0"/>
              </a:rPr>
              <a:t>Summary:</a:t>
            </a: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a:p>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94781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topics</a:t>
            </a:r>
            <a:endParaRPr lang="en-US" dirty="0"/>
          </a:p>
        </p:txBody>
      </p:sp>
      <p:sp>
        <p:nvSpPr>
          <p:cNvPr id="3" name="Content Placeholder 2"/>
          <p:cNvSpPr>
            <a:spLocks noGrp="1"/>
          </p:cNvSpPr>
          <p:nvPr>
            <p:ph idx="1"/>
          </p:nvPr>
        </p:nvSpPr>
        <p:spPr/>
        <p:txBody>
          <a:bodyPr/>
          <a:lstStyle/>
          <a:p>
            <a:pPr marL="0" indent="0">
              <a:buNone/>
            </a:pPr>
            <a:r>
              <a:rPr lang="en-US" dirty="0" smtClean="0"/>
              <a:t>Mammals &amp; Birds</a:t>
            </a:r>
          </a:p>
          <a:p>
            <a:pPr marL="0" indent="0">
              <a:buNone/>
            </a:pPr>
            <a:r>
              <a:rPr lang="en-US" dirty="0" smtClean="0"/>
              <a:t>Stratus &amp; Cumulus clouds</a:t>
            </a:r>
          </a:p>
          <a:p>
            <a:pPr marL="0" indent="0">
              <a:buNone/>
            </a:pPr>
            <a:r>
              <a:rPr lang="en-US" dirty="0"/>
              <a:t>C</a:t>
            </a:r>
            <a:r>
              <a:rPr lang="en-US" dirty="0" smtClean="0"/>
              <a:t>ooperation &amp; Competition</a:t>
            </a:r>
          </a:p>
          <a:p>
            <a:pPr marL="0" indent="0">
              <a:buNone/>
            </a:pPr>
            <a:r>
              <a:rPr lang="en-US" dirty="0"/>
              <a:t>F</a:t>
            </a:r>
            <a:r>
              <a:rPr lang="en-US" dirty="0" smtClean="0"/>
              <a:t>ractions &amp; Decimals</a:t>
            </a:r>
          </a:p>
          <a:p>
            <a:pPr marL="0" indent="0">
              <a:buNone/>
            </a:pPr>
            <a:r>
              <a:rPr lang="en-US" dirty="0" smtClean="0"/>
              <a:t>Plot &amp; Theme</a:t>
            </a:r>
          </a:p>
          <a:p>
            <a:pPr marL="0" indent="0">
              <a:buNone/>
            </a:pPr>
            <a:r>
              <a:rPr lang="en-US" dirty="0" smtClean="0"/>
              <a:t>WWI &amp; WWII</a:t>
            </a:r>
          </a:p>
          <a:p>
            <a:pPr marL="0" indent="0">
              <a:buNone/>
            </a:pPr>
            <a:r>
              <a:rPr lang="en-US" dirty="0" smtClean="0"/>
              <a:t>Sonnets and Ballads</a:t>
            </a:r>
          </a:p>
          <a:p>
            <a:pPr marL="0" indent="0">
              <a:buNone/>
            </a:pPr>
            <a:r>
              <a:rPr lang="en-US" dirty="0" smtClean="0"/>
              <a:t>Prokaryotes and Eukaryotes</a:t>
            </a:r>
          </a:p>
          <a:p>
            <a:pPr marL="0" indent="0">
              <a:buNone/>
            </a:pPr>
            <a:endParaRPr lang="en-US" dirty="0"/>
          </a:p>
        </p:txBody>
      </p:sp>
    </p:spTree>
    <p:extLst>
      <p:ext uri="{BB962C8B-B14F-4D97-AF65-F5344CB8AC3E}">
        <p14:creationId xmlns:p14="http://schemas.microsoft.com/office/powerpoint/2010/main" val="160912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practice</a:t>
            </a:r>
            <a:endParaRPr lang="en-US" dirty="0"/>
          </a:p>
        </p:txBody>
      </p:sp>
      <p:pic>
        <p:nvPicPr>
          <p:cNvPr id="2054" name="Picture 6" descr="C:\Users\csfeldma\AppData\Local\Microsoft\Windows\Temporary Internet Files\Content.IE5\WXCJ882B\6afa4a9f-5695-482b-ae15-c0a0a6adaa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6096000" cy="406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2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&amp; Discuss</a:t>
            </a:r>
            <a:endParaRPr lang="en-US" dirty="0"/>
          </a:p>
        </p:txBody>
      </p:sp>
      <p:pic>
        <p:nvPicPr>
          <p:cNvPr id="3074" name="Picture 2" descr="C:\Users\csfeldma\AppData\Local\Microsoft\Windows\Temporary Internet Files\Content.IE5\MLPRFXA8\online-customers-share-informatio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7433" y="685800"/>
            <a:ext cx="333293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636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14400"/>
            <a:ext cx="8686800" cy="1143000"/>
          </a:xfrm>
        </p:spPr>
        <p:txBody>
          <a:bodyPr>
            <a:noAutofit/>
          </a:bodyPr>
          <a:lstStyle/>
          <a:p>
            <a:r>
              <a:rPr lang="en-US" sz="3600" dirty="0" smtClean="0">
                <a:solidFill>
                  <a:schemeClr val="tx1"/>
                </a:solidFill>
                <a:effectLst/>
              </a:rPr>
              <a:t>Why would this instructional strategy work for </a:t>
            </a:r>
            <a:r>
              <a:rPr lang="en-US" sz="3600" dirty="0" smtClean="0">
                <a:solidFill>
                  <a:schemeClr val="tx1"/>
                </a:solidFill>
              </a:rPr>
              <a:t>a mixed ability classroom</a:t>
            </a:r>
            <a:r>
              <a:rPr lang="en-US" sz="3600" dirty="0" smtClean="0">
                <a:solidFill>
                  <a:schemeClr val="tx1"/>
                </a:solidFill>
                <a:effectLst/>
              </a:rPr>
              <a:t>? </a:t>
            </a:r>
            <a:endParaRPr lang="en-US" sz="3600" dirty="0">
              <a:solidFill>
                <a:schemeClr val="tx1"/>
              </a:solidFill>
              <a:effectLst/>
            </a:endParaRPr>
          </a:p>
        </p:txBody>
      </p:sp>
      <p:pic>
        <p:nvPicPr>
          <p:cNvPr id="2051" name="Picture 3" descr="C:\Users\Carol Sparber\AppData\Local\Microsoft\Windows\INetCache\IE\AGH9FK53\question-marks2[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438400" y="2205990"/>
            <a:ext cx="4038600" cy="32715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p:cNvSpPr txBox="1">
            <a:spLocks/>
          </p:cNvSpPr>
          <p:nvPr/>
        </p:nvSpPr>
        <p:spPr>
          <a:xfrm>
            <a:off x="685800" y="1524000"/>
            <a:ext cx="6248400" cy="46355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66928" indent="-457200"/>
            <a:endParaRPr lang="en-US" sz="2800" dirty="0"/>
          </a:p>
        </p:txBody>
      </p:sp>
    </p:spTree>
    <p:extLst>
      <p:ext uri="{BB962C8B-B14F-4D97-AF65-F5344CB8AC3E}">
        <p14:creationId xmlns:p14="http://schemas.microsoft.com/office/powerpoint/2010/main" val="3138140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endParaRPr lang="en-US" dirty="0"/>
          </a:p>
        </p:txBody>
      </p:sp>
      <p:sp>
        <p:nvSpPr>
          <p:cNvPr id="3" name="Content Placeholder 2"/>
          <p:cNvSpPr>
            <a:spLocks noGrp="1"/>
          </p:cNvSpPr>
          <p:nvPr>
            <p:ph idx="1"/>
          </p:nvPr>
        </p:nvSpPr>
        <p:spPr/>
        <p:txBody>
          <a:bodyPr>
            <a:normAutofit/>
          </a:bodyPr>
          <a:lstStyle/>
          <a:p>
            <a:r>
              <a:rPr lang="en-US" sz="4000" b="1" dirty="0"/>
              <a:t>Instructional Strategies for Improving Learning Outcomes in Mixed Ability Classrooms</a:t>
            </a:r>
            <a:endParaRPr lang="en-US" sz="4000" dirty="0"/>
          </a:p>
        </p:txBody>
      </p:sp>
    </p:spTree>
    <p:extLst>
      <p:ext uri="{BB962C8B-B14F-4D97-AF65-F5344CB8AC3E}">
        <p14:creationId xmlns:p14="http://schemas.microsoft.com/office/powerpoint/2010/main" val="3971442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300" dirty="0" smtClean="0"/>
              <a:t>Introducing more learning strategies…</a:t>
            </a:r>
            <a:endParaRPr lang="en-US" sz="3300" dirty="0"/>
          </a:p>
        </p:txBody>
      </p:sp>
      <p:sp>
        <p:nvSpPr>
          <p:cNvPr id="2" name="Content Placeholder 1"/>
          <p:cNvSpPr>
            <a:spLocks noGrp="1"/>
          </p:cNvSpPr>
          <p:nvPr>
            <p:ph idx="1"/>
          </p:nvPr>
        </p:nvSpPr>
        <p:spPr>
          <a:xfrm>
            <a:off x="609600" y="685800"/>
            <a:ext cx="7696200" cy="4495800"/>
          </a:xfrm>
        </p:spPr>
        <p:txBody>
          <a:bodyPr>
            <a:normAutofit lnSpcReduction="10000"/>
          </a:bodyPr>
          <a:lstStyle/>
          <a:p>
            <a:r>
              <a:rPr lang="en-US" sz="3200" dirty="0" smtClean="0">
                <a:solidFill>
                  <a:schemeClr val="tx1"/>
                </a:solidFill>
              </a:rPr>
              <a:t>Practical, research-based instructional strategies</a:t>
            </a:r>
          </a:p>
          <a:p>
            <a:r>
              <a:rPr lang="en-US" sz="3200" dirty="0">
                <a:solidFill>
                  <a:schemeClr val="tx1"/>
                </a:solidFill>
              </a:rPr>
              <a:t>B</a:t>
            </a:r>
            <a:r>
              <a:rPr lang="en-US" sz="3200" dirty="0" smtClean="0">
                <a:solidFill>
                  <a:schemeClr val="tx1"/>
                </a:solidFill>
              </a:rPr>
              <a:t>ased on principles of universal design for learning</a:t>
            </a:r>
          </a:p>
          <a:p>
            <a:r>
              <a:rPr lang="en-US" sz="3200" dirty="0" smtClean="0">
                <a:solidFill>
                  <a:schemeClr val="tx1"/>
                </a:solidFill>
              </a:rPr>
              <a:t>Support and enhance all student’s academic success</a:t>
            </a:r>
          </a:p>
          <a:p>
            <a:r>
              <a:rPr lang="en-US" sz="3200" dirty="0">
                <a:solidFill>
                  <a:schemeClr val="tx1"/>
                </a:solidFill>
              </a:rPr>
              <a:t>Research indicates that content instruction paired with specific learning strategies improves student learning</a:t>
            </a:r>
            <a:endParaRPr lang="en-US" sz="3200" dirty="0"/>
          </a:p>
          <a:p>
            <a:endParaRPr lang="en-US" sz="3200" dirty="0"/>
          </a:p>
        </p:txBody>
      </p:sp>
      <p:pic>
        <p:nvPicPr>
          <p:cNvPr id="2050" name="Picture 2" descr="C:\Users\Carol Sparber\AppData\Local\Microsoft\Windows\INetCache\IE\70UOVEEU\clip_learning_str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667" y="4495800"/>
            <a:ext cx="237555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6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943600"/>
            <a:ext cx="7924800" cy="685800"/>
          </a:xfrm>
        </p:spPr>
        <p:txBody>
          <a:bodyPr>
            <a:normAutofit fontScale="90000"/>
          </a:bodyPr>
          <a:lstStyle/>
          <a:p>
            <a:r>
              <a:rPr lang="en-US" sz="4400" dirty="0" smtClean="0"/>
              <a:t>What is a mixed-ability classroom?	</a:t>
            </a:r>
            <a:endParaRPr lang="en-US" sz="4400" dirty="0"/>
          </a:p>
        </p:txBody>
      </p:sp>
      <p:sp>
        <p:nvSpPr>
          <p:cNvPr id="2" name="Content Placeholder 1"/>
          <p:cNvSpPr>
            <a:spLocks noGrp="1"/>
          </p:cNvSpPr>
          <p:nvPr>
            <p:ph idx="1"/>
          </p:nvPr>
        </p:nvSpPr>
        <p:spPr>
          <a:xfrm>
            <a:off x="609600" y="914400"/>
            <a:ext cx="7772400" cy="4317905"/>
          </a:xfrm>
        </p:spPr>
        <p:txBody>
          <a:bodyPr>
            <a:normAutofit/>
          </a:bodyPr>
          <a:lstStyle/>
          <a:p>
            <a:pPr marL="0" indent="0">
              <a:buNone/>
            </a:pPr>
            <a:r>
              <a:rPr lang="en-US" sz="2800" i="1" dirty="0" smtClean="0"/>
              <a:t>    A classroom with a variety of student needs….</a:t>
            </a:r>
          </a:p>
          <a:p>
            <a:pPr lvl="1"/>
            <a:r>
              <a:rPr lang="en-US" sz="2800" i="1" dirty="0" smtClean="0"/>
              <a:t>gifted and talented</a:t>
            </a:r>
          </a:p>
          <a:p>
            <a:pPr lvl="1"/>
            <a:r>
              <a:rPr lang="en-US" sz="2800" i="1" dirty="0" smtClean="0"/>
              <a:t>students with specific learning needs</a:t>
            </a:r>
          </a:p>
          <a:p>
            <a:pPr lvl="1"/>
            <a:r>
              <a:rPr lang="en-US" sz="2800" i="1" dirty="0" smtClean="0"/>
              <a:t>Students on IEPs</a:t>
            </a:r>
          </a:p>
          <a:p>
            <a:pPr lvl="1"/>
            <a:r>
              <a:rPr lang="en-US" sz="2800" i="1" dirty="0" smtClean="0"/>
              <a:t>Students from a variety of cultural backgrounds</a:t>
            </a:r>
          </a:p>
          <a:p>
            <a:pPr lvl="1"/>
            <a:r>
              <a:rPr lang="en-US" sz="2800" i="1" dirty="0" smtClean="0"/>
              <a:t>Students from a variety of socioeconomic backgrounds</a:t>
            </a:r>
          </a:p>
          <a:p>
            <a:pPr lvl="1"/>
            <a:endParaRPr lang="en-US" i="1" dirty="0"/>
          </a:p>
          <a:p>
            <a:pPr lvl="1"/>
            <a:endParaRPr lang="en-US" sz="2200" i="1" dirty="0" smtClean="0"/>
          </a:p>
          <a:p>
            <a:pPr lvl="1"/>
            <a:endParaRPr lang="en-US" i="1" dirty="0"/>
          </a:p>
          <a:p>
            <a:pPr lvl="1"/>
            <a:endParaRPr lang="en-US" sz="2200" i="1" dirty="0"/>
          </a:p>
        </p:txBody>
      </p:sp>
      <p:pic>
        <p:nvPicPr>
          <p:cNvPr id="4" name="Picture 2" descr="C:\Users\Carol Sparber\AppData\Local\Microsoft\Windows\INetCache\IE\PS0FF8A2\School_20Kid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95722"/>
            <a:ext cx="2819400" cy="167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832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 of Instructional Strategies</a:t>
            </a:r>
          </a:p>
        </p:txBody>
      </p:sp>
      <p:sp>
        <p:nvSpPr>
          <p:cNvPr id="3" name="Content Placeholder 2"/>
          <p:cNvSpPr>
            <a:spLocks noGrp="1"/>
          </p:cNvSpPr>
          <p:nvPr>
            <p:ph idx="1"/>
          </p:nvPr>
        </p:nvSpPr>
        <p:spPr/>
        <p:txBody>
          <a:bodyPr>
            <a:normAutofit fontScale="62500" lnSpcReduction="20000"/>
          </a:bodyPr>
          <a:lstStyle/>
          <a:p>
            <a:pPr lvl="1"/>
            <a:r>
              <a:rPr lang="en-US" sz="4000" dirty="0"/>
              <a:t>Principles of UDL</a:t>
            </a:r>
          </a:p>
          <a:p>
            <a:pPr lvl="1"/>
            <a:r>
              <a:rPr lang="en-US" sz="4000" dirty="0"/>
              <a:t>Differentiated instruction</a:t>
            </a:r>
          </a:p>
          <a:p>
            <a:pPr lvl="1"/>
            <a:r>
              <a:rPr lang="en-US" sz="4000" dirty="0"/>
              <a:t>Cooperative learning</a:t>
            </a:r>
          </a:p>
          <a:p>
            <a:endParaRPr lang="en-US" sz="4000" dirty="0"/>
          </a:p>
          <a:p>
            <a:pPr marL="109728" indent="0">
              <a:buNone/>
            </a:pPr>
            <a:r>
              <a:rPr lang="en-US" sz="4000" dirty="0"/>
              <a:t>Using evidence-based instructional approaches</a:t>
            </a:r>
          </a:p>
          <a:p>
            <a:pPr lvl="1"/>
            <a:r>
              <a:rPr lang="en-US" sz="4000" dirty="0"/>
              <a:t>1. direct instruction</a:t>
            </a:r>
          </a:p>
          <a:p>
            <a:pPr lvl="1"/>
            <a:r>
              <a:rPr lang="en-US" sz="4000" dirty="0"/>
              <a:t>2. indirect instruction</a:t>
            </a:r>
          </a:p>
          <a:p>
            <a:pPr lvl="1"/>
            <a:r>
              <a:rPr lang="en-US" sz="4000" dirty="0"/>
              <a:t>3. experiential learning</a:t>
            </a:r>
          </a:p>
          <a:p>
            <a:pPr lvl="1"/>
            <a:r>
              <a:rPr lang="en-US" sz="4000" dirty="0"/>
              <a:t>4. independent study</a:t>
            </a:r>
          </a:p>
          <a:p>
            <a:pPr lvl="1"/>
            <a:r>
              <a:rPr lang="en-US" sz="4000" dirty="0"/>
              <a:t>5. interactive instruction</a:t>
            </a:r>
          </a:p>
          <a:p>
            <a:pPr marL="393192" lvl="1" indent="0">
              <a:buNone/>
            </a:pPr>
            <a:endParaRPr lang="en-US" dirty="0"/>
          </a:p>
          <a:p>
            <a:endParaRPr lang="en-US" dirty="0"/>
          </a:p>
        </p:txBody>
      </p:sp>
    </p:spTree>
    <p:extLst>
      <p:ext uri="{BB962C8B-B14F-4D97-AF65-F5344CB8AC3E}">
        <p14:creationId xmlns:p14="http://schemas.microsoft.com/office/powerpoint/2010/main" val="1401073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solidFill>
                  <a:srgbClr val="FF0000"/>
                </a:solidFill>
              </a:rPr>
              <a:t>LINC</a:t>
            </a:r>
            <a:r>
              <a:rPr lang="en-US" dirty="0" err="1" smtClean="0"/>
              <a:t>ing</a:t>
            </a:r>
            <a:r>
              <a:rPr lang="en-US" dirty="0" smtClean="0"/>
              <a:t> Routine </a:t>
            </a:r>
            <a:endParaRPr lang="en-US" dirty="0"/>
          </a:p>
        </p:txBody>
      </p:sp>
      <p:pic>
        <p:nvPicPr>
          <p:cNvPr id="5122" name="Picture 2" descr="C:\Users\csfeldma\AppData\Local\Microsoft\Windows\Temporary Internet Files\Content.IE5\06EXM77B\large-Chain-166.6-11058[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1852">
            <a:off x="2743200" y="1143000"/>
            <a:ext cx="4343400" cy="3807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sfeldma\AppData\Local\Microsoft\Windows\Temporary Internet Files\Content.IE5\06EXM77B\large-Chain-166.6-11058[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04800"/>
            <a:ext cx="4343400" cy="380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17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077200" cy="1600200"/>
          </a:xfrm>
        </p:spPr>
        <p:txBody>
          <a:bodyPr>
            <a:normAutofit fontScale="90000"/>
          </a:bodyPr>
          <a:lstStyle/>
          <a:p>
            <a:r>
              <a:rPr lang="en-US" dirty="0" smtClean="0"/>
              <a:t>Purpose of the </a:t>
            </a:r>
            <a:r>
              <a:rPr lang="en-US" dirty="0" err="1" smtClean="0">
                <a:solidFill>
                  <a:srgbClr val="FF0000"/>
                </a:solidFill>
              </a:rPr>
              <a:t>LINC</a:t>
            </a:r>
            <a:r>
              <a:rPr lang="en-US" dirty="0" err="1" smtClean="0"/>
              <a:t>ing</a:t>
            </a:r>
            <a:r>
              <a:rPr lang="en-US" dirty="0" smtClean="0"/>
              <a:t> Routine</a:t>
            </a:r>
            <a:endParaRPr lang="en-US" dirty="0"/>
          </a:p>
        </p:txBody>
      </p:sp>
      <p:sp>
        <p:nvSpPr>
          <p:cNvPr id="3" name="Content Placeholder 2"/>
          <p:cNvSpPr>
            <a:spLocks noGrp="1"/>
          </p:cNvSpPr>
          <p:nvPr>
            <p:ph idx="1"/>
          </p:nvPr>
        </p:nvSpPr>
        <p:spPr/>
        <p:txBody>
          <a:bodyPr/>
          <a:lstStyle/>
          <a:p>
            <a:r>
              <a:rPr lang="en-US" dirty="0" smtClean="0"/>
              <a:t>To help a diverse group of students learn and remember the meaning of important terms.</a:t>
            </a:r>
          </a:p>
          <a:p>
            <a:pPr lvl="1"/>
            <a:r>
              <a:rPr lang="en-US" dirty="0" smtClean="0"/>
              <a:t>Gets students ready to learn new terms</a:t>
            </a:r>
          </a:p>
          <a:p>
            <a:pPr lvl="1"/>
            <a:r>
              <a:rPr lang="en-US" dirty="0" smtClean="0"/>
              <a:t>Co-construct visual and auditory memory devices</a:t>
            </a:r>
          </a:p>
          <a:p>
            <a:pPr lvl="1"/>
            <a:r>
              <a:rPr lang="en-US" dirty="0" smtClean="0"/>
              <a:t>Check student understanding</a:t>
            </a:r>
            <a:endParaRPr lang="en-US" dirty="0"/>
          </a:p>
        </p:txBody>
      </p:sp>
    </p:spTree>
    <p:extLst>
      <p:ext uri="{BB962C8B-B14F-4D97-AF65-F5344CB8AC3E}">
        <p14:creationId xmlns:p14="http://schemas.microsoft.com/office/powerpoint/2010/main" val="1119230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0200" y="4572000"/>
            <a:ext cx="8686800" cy="1600200"/>
          </a:xfrm>
        </p:spPr>
        <p:txBody>
          <a:bodyPr>
            <a:normAutofit/>
          </a:bodyPr>
          <a:lstStyle/>
          <a:p>
            <a:r>
              <a:rPr lang="en-US" sz="3200" dirty="0" smtClean="0"/>
              <a:t>What the Research says about the </a:t>
            </a:r>
            <a:r>
              <a:rPr lang="en-US" sz="3200" dirty="0" err="1" smtClean="0">
                <a:solidFill>
                  <a:schemeClr val="accent2"/>
                </a:solidFill>
              </a:rPr>
              <a:t>LINC</a:t>
            </a:r>
            <a:r>
              <a:rPr lang="en-US" sz="3200" dirty="0" err="1" smtClean="0"/>
              <a:t>ing</a:t>
            </a:r>
            <a:r>
              <a:rPr lang="en-US" sz="3200" dirty="0" smtClean="0"/>
              <a:t> Routine</a:t>
            </a:r>
            <a:endParaRPr lang="en-US" sz="3200" dirty="0"/>
          </a:p>
        </p:txBody>
      </p:sp>
      <p:sp>
        <p:nvSpPr>
          <p:cNvPr id="2" name="Content Placeholder 1"/>
          <p:cNvSpPr>
            <a:spLocks noGrp="1"/>
          </p:cNvSpPr>
          <p:nvPr>
            <p:ph idx="1"/>
          </p:nvPr>
        </p:nvSpPr>
        <p:spPr>
          <a:xfrm>
            <a:off x="609600" y="279400"/>
            <a:ext cx="8153400" cy="5334000"/>
          </a:xfrm>
        </p:spPr>
        <p:txBody>
          <a:bodyPr>
            <a:noAutofit/>
          </a:bodyPr>
          <a:lstStyle/>
          <a:p>
            <a:r>
              <a:rPr lang="en-US" sz="2800" dirty="0" smtClean="0">
                <a:latin typeface="Arial Narrow" panose="020B0606020202030204" pitchFamily="34" charset="0"/>
              </a:rPr>
              <a:t>Extensively researched</a:t>
            </a:r>
          </a:p>
          <a:p>
            <a:r>
              <a:rPr lang="en-US" sz="2800" dirty="0" smtClean="0">
                <a:latin typeface="Arial Narrow" panose="020B0606020202030204" pitchFamily="34" charset="0"/>
              </a:rPr>
              <a:t>Promotes understanding and recall of an important vocabulary term</a:t>
            </a:r>
          </a:p>
          <a:p>
            <a:r>
              <a:rPr lang="en-US" sz="2800" dirty="0" smtClean="0">
                <a:latin typeface="Arial Narrow" panose="020B0606020202030204" pitchFamily="34" charset="0"/>
              </a:rPr>
              <a:t>Highly effective with ALL students</a:t>
            </a:r>
          </a:p>
          <a:p>
            <a:pPr lvl="1"/>
            <a:r>
              <a:rPr lang="en-US" sz="2800" dirty="0" smtClean="0">
                <a:latin typeface="Arial Narrow" panose="020B0606020202030204" pitchFamily="34" charset="0"/>
              </a:rPr>
              <a:t>When consistently used with students for 3 weeks, students w/LD increased vocabulary scores 24%-29%</a:t>
            </a:r>
          </a:p>
          <a:p>
            <a:pPr lvl="1"/>
            <a:r>
              <a:rPr lang="en-US" sz="2800" dirty="0" smtClean="0">
                <a:latin typeface="Arial Narrow" panose="020B0606020202030204" pitchFamily="34" charset="0"/>
              </a:rPr>
              <a:t>Students without LD increased vocabulary scores 16% – 19%</a:t>
            </a:r>
          </a:p>
          <a:p>
            <a:r>
              <a:rPr lang="en-US" sz="2800" dirty="0" smtClean="0">
                <a:latin typeface="Arial Narrow" panose="020B0606020202030204" pitchFamily="34" charset="0"/>
              </a:rPr>
              <a:t>Most effective with middle school – high school age students, can be used effectively with upper elementary</a:t>
            </a:r>
          </a:p>
        </p:txBody>
      </p:sp>
    </p:spTree>
    <p:extLst>
      <p:ext uri="{BB962C8B-B14F-4D97-AF65-F5344CB8AC3E}">
        <p14:creationId xmlns:p14="http://schemas.microsoft.com/office/powerpoint/2010/main" val="2846324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410200"/>
            <a:ext cx="8382000" cy="762000"/>
          </a:xfrm>
        </p:spPr>
        <p:txBody>
          <a:bodyPr>
            <a:normAutofit/>
          </a:bodyPr>
          <a:lstStyle/>
          <a:p>
            <a:r>
              <a:rPr lang="en-US" altLang="en-US" sz="4400" dirty="0" smtClean="0"/>
              <a:t>Mnemonics using </a:t>
            </a:r>
            <a:r>
              <a:rPr lang="en-US" altLang="en-US" sz="4400" dirty="0" err="1">
                <a:solidFill>
                  <a:schemeClr val="accent2"/>
                </a:solidFill>
              </a:rPr>
              <a:t>LINC</a:t>
            </a:r>
            <a:r>
              <a:rPr lang="en-US" altLang="en-US" sz="4400" dirty="0" err="1"/>
              <a:t>ing</a:t>
            </a:r>
            <a:r>
              <a:rPr lang="en-US" altLang="en-US" sz="4400" dirty="0"/>
              <a:t> Routine </a:t>
            </a:r>
            <a:endParaRPr lang="en-US" sz="44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609600"/>
            <a:ext cx="8001000" cy="4343400"/>
          </a:xfrm>
        </p:spPr>
      </p:pic>
      <p:pic>
        <p:nvPicPr>
          <p:cNvPr id="3074" name="Picture 2" descr="C:\Users\Carol Sparber\AppData\Local\Microsoft\Windows\INetCache\IE\AGH9FK53\large-cd-rom-dvd-compact-disc-computer-media-0-156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9100" y="3276600"/>
            <a:ext cx="914400" cy="98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874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8077200" cy="1600200"/>
          </a:xfrm>
        </p:spPr>
        <p:txBody>
          <a:bodyPr>
            <a:normAutofit/>
          </a:bodyPr>
          <a:lstStyle/>
          <a:p>
            <a:r>
              <a:rPr lang="en-US" altLang="en-US" sz="4400" dirty="0"/>
              <a:t>Mnemonics using </a:t>
            </a:r>
            <a:r>
              <a:rPr lang="en-US" altLang="en-US" sz="4400" dirty="0" err="1">
                <a:solidFill>
                  <a:schemeClr val="accent2"/>
                </a:solidFill>
              </a:rPr>
              <a:t>LINC</a:t>
            </a:r>
            <a:r>
              <a:rPr lang="en-US" altLang="en-US" sz="4400" dirty="0" err="1"/>
              <a:t>ing</a:t>
            </a:r>
            <a:r>
              <a:rPr lang="en-US" altLang="en-US" sz="4400" dirty="0"/>
              <a:t> Routine </a:t>
            </a:r>
            <a:endParaRPr lang="en-US" sz="4400" dirty="0"/>
          </a:p>
        </p:txBody>
      </p:sp>
      <p:sp>
        <p:nvSpPr>
          <p:cNvPr id="2" name="Content Placeholder 1"/>
          <p:cNvSpPr>
            <a:spLocks noGrp="1"/>
          </p:cNvSpPr>
          <p:nvPr>
            <p:ph idx="1"/>
          </p:nvPr>
        </p:nvSpPr>
        <p:spPr>
          <a:xfrm>
            <a:off x="762000" y="381000"/>
            <a:ext cx="7543800" cy="2743200"/>
          </a:xfrm>
        </p:spPr>
        <p:txBody>
          <a:bodyPr/>
          <a:lstStyle/>
          <a:p>
            <a:pPr marL="109728" indent="0">
              <a:buNone/>
            </a:pPr>
            <a:r>
              <a:rPr lang="en-US" dirty="0" smtClean="0"/>
              <a:t>Step 1. The term: discuss </a:t>
            </a:r>
            <a:r>
              <a:rPr lang="en-US" dirty="0"/>
              <a:t>and define the meaning of the word within the context of the lesson. Record the term on the form. </a:t>
            </a:r>
            <a:endParaRPr lang="en-US" dirty="0" smtClean="0"/>
          </a:p>
          <a:p>
            <a:pPr marL="109728" indent="0">
              <a:buNone/>
            </a:pPr>
            <a:endParaRPr lang="en-US" dirty="0"/>
          </a:p>
          <a:p>
            <a:pPr marL="109728" indent="0">
              <a:buNone/>
            </a:pPr>
            <a:endParaRPr lang="en-US" dirty="0"/>
          </a:p>
          <a:p>
            <a:pPr marL="109728" indent="0">
              <a:buNone/>
            </a:pPr>
            <a:endParaRPr lang="en-US" dirty="0"/>
          </a:p>
        </p:txBody>
      </p:sp>
      <p:sp>
        <p:nvSpPr>
          <p:cNvPr id="4" name="Rounded Rectangle 3"/>
          <p:cNvSpPr/>
          <p:nvPr/>
        </p:nvSpPr>
        <p:spPr>
          <a:xfrm>
            <a:off x="838200" y="1752600"/>
            <a:ext cx="1828800" cy="1219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dirty="0" smtClean="0">
                <a:solidFill>
                  <a:schemeClr val="tx1"/>
                </a:solidFill>
              </a:rPr>
              <a:t>Term</a:t>
            </a:r>
          </a:p>
          <a:p>
            <a:pPr algn="ctr"/>
            <a:endParaRPr lang="en-US" dirty="0" smtClean="0">
              <a:solidFill>
                <a:schemeClr val="tx1"/>
              </a:solidFill>
            </a:endParaRPr>
          </a:p>
          <a:p>
            <a:pPr algn="ctr"/>
            <a:r>
              <a:rPr lang="en-US" sz="2400" b="1" dirty="0" smtClean="0">
                <a:solidFill>
                  <a:schemeClr val="tx1"/>
                </a:solidFill>
              </a:rPr>
              <a:t>Discount </a:t>
            </a:r>
            <a:endParaRPr lang="en-US" sz="2400" b="1" dirty="0">
              <a:solidFill>
                <a:schemeClr val="tx1"/>
              </a:solidFill>
            </a:endParaRPr>
          </a:p>
        </p:txBody>
      </p:sp>
    </p:spTree>
    <p:extLst>
      <p:ext uri="{BB962C8B-B14F-4D97-AF65-F5344CB8AC3E}">
        <p14:creationId xmlns:p14="http://schemas.microsoft.com/office/powerpoint/2010/main" val="2782167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0"/>
            <a:ext cx="8382000" cy="838200"/>
          </a:xfrm>
        </p:spPr>
        <p:txBody>
          <a:bodyPr>
            <a:normAutofit fontScale="90000"/>
          </a:bodyPr>
          <a:lstStyle/>
          <a:p>
            <a:r>
              <a:rPr lang="en-US" sz="4400" dirty="0" smtClean="0"/>
              <a:t>Mnemonics using the </a:t>
            </a:r>
            <a:r>
              <a:rPr lang="en-US" sz="4400" dirty="0" err="1" smtClean="0">
                <a:solidFill>
                  <a:schemeClr val="accent2"/>
                </a:solidFill>
              </a:rPr>
              <a:t>LINC</a:t>
            </a:r>
            <a:r>
              <a:rPr lang="en-US" sz="4400" dirty="0" err="1" smtClean="0"/>
              <a:t>ing</a:t>
            </a:r>
            <a:r>
              <a:rPr lang="en-US" sz="4400" dirty="0" smtClean="0"/>
              <a:t> Routine</a:t>
            </a:r>
            <a:endParaRPr lang="en-US" sz="4400" dirty="0"/>
          </a:p>
        </p:txBody>
      </p:sp>
      <p:sp>
        <p:nvSpPr>
          <p:cNvPr id="2" name="Content Placeholder 1"/>
          <p:cNvSpPr>
            <a:spLocks noGrp="1"/>
          </p:cNvSpPr>
          <p:nvPr>
            <p:ph idx="1"/>
          </p:nvPr>
        </p:nvSpPr>
        <p:spPr>
          <a:xfrm>
            <a:off x="762000" y="25400"/>
            <a:ext cx="7543800" cy="2590800"/>
          </a:xfrm>
        </p:spPr>
        <p:txBody>
          <a:bodyPr>
            <a:normAutofit/>
          </a:bodyPr>
          <a:lstStyle/>
          <a:p>
            <a:pPr marL="109728" indent="0">
              <a:buNone/>
            </a:pPr>
            <a:r>
              <a:rPr lang="en-US" sz="2000" dirty="0" smtClean="0"/>
              <a:t>Step 2.</a:t>
            </a:r>
            <a:r>
              <a:rPr lang="en-US" sz="2000" dirty="0"/>
              <a:t> A brief definition is written in section </a:t>
            </a:r>
            <a:r>
              <a:rPr lang="en-US" sz="2000" dirty="0" smtClean="0"/>
              <a:t>2. Use </a:t>
            </a:r>
            <a:r>
              <a:rPr lang="en-US" sz="2000" dirty="0"/>
              <a:t>ONLY the parts of the definition that are most essential for students to know. (reduce long definitions to their most essential parts</a:t>
            </a:r>
            <a:r>
              <a:rPr lang="en-US" sz="2000" dirty="0" smtClean="0"/>
              <a:t>)</a:t>
            </a:r>
          </a:p>
          <a:p>
            <a:pPr marL="109728" indent="0">
              <a:buNone/>
            </a:pPr>
            <a:endParaRPr lang="en-US" sz="2000" dirty="0"/>
          </a:p>
          <a:p>
            <a:pPr marL="109728" indent="0">
              <a:buNone/>
            </a:pPr>
            <a:endParaRPr lang="en-US" sz="2000" dirty="0"/>
          </a:p>
        </p:txBody>
      </p:sp>
      <p:sp>
        <p:nvSpPr>
          <p:cNvPr id="4" name="Rounded Rectangle 3"/>
          <p:cNvSpPr/>
          <p:nvPr/>
        </p:nvSpPr>
        <p:spPr>
          <a:xfrm>
            <a:off x="762000" y="1553774"/>
            <a:ext cx="1828800" cy="1219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5" name="Rounded Rectangle 4"/>
          <p:cNvSpPr/>
          <p:nvPr/>
        </p:nvSpPr>
        <p:spPr>
          <a:xfrm>
            <a:off x="6705600" y="1579175"/>
            <a:ext cx="1828800" cy="314522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4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840748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10200"/>
            <a:ext cx="8001000" cy="762000"/>
          </a:xfrm>
        </p:spPr>
        <p:txBody>
          <a:bodyPr>
            <a:normAutofit/>
          </a:bodyPr>
          <a:lstStyle/>
          <a:p>
            <a:r>
              <a:rPr lang="en-US" sz="4400" dirty="0"/>
              <a:t>M</a:t>
            </a:r>
            <a:r>
              <a:rPr lang="en-US" sz="4400" dirty="0" smtClean="0"/>
              <a:t>nemonics using </a:t>
            </a:r>
            <a:r>
              <a:rPr lang="en-US" sz="4400" dirty="0" err="1" smtClean="0">
                <a:solidFill>
                  <a:schemeClr val="accent2"/>
                </a:solidFill>
              </a:rPr>
              <a:t>LINC</a:t>
            </a:r>
            <a:r>
              <a:rPr lang="en-US" sz="4400" dirty="0" err="1" smtClean="0"/>
              <a:t>ing</a:t>
            </a:r>
            <a:r>
              <a:rPr lang="en-US" sz="4400" dirty="0" smtClean="0"/>
              <a:t> Routine</a:t>
            </a:r>
            <a:endParaRPr lang="en-US" sz="4400" dirty="0"/>
          </a:p>
        </p:txBody>
      </p:sp>
      <p:sp>
        <p:nvSpPr>
          <p:cNvPr id="2" name="Content Placeholder 1"/>
          <p:cNvSpPr>
            <a:spLocks noGrp="1"/>
          </p:cNvSpPr>
          <p:nvPr>
            <p:ph idx="1"/>
          </p:nvPr>
        </p:nvSpPr>
        <p:spPr>
          <a:xfrm>
            <a:off x="381000" y="0"/>
            <a:ext cx="8229600" cy="3428988"/>
          </a:xfrm>
        </p:spPr>
        <p:txBody>
          <a:bodyPr/>
          <a:lstStyle/>
          <a:p>
            <a:pPr marL="109728" indent="0">
              <a:buNone/>
            </a:pPr>
            <a:r>
              <a:rPr lang="en-US" sz="2000" dirty="0" smtClean="0">
                <a:solidFill>
                  <a:schemeClr val="tx1"/>
                </a:solidFill>
                <a:latin typeface="Arial Narrow" panose="020B0606020202030204" pitchFamily="34" charset="0"/>
              </a:rPr>
              <a:t>Step 3 The </a:t>
            </a:r>
            <a:r>
              <a:rPr lang="en-US" sz="2000" dirty="0">
                <a:solidFill>
                  <a:schemeClr val="tx1"/>
                </a:solidFill>
                <a:latin typeface="Arial Narrow" panose="020B0606020202030204" pitchFamily="34" charset="0"/>
              </a:rPr>
              <a:t>reminding word gives students auditory clues that will enable the to access their memory of the new term and the new term’s definition. It must SOUND similar to part of all of the new term, and it must be a </a:t>
            </a:r>
            <a:r>
              <a:rPr lang="en-US" sz="2000" dirty="0" smtClean="0">
                <a:solidFill>
                  <a:schemeClr val="tx1"/>
                </a:solidFill>
                <a:latin typeface="Arial Narrow" panose="020B0606020202030204" pitchFamily="34" charset="0"/>
              </a:rPr>
              <a:t>real word </a:t>
            </a:r>
            <a:r>
              <a:rPr lang="en-US" sz="2000" dirty="0">
                <a:solidFill>
                  <a:schemeClr val="tx1"/>
                </a:solidFill>
                <a:latin typeface="Arial Narrow" panose="020B0606020202030204" pitchFamily="34" charset="0"/>
              </a:rPr>
              <a:t>whose meaning is very familiar to the </a:t>
            </a:r>
            <a:r>
              <a:rPr lang="en-US" sz="2000" dirty="0" smtClean="0">
                <a:solidFill>
                  <a:schemeClr val="tx1"/>
                </a:solidFill>
                <a:latin typeface="Arial Narrow" panose="020B0606020202030204" pitchFamily="34" charset="0"/>
              </a:rPr>
              <a:t>students. It should help you remember what the new word means.</a:t>
            </a:r>
          </a:p>
          <a:p>
            <a:pPr marL="109728" indent="0">
              <a:buNone/>
            </a:pPr>
            <a:endParaRPr lang="en-US" sz="2000" dirty="0">
              <a:latin typeface="Arial Narrow" panose="020B0606020202030204" pitchFamily="34" charset="0"/>
            </a:endParaRPr>
          </a:p>
          <a:p>
            <a:pPr marL="109728" indent="0">
              <a:buNone/>
            </a:pPr>
            <a:endParaRPr lang="en-US" sz="2000" dirty="0">
              <a:latin typeface="Arial Narrow" panose="020B0606020202030204" pitchFamily="34" charset="0"/>
            </a:endParaRPr>
          </a:p>
          <a:p>
            <a:endParaRPr lang="en-US" dirty="0"/>
          </a:p>
        </p:txBody>
      </p:sp>
      <p:sp>
        <p:nvSpPr>
          <p:cNvPr id="5" name="Rounded Rectangle 4"/>
          <p:cNvSpPr/>
          <p:nvPr/>
        </p:nvSpPr>
        <p:spPr>
          <a:xfrm>
            <a:off x="685800" y="1879612"/>
            <a:ext cx="1752600" cy="152255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6" name="Rounded Rectangle 5"/>
          <p:cNvSpPr/>
          <p:nvPr/>
        </p:nvSpPr>
        <p:spPr>
          <a:xfrm>
            <a:off x="685800" y="3483412"/>
            <a:ext cx="1745346" cy="154215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3</a:t>
            </a:r>
            <a:r>
              <a:rPr lang="en-US" dirty="0" smtClean="0">
                <a:solidFill>
                  <a:schemeClr val="tx1"/>
                </a:solidFill>
                <a:latin typeface="Arial Narrow" panose="020B0606020202030204" pitchFamily="34" charset="0"/>
              </a:rPr>
              <a:t>. Reminding Word</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a:t>
            </a:r>
            <a:endParaRPr lang="en-US" sz="2400" b="1" dirty="0">
              <a:solidFill>
                <a:schemeClr val="tx1"/>
              </a:solidFill>
              <a:latin typeface="Arial Narrow" panose="020B0606020202030204" pitchFamily="34" charset="0"/>
            </a:endParaRPr>
          </a:p>
        </p:txBody>
      </p:sp>
      <p:sp>
        <p:nvSpPr>
          <p:cNvPr id="7" name="Rounded Rectangle 6"/>
          <p:cNvSpPr/>
          <p:nvPr/>
        </p:nvSpPr>
        <p:spPr>
          <a:xfrm>
            <a:off x="6705600" y="1883975"/>
            <a:ext cx="1828800" cy="314522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4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70658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52504"/>
            <a:ext cx="8077200" cy="719695"/>
          </a:xfrm>
        </p:spPr>
        <p:txBody>
          <a:bodyPr>
            <a:normAutofit fontScale="90000"/>
          </a:bodyPr>
          <a:lstStyle/>
          <a:p>
            <a:r>
              <a:rPr lang="en-US" sz="4400" dirty="0" smtClean="0"/>
              <a:t>Mnemonics using </a:t>
            </a:r>
            <a:r>
              <a:rPr lang="en-US" sz="4400" dirty="0" err="1" smtClean="0">
                <a:solidFill>
                  <a:schemeClr val="accent2"/>
                </a:solidFill>
              </a:rPr>
              <a:t>LINC</a:t>
            </a:r>
            <a:r>
              <a:rPr lang="en-US" sz="4400" dirty="0" err="1" smtClean="0"/>
              <a:t>ing</a:t>
            </a:r>
            <a:r>
              <a:rPr lang="en-US" sz="4400" dirty="0" smtClean="0"/>
              <a:t> Routine</a:t>
            </a:r>
            <a:endParaRPr lang="en-US" sz="4400" dirty="0"/>
          </a:p>
        </p:txBody>
      </p:sp>
      <p:sp>
        <p:nvSpPr>
          <p:cNvPr id="2" name="Content Placeholder 1"/>
          <p:cNvSpPr>
            <a:spLocks noGrp="1"/>
          </p:cNvSpPr>
          <p:nvPr>
            <p:ph idx="1"/>
          </p:nvPr>
        </p:nvSpPr>
        <p:spPr>
          <a:xfrm>
            <a:off x="457200" y="584201"/>
            <a:ext cx="8229600" cy="2286000"/>
          </a:xfrm>
        </p:spPr>
        <p:txBody>
          <a:bodyPr>
            <a:normAutofit/>
          </a:bodyPr>
          <a:lstStyle/>
          <a:p>
            <a:pPr marL="109728" indent="0">
              <a:buNone/>
            </a:pPr>
            <a:r>
              <a:rPr lang="en-US" sz="2000" dirty="0" smtClean="0">
                <a:solidFill>
                  <a:schemeClr val="tx1"/>
                </a:solidFill>
                <a:latin typeface="Arial Narrow" panose="020B0606020202030204" pitchFamily="34" charset="0"/>
              </a:rPr>
              <a:t>Step 4 The </a:t>
            </a:r>
            <a:r>
              <a:rPr lang="en-US" sz="2000" dirty="0" err="1">
                <a:solidFill>
                  <a:schemeClr val="tx1"/>
                </a:solidFill>
                <a:latin typeface="Arial Narrow" panose="020B0606020202030204" pitchFamily="34" charset="0"/>
              </a:rPr>
              <a:t>LINCing</a:t>
            </a:r>
            <a:r>
              <a:rPr lang="en-US" sz="2000" dirty="0">
                <a:solidFill>
                  <a:schemeClr val="tx1"/>
                </a:solidFill>
                <a:latin typeface="Arial Narrow" panose="020B0606020202030204" pitchFamily="34" charset="0"/>
              </a:rPr>
              <a:t> story is a short </a:t>
            </a:r>
            <a:r>
              <a:rPr lang="en-US" sz="2000" dirty="0" smtClean="0">
                <a:solidFill>
                  <a:schemeClr val="tx1"/>
                </a:solidFill>
                <a:latin typeface="Arial Narrow" panose="020B0606020202030204" pitchFamily="34" charset="0"/>
              </a:rPr>
              <a:t>phrase </a:t>
            </a:r>
            <a:r>
              <a:rPr lang="en-US" sz="2000" dirty="0">
                <a:solidFill>
                  <a:schemeClr val="tx1"/>
                </a:solidFill>
                <a:latin typeface="Arial Narrow" panose="020B0606020202030204" pitchFamily="34" charset="0"/>
              </a:rPr>
              <a:t>or sentence that enables students to connect or link the meaning of the new term to familiar background knowledge. </a:t>
            </a:r>
            <a:endParaRPr lang="en-US" sz="2000" dirty="0" smtClean="0">
              <a:solidFill>
                <a:schemeClr val="tx1"/>
              </a:solidFill>
              <a:latin typeface="Arial Narrow" panose="020B0606020202030204" pitchFamily="34" charset="0"/>
            </a:endParaRPr>
          </a:p>
          <a:p>
            <a:r>
              <a:rPr lang="en-US" sz="2000" dirty="0" smtClean="0">
                <a:solidFill>
                  <a:schemeClr val="tx1"/>
                </a:solidFill>
                <a:latin typeface="Arial Narrow" panose="020B0606020202030204" pitchFamily="34" charset="0"/>
              </a:rPr>
              <a:t>It </a:t>
            </a:r>
            <a:r>
              <a:rPr lang="en-US" sz="2000" dirty="0">
                <a:solidFill>
                  <a:schemeClr val="tx1"/>
                </a:solidFill>
                <a:latin typeface="Arial Narrow" panose="020B0606020202030204" pitchFamily="34" charset="0"/>
              </a:rPr>
              <a:t>provides auditory and visual links between the reminding word and the meaning of the new term. </a:t>
            </a:r>
            <a:endParaRPr lang="en-US" sz="2000" dirty="0" smtClean="0">
              <a:solidFill>
                <a:schemeClr val="tx1"/>
              </a:solidFill>
              <a:latin typeface="Arial Narrow" panose="020B0606020202030204" pitchFamily="34" charset="0"/>
            </a:endParaRPr>
          </a:p>
          <a:p>
            <a:r>
              <a:rPr lang="en-US" sz="2000" dirty="0" smtClean="0">
                <a:solidFill>
                  <a:schemeClr val="tx1"/>
                </a:solidFill>
                <a:latin typeface="Arial Narrow" panose="020B0606020202030204" pitchFamily="34" charset="0"/>
              </a:rPr>
              <a:t>AN </a:t>
            </a:r>
            <a:r>
              <a:rPr lang="en-US" sz="2000" dirty="0">
                <a:solidFill>
                  <a:schemeClr val="tx1"/>
                </a:solidFill>
                <a:latin typeface="Arial Narrow" panose="020B0606020202030204" pitchFamily="34" charset="0"/>
              </a:rPr>
              <a:t>EFFECTIVE story includes several characteristics: </a:t>
            </a:r>
            <a:endParaRPr lang="en-US" sz="2000" dirty="0" smtClean="0">
              <a:solidFill>
                <a:schemeClr val="tx1"/>
              </a:solidFill>
              <a:latin typeface="Arial Narrow" panose="020B0606020202030204" pitchFamily="34" charset="0"/>
            </a:endParaRPr>
          </a:p>
          <a:p>
            <a:pPr lvl="1"/>
            <a:r>
              <a:rPr lang="en-US" sz="1600" dirty="0" smtClean="0">
                <a:solidFill>
                  <a:schemeClr val="tx1"/>
                </a:solidFill>
                <a:latin typeface="Arial Narrow" panose="020B0606020202030204" pitchFamily="34" charset="0"/>
              </a:rPr>
              <a:t>the </a:t>
            </a:r>
            <a:r>
              <a:rPr lang="en-US" sz="1600" dirty="0">
                <a:solidFill>
                  <a:schemeClr val="tx1"/>
                </a:solidFill>
                <a:latin typeface="Arial Narrow" panose="020B0606020202030204" pitchFamily="34" charset="0"/>
              </a:rPr>
              <a:t>story always contains the reminding </a:t>
            </a:r>
            <a:r>
              <a:rPr lang="en-US" sz="1600" dirty="0" smtClean="0">
                <a:solidFill>
                  <a:schemeClr val="tx1"/>
                </a:solidFill>
                <a:latin typeface="Arial Narrow" panose="020B0606020202030204" pitchFamily="34" charset="0"/>
              </a:rPr>
              <a:t>word, </a:t>
            </a:r>
            <a:r>
              <a:rPr lang="en-US" sz="1600" dirty="0">
                <a:solidFill>
                  <a:schemeClr val="tx1"/>
                </a:solidFill>
                <a:latin typeface="Arial Narrow" panose="020B0606020202030204" pitchFamily="34" charset="0"/>
              </a:rPr>
              <a:t>the story always contains the meaning of the new term in some </a:t>
            </a:r>
            <a:r>
              <a:rPr lang="en-US" sz="1600" dirty="0" smtClean="0">
                <a:solidFill>
                  <a:schemeClr val="tx1"/>
                </a:solidFill>
                <a:latin typeface="Arial Narrow" panose="020B0606020202030204" pitchFamily="34" charset="0"/>
              </a:rPr>
              <a:t>way, the </a:t>
            </a:r>
            <a:r>
              <a:rPr lang="en-US" sz="1600" dirty="0">
                <a:solidFill>
                  <a:schemeClr val="tx1"/>
                </a:solidFill>
                <a:latin typeface="Arial Narrow" panose="020B0606020202030204" pitchFamily="34" charset="0"/>
              </a:rPr>
              <a:t>story is always short and </a:t>
            </a:r>
            <a:r>
              <a:rPr lang="en-US" sz="1600" dirty="0" smtClean="0">
                <a:solidFill>
                  <a:schemeClr val="tx1"/>
                </a:solidFill>
                <a:latin typeface="Arial Narrow" panose="020B0606020202030204" pitchFamily="34" charset="0"/>
              </a:rPr>
              <a:t>simple.</a:t>
            </a:r>
            <a:endParaRPr lang="en-US" sz="1600" dirty="0">
              <a:solidFill>
                <a:schemeClr val="tx1"/>
              </a:solidFill>
              <a:latin typeface="Arial Narrow" panose="020B0606020202030204" pitchFamily="34" charset="0"/>
            </a:endParaRPr>
          </a:p>
          <a:p>
            <a:endParaRPr lang="en-US" dirty="0"/>
          </a:p>
        </p:txBody>
      </p:sp>
      <p:sp>
        <p:nvSpPr>
          <p:cNvPr id="5" name="Rounded Rectangle 4"/>
          <p:cNvSpPr/>
          <p:nvPr/>
        </p:nvSpPr>
        <p:spPr>
          <a:xfrm>
            <a:off x="850900" y="275590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6" name="Rounded Rectangle 5"/>
          <p:cNvSpPr/>
          <p:nvPr/>
        </p:nvSpPr>
        <p:spPr>
          <a:xfrm>
            <a:off x="850900" y="415147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3. Reminding word</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 </a:t>
            </a:r>
            <a:endParaRPr lang="en-US" sz="2400" b="1" dirty="0">
              <a:solidFill>
                <a:schemeClr val="tx1"/>
              </a:solidFill>
              <a:latin typeface="Arial Narrow" panose="020B0606020202030204" pitchFamily="34" charset="0"/>
            </a:endParaRPr>
          </a:p>
        </p:txBody>
      </p:sp>
      <p:sp>
        <p:nvSpPr>
          <p:cNvPr id="7" name="Rounded Rectangle 6"/>
          <p:cNvSpPr/>
          <p:nvPr/>
        </p:nvSpPr>
        <p:spPr>
          <a:xfrm>
            <a:off x="7010400" y="2692400"/>
            <a:ext cx="1600200" cy="27141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
        <p:nvSpPr>
          <p:cNvPr id="8" name="Rounded Rectangle 7"/>
          <p:cNvSpPr/>
          <p:nvPr/>
        </p:nvSpPr>
        <p:spPr>
          <a:xfrm>
            <a:off x="2552700" y="2743199"/>
            <a:ext cx="1676400" cy="26887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4</a:t>
            </a:r>
            <a:r>
              <a:rPr lang="en-US" dirty="0" smtClean="0">
                <a:solidFill>
                  <a:schemeClr val="tx1"/>
                </a:solidFill>
                <a:latin typeface="Arial Narrow" panose="020B0606020202030204" pitchFamily="34" charset="0"/>
              </a:rPr>
              <a:t>. The </a:t>
            </a:r>
            <a:r>
              <a:rPr lang="en-US" dirty="0" err="1" smtClean="0">
                <a:solidFill>
                  <a:schemeClr val="tx1"/>
                </a:solidFill>
                <a:latin typeface="Arial Narrow" panose="020B0606020202030204" pitchFamily="34" charset="0"/>
              </a:rPr>
              <a:t>LINCing</a:t>
            </a:r>
            <a:r>
              <a:rPr lang="en-US" dirty="0" smtClean="0">
                <a:solidFill>
                  <a:schemeClr val="tx1"/>
                </a:solidFill>
                <a:latin typeface="Arial Narrow" panose="020B0606020202030204" pitchFamily="34" charset="0"/>
              </a:rPr>
              <a:t> story</a:t>
            </a: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I saved  three dollars on a disc</a:t>
            </a:r>
          </a:p>
          <a:p>
            <a:pPr algn="ctr"/>
            <a:endParaRPr lang="en-US"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656388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10200"/>
            <a:ext cx="7924800" cy="762000"/>
          </a:xfrm>
        </p:spPr>
        <p:txBody>
          <a:bodyPr>
            <a:normAutofit fontScale="90000"/>
          </a:bodyPr>
          <a:lstStyle/>
          <a:p>
            <a:r>
              <a:rPr lang="en-US" dirty="0" smtClean="0"/>
              <a:t>Examples and </a:t>
            </a:r>
            <a:r>
              <a:rPr lang="en-US" dirty="0" err="1" smtClean="0"/>
              <a:t>Nonexamples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0110993"/>
              </p:ext>
            </p:extLst>
          </p:nvPr>
        </p:nvGraphicFramePr>
        <p:xfrm>
          <a:off x="304800" y="533400"/>
          <a:ext cx="8686800" cy="5090160"/>
        </p:xfrm>
        <a:graphic>
          <a:graphicData uri="http://schemas.openxmlformats.org/drawingml/2006/table">
            <a:tbl>
              <a:tblPr firstRow="1" bandRow="1">
                <a:tableStyleId>{2D5ABB26-0587-4C30-8999-92F81FD0307C}</a:tableStyleId>
              </a:tblPr>
              <a:tblGrid>
                <a:gridCol w="4343400"/>
                <a:gridCol w="4343400"/>
              </a:tblGrid>
              <a:tr h="5090160">
                <a:tc>
                  <a:txBody>
                    <a:bodyPr/>
                    <a:lstStyle/>
                    <a:p>
                      <a:r>
                        <a:rPr lang="en-US" sz="2000" b="1" dirty="0" smtClean="0"/>
                        <a:t>Decree:</a:t>
                      </a:r>
                      <a:r>
                        <a:rPr lang="en-US" sz="2000" dirty="0" smtClean="0"/>
                        <a:t> to make a decision and force it on others.</a:t>
                      </a:r>
                    </a:p>
                    <a:p>
                      <a:r>
                        <a:rPr lang="en-US" sz="2000" b="1" dirty="0" smtClean="0"/>
                        <a:t>Reminding word:</a:t>
                      </a:r>
                      <a:r>
                        <a:rPr lang="en-US" sz="2000" b="1" baseline="0" dirty="0" smtClean="0"/>
                        <a:t> </a:t>
                      </a:r>
                      <a:r>
                        <a:rPr lang="en-US" sz="2000" baseline="0" dirty="0" smtClean="0"/>
                        <a:t>Decide</a:t>
                      </a:r>
                    </a:p>
                    <a:p>
                      <a:r>
                        <a:rPr lang="en-US" sz="2000" b="1" baseline="0" dirty="0" err="1" smtClean="0"/>
                        <a:t>LINCing</a:t>
                      </a:r>
                      <a:r>
                        <a:rPr lang="en-US" sz="2000" b="1" baseline="0" dirty="0" smtClean="0"/>
                        <a:t> Story: </a:t>
                      </a:r>
                      <a:r>
                        <a:rPr lang="en-US" sz="2000" baseline="0" dirty="0" smtClean="0"/>
                        <a:t>“the dictator decided to force everyone to pay higher taxes.” </a:t>
                      </a:r>
                      <a:r>
                        <a:rPr lang="en-US" sz="2000" dirty="0" smtClean="0"/>
                        <a:t> </a:t>
                      </a:r>
                    </a:p>
                    <a:p>
                      <a:r>
                        <a:rPr lang="en-US" sz="2000" i="1" dirty="0" smtClean="0"/>
                        <a:t>(The story helps you think of a decision being forced on others.)</a:t>
                      </a:r>
                    </a:p>
                    <a:p>
                      <a:r>
                        <a:rPr lang="en-US" sz="2000" i="1" dirty="0" smtClean="0"/>
                        <a:t>______________________________</a:t>
                      </a:r>
                    </a:p>
                    <a:p>
                      <a:r>
                        <a:rPr lang="en-US" sz="2000" b="1" i="0" dirty="0" err="1" smtClean="0"/>
                        <a:t>Flourite</a:t>
                      </a:r>
                      <a:r>
                        <a:rPr lang="en-US" sz="2000" b="1" i="0" dirty="0" smtClean="0"/>
                        <a:t>:</a:t>
                      </a:r>
                      <a:r>
                        <a:rPr lang="en-US" sz="2000" b="1" i="0" baseline="0" dirty="0" smtClean="0"/>
                        <a:t> </a:t>
                      </a:r>
                      <a:r>
                        <a:rPr lang="en-US" sz="2000" i="0" baseline="0" dirty="0" smtClean="0"/>
                        <a:t>a purple mineral used to make steel hard.</a:t>
                      </a:r>
                    </a:p>
                    <a:p>
                      <a:r>
                        <a:rPr lang="en-US" sz="2000" b="1" i="0" baseline="0" dirty="0" smtClean="0"/>
                        <a:t>Reminding word: </a:t>
                      </a:r>
                      <a:r>
                        <a:rPr lang="en-US" sz="2000" i="0" baseline="0" dirty="0" smtClean="0"/>
                        <a:t>Floor</a:t>
                      </a:r>
                    </a:p>
                    <a:p>
                      <a:r>
                        <a:rPr lang="en-US" sz="2000" b="1" i="0" baseline="0" dirty="0" err="1" smtClean="0"/>
                        <a:t>LINKing</a:t>
                      </a:r>
                      <a:r>
                        <a:rPr lang="en-US" sz="2000" b="1" i="0" baseline="0" dirty="0" smtClean="0"/>
                        <a:t> Story: </a:t>
                      </a:r>
                      <a:r>
                        <a:rPr lang="en-US" sz="2000" i="0" baseline="0" dirty="0" smtClean="0"/>
                        <a:t>“My knee turned purple when it hit the hard, steel floor.”</a:t>
                      </a:r>
                    </a:p>
                    <a:p>
                      <a:r>
                        <a:rPr lang="en-US" sz="2000" i="1" baseline="0" dirty="0" smtClean="0"/>
                        <a:t>(Story helps you think of steel and the color purple.)</a:t>
                      </a:r>
                      <a:endParaRPr lang="en-US" sz="2000" i="1" dirty="0"/>
                    </a:p>
                  </a:txBody>
                  <a:tcPr/>
                </a:tc>
                <a:tc>
                  <a:txBody>
                    <a:bodyPr/>
                    <a:lstStyle/>
                    <a:p>
                      <a:r>
                        <a:rPr lang="en-US" sz="2000" b="1" dirty="0" smtClean="0"/>
                        <a:t>Decree: </a:t>
                      </a:r>
                      <a:r>
                        <a:rPr lang="en-US" sz="2000" dirty="0" smtClean="0"/>
                        <a:t>to make a decision and force it on others.</a:t>
                      </a:r>
                    </a:p>
                    <a:p>
                      <a:r>
                        <a:rPr lang="en-US" sz="2000" b="1" dirty="0" smtClean="0"/>
                        <a:t>Reminding word:</a:t>
                      </a:r>
                      <a:r>
                        <a:rPr lang="en-US" sz="2000" b="1" baseline="0" dirty="0" smtClean="0"/>
                        <a:t> </a:t>
                      </a:r>
                      <a:r>
                        <a:rPr lang="en-US" sz="2000" baseline="0" dirty="0" smtClean="0"/>
                        <a:t>Decide</a:t>
                      </a:r>
                    </a:p>
                    <a:p>
                      <a:r>
                        <a:rPr lang="en-US" sz="2000" b="1" baseline="0" dirty="0" err="1" smtClean="0"/>
                        <a:t>LINCing</a:t>
                      </a:r>
                      <a:r>
                        <a:rPr lang="en-US" sz="2000" b="1" baseline="0" dirty="0" smtClean="0"/>
                        <a:t> Story: </a:t>
                      </a:r>
                      <a:r>
                        <a:rPr lang="en-US" sz="2000" baseline="0" dirty="0" smtClean="0"/>
                        <a:t>“He decided to go to town.”</a:t>
                      </a:r>
                      <a:endParaRPr lang="en-US" sz="2000" i="1" baseline="0" dirty="0" smtClean="0"/>
                    </a:p>
                    <a:p>
                      <a:r>
                        <a:rPr lang="en-US" sz="2000" i="1" baseline="0" dirty="0" smtClean="0"/>
                        <a:t>(Story does not help you think of forcing a decision on others.)</a:t>
                      </a:r>
                    </a:p>
                    <a:p>
                      <a:r>
                        <a:rPr lang="en-US" sz="2000" i="1" baseline="0" dirty="0" smtClean="0"/>
                        <a:t>______________________</a:t>
                      </a:r>
                    </a:p>
                    <a:p>
                      <a:r>
                        <a:rPr lang="en-US" sz="2000" b="1" i="0" dirty="0" err="1" smtClean="0"/>
                        <a:t>Flourite</a:t>
                      </a:r>
                      <a:r>
                        <a:rPr lang="en-US" sz="2000" b="1" i="0" dirty="0" smtClean="0"/>
                        <a:t>:</a:t>
                      </a:r>
                      <a:r>
                        <a:rPr lang="en-US" sz="2000" b="1" i="0" baseline="0" dirty="0" smtClean="0"/>
                        <a:t> </a:t>
                      </a:r>
                      <a:r>
                        <a:rPr lang="en-US" sz="2000" i="0" baseline="0" dirty="0" smtClean="0"/>
                        <a:t>a purple mineral used to make steel hard.</a:t>
                      </a:r>
                    </a:p>
                    <a:p>
                      <a:r>
                        <a:rPr lang="en-US" sz="2000" b="1" i="0" baseline="0" dirty="0" smtClean="0"/>
                        <a:t>Reminding word: </a:t>
                      </a:r>
                      <a:r>
                        <a:rPr lang="en-US" sz="2000" i="0" baseline="0" dirty="0" smtClean="0"/>
                        <a:t>Floor</a:t>
                      </a:r>
                    </a:p>
                    <a:p>
                      <a:r>
                        <a:rPr lang="en-US" sz="2000" b="1" i="0" baseline="0" dirty="0" err="1" smtClean="0"/>
                        <a:t>LINKing</a:t>
                      </a:r>
                      <a:r>
                        <a:rPr lang="en-US" sz="2000" b="1" i="0" baseline="0" dirty="0" smtClean="0"/>
                        <a:t> Story: </a:t>
                      </a:r>
                      <a:r>
                        <a:rPr lang="en-US" sz="2000" i="0" baseline="0" dirty="0" smtClean="0"/>
                        <a:t>“The floor was messy.” </a:t>
                      </a:r>
                    </a:p>
                    <a:p>
                      <a:r>
                        <a:rPr lang="en-US" sz="2000" i="1" baseline="0" dirty="0" smtClean="0"/>
                        <a:t>(Story does not help you think of steel or the color purple.)</a:t>
                      </a:r>
                      <a:endParaRPr lang="en-US" sz="2000" i="1" dirty="0" smtClean="0"/>
                    </a:p>
                    <a:p>
                      <a:endParaRPr lang="en-US" sz="2000" i="1" dirty="0"/>
                    </a:p>
                  </a:txBody>
                  <a:tcPr/>
                </a:tc>
              </a:tr>
            </a:tbl>
          </a:graphicData>
        </a:graphic>
      </p:graphicFrame>
    </p:spTree>
    <p:extLst>
      <p:ext uri="{BB962C8B-B14F-4D97-AF65-F5344CB8AC3E}">
        <p14:creationId xmlns:p14="http://schemas.microsoft.com/office/powerpoint/2010/main" val="15163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pPr algn="r"/>
            <a:r>
              <a:rPr lang="en-US" sz="4400" dirty="0" smtClean="0"/>
              <a:t>For example…</a:t>
            </a:r>
            <a:endParaRPr lang="en-US" sz="4400" dirty="0"/>
          </a:p>
        </p:txBody>
      </p:sp>
      <p:sp>
        <p:nvSpPr>
          <p:cNvPr id="3" name="Content Placeholder 2"/>
          <p:cNvSpPr>
            <a:spLocks noGrp="1"/>
          </p:cNvSpPr>
          <p:nvPr>
            <p:ph idx="1"/>
          </p:nvPr>
        </p:nvSpPr>
        <p:spPr>
          <a:xfrm>
            <a:off x="762000" y="609600"/>
            <a:ext cx="7620000" cy="4724400"/>
          </a:xfrm>
        </p:spPr>
        <p:txBody>
          <a:bodyPr>
            <a:normAutofit/>
          </a:bodyPr>
          <a:lstStyle/>
          <a:p>
            <a:r>
              <a:rPr lang="en-US" sz="2800" dirty="0" smtClean="0"/>
              <a:t>Connor likes coming to school because people don’t yell all the time – no one hits at school either, and if they do, they get in trouble</a:t>
            </a:r>
          </a:p>
          <a:p>
            <a:r>
              <a:rPr lang="en-US" sz="2800" dirty="0" smtClean="0"/>
              <a:t>Katie knows she doesn’t learn like other kids. She has an aide who helps her in class. She doesn’t like feeling different. </a:t>
            </a:r>
          </a:p>
          <a:p>
            <a:r>
              <a:rPr lang="en-US" sz="2800" dirty="0" smtClean="0"/>
              <a:t>Timmy hates reading. He misbehaves sometimes – not that he wants to, but because he doesn’t want to appear ‘stupid’ in front of everyone.</a:t>
            </a:r>
          </a:p>
        </p:txBody>
      </p:sp>
    </p:spTree>
    <p:extLst>
      <p:ext uri="{BB962C8B-B14F-4D97-AF65-F5344CB8AC3E}">
        <p14:creationId xmlns:p14="http://schemas.microsoft.com/office/powerpoint/2010/main" val="3060573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458200" cy="2756278"/>
          </a:xfrm>
        </p:spPr>
        <p:txBody>
          <a:bodyPr>
            <a:normAutofit fontScale="92500"/>
          </a:bodyPr>
          <a:lstStyle/>
          <a:p>
            <a:pPr marL="109728" indent="0">
              <a:buNone/>
            </a:pPr>
            <a:r>
              <a:rPr lang="en-US" dirty="0" smtClean="0">
                <a:solidFill>
                  <a:schemeClr val="tx1">
                    <a:lumMod val="95000"/>
                    <a:lumOff val="5000"/>
                  </a:schemeClr>
                </a:solidFill>
                <a:latin typeface="Arial Narrow" panose="020B0606020202030204" pitchFamily="34" charset="0"/>
              </a:rPr>
              <a:t>Step 5 The </a:t>
            </a:r>
            <a:r>
              <a:rPr lang="en-US" dirty="0" err="1">
                <a:solidFill>
                  <a:schemeClr val="tx1">
                    <a:lumMod val="95000"/>
                    <a:lumOff val="5000"/>
                  </a:schemeClr>
                </a:solidFill>
                <a:latin typeface="Arial Narrow" panose="020B0606020202030204" pitchFamily="34" charset="0"/>
              </a:rPr>
              <a:t>LINCing</a:t>
            </a:r>
            <a:r>
              <a:rPr lang="en-US" dirty="0">
                <a:solidFill>
                  <a:schemeClr val="tx1">
                    <a:lumMod val="95000"/>
                    <a:lumOff val="5000"/>
                  </a:schemeClr>
                </a:solidFill>
                <a:latin typeface="Arial Narrow" panose="020B0606020202030204" pitchFamily="34" charset="0"/>
              </a:rPr>
              <a:t> picture </a:t>
            </a:r>
            <a:r>
              <a:rPr lang="en-US" dirty="0" smtClean="0">
                <a:solidFill>
                  <a:schemeClr val="tx1">
                    <a:lumMod val="95000"/>
                    <a:lumOff val="5000"/>
                  </a:schemeClr>
                </a:solidFill>
                <a:latin typeface="Arial Narrow" panose="020B0606020202030204" pitchFamily="34" charset="0"/>
              </a:rPr>
              <a:t>provides </a:t>
            </a:r>
            <a:r>
              <a:rPr lang="en-US" dirty="0">
                <a:solidFill>
                  <a:schemeClr val="tx1">
                    <a:lumMod val="95000"/>
                    <a:lumOff val="5000"/>
                  </a:schemeClr>
                </a:solidFill>
                <a:latin typeface="Arial Narrow" panose="020B0606020202030204" pitchFamily="34" charset="0"/>
              </a:rPr>
              <a:t>a visual memory link for the new term. </a:t>
            </a:r>
            <a:endParaRPr lang="en-US" dirty="0" smtClean="0">
              <a:solidFill>
                <a:schemeClr val="tx1">
                  <a:lumMod val="95000"/>
                  <a:lumOff val="5000"/>
                </a:schemeClr>
              </a:solidFill>
              <a:latin typeface="Arial Narrow" panose="020B0606020202030204" pitchFamily="34" charset="0"/>
            </a:endParaRPr>
          </a:p>
          <a:p>
            <a:r>
              <a:rPr lang="en-US" dirty="0" smtClean="0">
                <a:solidFill>
                  <a:schemeClr val="tx1">
                    <a:lumMod val="95000"/>
                    <a:lumOff val="5000"/>
                  </a:schemeClr>
                </a:solidFill>
                <a:latin typeface="Arial Narrow" panose="020B0606020202030204" pitchFamily="34" charset="0"/>
              </a:rPr>
              <a:t>The </a:t>
            </a:r>
            <a:r>
              <a:rPr lang="en-US" dirty="0">
                <a:solidFill>
                  <a:schemeClr val="tx1">
                    <a:lumMod val="95000"/>
                    <a:lumOff val="5000"/>
                  </a:schemeClr>
                </a:solidFill>
                <a:latin typeface="Arial Narrow" panose="020B0606020202030204" pitchFamily="34" charset="0"/>
              </a:rPr>
              <a:t>picture does not need to be sophisticated artwork – stick figures are fine. </a:t>
            </a:r>
            <a:endParaRPr lang="en-US" dirty="0" smtClean="0">
              <a:solidFill>
                <a:schemeClr val="tx1">
                  <a:lumMod val="95000"/>
                  <a:lumOff val="5000"/>
                </a:schemeClr>
              </a:solidFill>
              <a:latin typeface="Arial Narrow" panose="020B0606020202030204" pitchFamily="34" charset="0"/>
            </a:endParaRPr>
          </a:p>
          <a:p>
            <a:r>
              <a:rPr lang="en-US" dirty="0" smtClean="0">
                <a:solidFill>
                  <a:schemeClr val="tx1">
                    <a:lumMod val="95000"/>
                    <a:lumOff val="5000"/>
                  </a:schemeClr>
                </a:solidFill>
                <a:latin typeface="Arial Narrow" panose="020B0606020202030204" pitchFamily="34" charset="0"/>
              </a:rPr>
              <a:t>The </a:t>
            </a:r>
            <a:r>
              <a:rPr lang="en-US" dirty="0">
                <a:solidFill>
                  <a:schemeClr val="tx1">
                    <a:lumMod val="95000"/>
                    <a:lumOff val="5000"/>
                  </a:schemeClr>
                </a:solidFill>
                <a:latin typeface="Arial Narrow" panose="020B0606020202030204" pitchFamily="34" charset="0"/>
              </a:rPr>
              <a:t>linking pictures must include 3 characteristics: It MUST </a:t>
            </a:r>
            <a:r>
              <a:rPr lang="en-US" dirty="0" smtClean="0">
                <a:solidFill>
                  <a:schemeClr val="tx1">
                    <a:lumMod val="95000"/>
                    <a:lumOff val="5000"/>
                  </a:schemeClr>
                </a:solidFill>
                <a:latin typeface="Arial Narrow" panose="020B0606020202030204" pitchFamily="34" charset="0"/>
              </a:rPr>
              <a:t>depict: a part related to the Reminding word, contains parts related to the important ideas in the definition, and </a:t>
            </a:r>
            <a:r>
              <a:rPr lang="en-US" dirty="0">
                <a:solidFill>
                  <a:schemeClr val="tx1">
                    <a:lumMod val="95000"/>
                    <a:lumOff val="5000"/>
                  </a:schemeClr>
                </a:solidFill>
                <a:latin typeface="Arial Narrow" panose="020B0606020202030204" pitchFamily="34" charset="0"/>
              </a:rPr>
              <a:t>it must help the student remember the new </a:t>
            </a:r>
            <a:r>
              <a:rPr lang="en-US" dirty="0" smtClean="0">
                <a:solidFill>
                  <a:schemeClr val="tx1">
                    <a:lumMod val="95000"/>
                    <a:lumOff val="5000"/>
                  </a:schemeClr>
                </a:solidFill>
                <a:latin typeface="Arial Narrow" panose="020B0606020202030204" pitchFamily="34" charset="0"/>
              </a:rPr>
              <a:t>term’s definition.</a:t>
            </a:r>
            <a:endParaRPr lang="en-US" dirty="0">
              <a:solidFill>
                <a:schemeClr val="tx1">
                  <a:lumMod val="95000"/>
                  <a:lumOff val="5000"/>
                </a:schemeClr>
              </a:solidFill>
              <a:latin typeface="Arial Narrow" panose="020B0606020202030204" pitchFamily="34" charset="0"/>
            </a:endParaRPr>
          </a:p>
          <a:p>
            <a:pPr marL="109728" indent="0">
              <a:buNone/>
            </a:pPr>
            <a:endParaRPr lang="en-US" dirty="0"/>
          </a:p>
        </p:txBody>
      </p:sp>
      <p:sp>
        <p:nvSpPr>
          <p:cNvPr id="4" name="Rounded Rectangle 3"/>
          <p:cNvSpPr/>
          <p:nvPr/>
        </p:nvSpPr>
        <p:spPr>
          <a:xfrm>
            <a:off x="1104900" y="327660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5" name="Rounded Rectangle 4"/>
          <p:cNvSpPr/>
          <p:nvPr/>
        </p:nvSpPr>
        <p:spPr>
          <a:xfrm>
            <a:off x="1104900" y="467217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3. Reminding word</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 </a:t>
            </a:r>
            <a:endParaRPr lang="en-US" sz="2400" b="1" dirty="0">
              <a:solidFill>
                <a:schemeClr val="tx1"/>
              </a:solidFill>
              <a:latin typeface="Arial Narrow" panose="020B0606020202030204" pitchFamily="34" charset="0"/>
            </a:endParaRPr>
          </a:p>
        </p:txBody>
      </p:sp>
      <p:sp>
        <p:nvSpPr>
          <p:cNvPr id="6" name="Rounded Rectangle 5"/>
          <p:cNvSpPr/>
          <p:nvPr/>
        </p:nvSpPr>
        <p:spPr>
          <a:xfrm>
            <a:off x="2895600" y="3289299"/>
            <a:ext cx="1676400" cy="26887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4</a:t>
            </a:r>
            <a:r>
              <a:rPr lang="en-US" dirty="0" smtClean="0">
                <a:solidFill>
                  <a:schemeClr val="tx1"/>
                </a:solidFill>
                <a:latin typeface="Arial Narrow" panose="020B0606020202030204" pitchFamily="34" charset="0"/>
              </a:rPr>
              <a:t>. The </a:t>
            </a:r>
            <a:r>
              <a:rPr lang="en-US" dirty="0" err="1" smtClean="0">
                <a:solidFill>
                  <a:srgbClr val="FF0000"/>
                </a:solidFill>
                <a:latin typeface="Arial Narrow" panose="020B0606020202030204" pitchFamily="34" charset="0"/>
              </a:rPr>
              <a:t>LINC</a:t>
            </a:r>
            <a:r>
              <a:rPr lang="en-US" dirty="0" err="1" smtClean="0">
                <a:solidFill>
                  <a:schemeClr val="tx1"/>
                </a:solidFill>
                <a:latin typeface="Arial Narrow" panose="020B0606020202030204" pitchFamily="34" charset="0"/>
              </a:rPr>
              <a:t>ing</a:t>
            </a:r>
            <a:r>
              <a:rPr lang="en-US" dirty="0" smtClean="0">
                <a:solidFill>
                  <a:schemeClr val="tx1"/>
                </a:solidFill>
                <a:latin typeface="Arial Narrow" panose="020B0606020202030204" pitchFamily="34" charset="0"/>
              </a:rPr>
              <a:t> story</a:t>
            </a:r>
          </a:p>
          <a:p>
            <a:pPr algn="ctr"/>
            <a:endParaRPr lang="en-US" dirty="0" smtClean="0">
              <a:solidFill>
                <a:schemeClr val="tx1"/>
              </a:solidFill>
              <a:latin typeface="Arial Narrow" panose="020B0606020202030204" pitchFamily="34" charset="0"/>
            </a:endParaRP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I saved  three dollars on a disc</a:t>
            </a:r>
          </a:p>
          <a:p>
            <a:pPr algn="ctr"/>
            <a:endParaRPr lang="en-US" sz="2400" b="1" dirty="0">
              <a:solidFill>
                <a:schemeClr val="tx1"/>
              </a:solidFill>
              <a:latin typeface="Arial Narrow" panose="020B0606020202030204" pitchFamily="34" charset="0"/>
            </a:endParaRPr>
          </a:p>
        </p:txBody>
      </p:sp>
      <p:sp>
        <p:nvSpPr>
          <p:cNvPr id="7" name="Rounded Rectangle 6"/>
          <p:cNvSpPr/>
          <p:nvPr/>
        </p:nvSpPr>
        <p:spPr>
          <a:xfrm>
            <a:off x="6692900" y="3276600"/>
            <a:ext cx="1600200" cy="27141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
        <p:nvSpPr>
          <p:cNvPr id="8" name="Rounded Rectangle 7"/>
          <p:cNvSpPr/>
          <p:nvPr/>
        </p:nvSpPr>
        <p:spPr>
          <a:xfrm>
            <a:off x="4826000" y="3289678"/>
            <a:ext cx="1600200" cy="27141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dirty="0">
                <a:solidFill>
                  <a:schemeClr val="tx1"/>
                </a:solidFill>
                <a:latin typeface="Arial Narrow" panose="020B0606020202030204" pitchFamily="34" charset="0"/>
              </a:rPr>
              <a:t>5</a:t>
            </a:r>
            <a:r>
              <a:rPr lang="en-US" dirty="0" smtClean="0">
                <a:solidFill>
                  <a:schemeClr val="tx1"/>
                </a:solidFill>
                <a:latin typeface="Arial Narrow" panose="020B0606020202030204" pitchFamily="34" charset="0"/>
              </a:rPr>
              <a:t>. The </a:t>
            </a:r>
            <a:r>
              <a:rPr lang="en-US" dirty="0" err="1" smtClean="0">
                <a:solidFill>
                  <a:srgbClr val="FF0000"/>
                </a:solidFill>
                <a:latin typeface="Arial Narrow" panose="020B0606020202030204" pitchFamily="34" charset="0"/>
              </a:rPr>
              <a:t>LINC</a:t>
            </a:r>
            <a:r>
              <a:rPr lang="en-US" dirty="0" err="1" smtClean="0">
                <a:solidFill>
                  <a:schemeClr val="tx1"/>
                </a:solidFill>
                <a:latin typeface="Arial Narrow" panose="020B0606020202030204" pitchFamily="34" charset="0"/>
              </a:rPr>
              <a:t>ing</a:t>
            </a:r>
            <a:r>
              <a:rPr lang="en-US" dirty="0" smtClean="0">
                <a:solidFill>
                  <a:schemeClr val="tx1"/>
                </a:solidFill>
                <a:latin typeface="Arial Narrow" panose="020B0606020202030204" pitchFamily="34" charset="0"/>
              </a:rPr>
              <a:t> picture</a:t>
            </a:r>
          </a:p>
          <a:p>
            <a:pPr algn="ctr"/>
            <a:endParaRPr lang="en-US" dirty="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dirty="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sz="800" dirty="0" smtClean="0">
              <a:solidFill>
                <a:schemeClr val="tx1"/>
              </a:solidFill>
            </a:endParaRPr>
          </a:p>
          <a:p>
            <a:pPr algn="ctr"/>
            <a:endParaRPr lang="en-US" sz="2400" b="1" dirty="0">
              <a:solidFill>
                <a:schemeClr val="tx1"/>
              </a:solidFill>
              <a:latin typeface="Arial Narrow" panose="020B0606020202030204" pitchFamily="34" charset="0"/>
            </a:endParaRPr>
          </a:p>
        </p:txBody>
      </p:sp>
      <p:pic>
        <p:nvPicPr>
          <p:cNvPr id="2052" name="Picture 4" descr="C:\Users\Carol Sparber\AppData\Local\Microsoft\Windows\INetCache\IE\70UOVEEU\shopping-girl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660" y="4191000"/>
            <a:ext cx="1090879" cy="14814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Carol Sparber\AppData\Local\Microsoft\Windows\INetCache\IE\AGH9FK53\large-cd-rom-dvd-compact-disc-computer-media-0-1565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660" y="4532044"/>
            <a:ext cx="407256" cy="43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678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8001000" cy="1600200"/>
          </a:xfrm>
        </p:spPr>
        <p:txBody>
          <a:bodyPr>
            <a:normAutofit/>
          </a:bodyPr>
          <a:lstStyle/>
          <a:p>
            <a:r>
              <a:rPr lang="en-US" sz="4400" dirty="0" smtClean="0"/>
              <a:t>An Effective </a:t>
            </a:r>
            <a:r>
              <a:rPr lang="en-US" sz="4400" dirty="0" err="1" smtClean="0"/>
              <a:t>LINCing</a:t>
            </a:r>
            <a:r>
              <a:rPr lang="en-US" sz="4400" dirty="0" smtClean="0"/>
              <a:t> Picture</a:t>
            </a:r>
            <a:endParaRPr lang="en-US" sz="4400"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9600" y="495300"/>
            <a:ext cx="8046154"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4597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Group practice: Term ‘compromise’ </a:t>
            </a:r>
            <a:endParaRPr lang="en-US" sz="3600" dirty="0"/>
          </a:p>
        </p:txBody>
      </p:sp>
      <p:sp>
        <p:nvSpPr>
          <p:cNvPr id="4" name="Rounded Rectangle 3"/>
          <p:cNvSpPr/>
          <p:nvPr/>
        </p:nvSpPr>
        <p:spPr>
          <a:xfrm>
            <a:off x="110444" y="1670050"/>
            <a:ext cx="2337771" cy="175023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92036" y="3532733"/>
            <a:ext cx="2337771" cy="17949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619023" y="1670051"/>
            <a:ext cx="2074929" cy="378223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859624" y="1670051"/>
            <a:ext cx="2061652" cy="378223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7069072" y="1666066"/>
            <a:ext cx="1932270" cy="378223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7708" y="1794282"/>
            <a:ext cx="1951211" cy="1369606"/>
          </a:xfrm>
          <a:prstGeom prst="rect">
            <a:avLst/>
          </a:prstGeom>
          <a:noFill/>
        </p:spPr>
        <p:txBody>
          <a:bodyPr wrap="square" rtlCol="0">
            <a:spAutoFit/>
          </a:bodyPr>
          <a:lstStyle/>
          <a:p>
            <a:pPr marL="342900" indent="-342900" algn="ctr">
              <a:buAutoNum type="arabicPeriod"/>
            </a:pPr>
            <a:r>
              <a:rPr lang="en-US" sz="2000" dirty="0" smtClean="0"/>
              <a:t>Term</a:t>
            </a:r>
          </a:p>
          <a:p>
            <a:pPr algn="ctr"/>
            <a:r>
              <a:rPr lang="en-US" sz="2000" dirty="0" smtClean="0"/>
              <a:t>compromise</a:t>
            </a:r>
          </a:p>
          <a:p>
            <a:pPr marL="342900" indent="-342900">
              <a:buAutoNum type="arabicPeriod"/>
            </a:pPr>
            <a:endParaRPr lang="en-US" sz="1100" dirty="0"/>
          </a:p>
          <a:p>
            <a:pPr algn="ctr"/>
            <a:endParaRPr lang="en-US" sz="3200" dirty="0"/>
          </a:p>
        </p:txBody>
      </p:sp>
      <p:sp>
        <p:nvSpPr>
          <p:cNvPr id="10" name="TextBox 9"/>
          <p:cNvSpPr txBox="1"/>
          <p:nvPr/>
        </p:nvSpPr>
        <p:spPr>
          <a:xfrm>
            <a:off x="110444" y="3651250"/>
            <a:ext cx="2319363" cy="892552"/>
          </a:xfrm>
          <a:prstGeom prst="rect">
            <a:avLst/>
          </a:prstGeom>
          <a:noFill/>
        </p:spPr>
        <p:txBody>
          <a:bodyPr wrap="square" rtlCol="0">
            <a:spAutoFit/>
          </a:bodyPr>
          <a:lstStyle/>
          <a:p>
            <a:pPr algn="ctr"/>
            <a:r>
              <a:rPr lang="en-US" sz="2000" dirty="0" smtClean="0"/>
              <a:t>3. Reminding Term</a:t>
            </a:r>
            <a:endParaRPr lang="en-US" sz="1100" dirty="0"/>
          </a:p>
          <a:p>
            <a:pPr algn="ctr"/>
            <a:endParaRPr lang="en-US" sz="3200" b="1" dirty="0"/>
          </a:p>
        </p:txBody>
      </p:sp>
      <p:sp>
        <p:nvSpPr>
          <p:cNvPr id="11" name="TextBox 10"/>
          <p:cNvSpPr txBox="1"/>
          <p:nvPr/>
        </p:nvSpPr>
        <p:spPr>
          <a:xfrm>
            <a:off x="2619023" y="1794282"/>
            <a:ext cx="2074929" cy="1061829"/>
          </a:xfrm>
          <a:prstGeom prst="rect">
            <a:avLst/>
          </a:prstGeom>
          <a:noFill/>
        </p:spPr>
        <p:txBody>
          <a:bodyPr wrap="square" rtlCol="0">
            <a:spAutoFit/>
          </a:bodyPr>
          <a:lstStyle/>
          <a:p>
            <a:pPr algn="ctr"/>
            <a:r>
              <a:rPr lang="en-US" sz="2000" dirty="0" smtClean="0"/>
              <a:t>4. Story</a:t>
            </a:r>
          </a:p>
          <a:p>
            <a:pPr marL="342900" indent="-342900">
              <a:buAutoNum type="arabicPeriod"/>
            </a:pPr>
            <a:endParaRPr lang="en-US" sz="1100" dirty="0"/>
          </a:p>
          <a:p>
            <a:pPr algn="ctr"/>
            <a:endParaRPr lang="en-US" sz="3200" b="1" dirty="0"/>
          </a:p>
        </p:txBody>
      </p:sp>
      <p:sp>
        <p:nvSpPr>
          <p:cNvPr id="12" name="TextBox 11"/>
          <p:cNvSpPr txBox="1"/>
          <p:nvPr/>
        </p:nvSpPr>
        <p:spPr>
          <a:xfrm>
            <a:off x="7069073" y="1794282"/>
            <a:ext cx="1927133" cy="830997"/>
          </a:xfrm>
          <a:prstGeom prst="rect">
            <a:avLst/>
          </a:prstGeom>
          <a:noFill/>
        </p:spPr>
        <p:txBody>
          <a:bodyPr wrap="square" rtlCol="0">
            <a:spAutoFit/>
          </a:bodyPr>
          <a:lstStyle/>
          <a:p>
            <a:pPr algn="ctr"/>
            <a:r>
              <a:rPr lang="en-US" sz="2000" dirty="0" smtClean="0"/>
              <a:t>2. Definition</a:t>
            </a:r>
            <a:endParaRPr lang="en-US" sz="1100" dirty="0"/>
          </a:p>
          <a:p>
            <a:pPr algn="ctr"/>
            <a:endParaRPr lang="en-US" sz="2800" b="1" dirty="0"/>
          </a:p>
        </p:txBody>
      </p:sp>
      <p:sp>
        <p:nvSpPr>
          <p:cNvPr id="13" name="TextBox 12"/>
          <p:cNvSpPr txBox="1"/>
          <p:nvPr/>
        </p:nvSpPr>
        <p:spPr>
          <a:xfrm>
            <a:off x="5006882" y="1794282"/>
            <a:ext cx="1711911" cy="400110"/>
          </a:xfrm>
          <a:prstGeom prst="rect">
            <a:avLst/>
          </a:prstGeom>
          <a:noFill/>
        </p:spPr>
        <p:txBody>
          <a:bodyPr wrap="square" rtlCol="0">
            <a:spAutoFit/>
          </a:bodyPr>
          <a:lstStyle/>
          <a:p>
            <a:pPr algn="ctr"/>
            <a:r>
              <a:rPr lang="en-US" sz="2000" dirty="0" smtClean="0"/>
              <a:t>5. Picture</a:t>
            </a:r>
            <a:endParaRPr lang="en-US" sz="2000" dirty="0"/>
          </a:p>
        </p:txBody>
      </p:sp>
    </p:spTree>
    <p:extLst>
      <p:ext uri="{BB962C8B-B14F-4D97-AF65-F5344CB8AC3E}">
        <p14:creationId xmlns:p14="http://schemas.microsoft.com/office/powerpoint/2010/main" val="924926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0"/>
            <a:ext cx="7924800" cy="838200"/>
          </a:xfrm>
        </p:spPr>
        <p:txBody>
          <a:bodyPr>
            <a:normAutofit fontScale="90000"/>
          </a:bodyPr>
          <a:lstStyle/>
          <a:p>
            <a:r>
              <a:rPr lang="en-US" sz="4400" dirty="0" smtClean="0"/>
              <a:t>Mnemonics using </a:t>
            </a:r>
            <a:r>
              <a:rPr lang="en-US" sz="4400" dirty="0" err="1" smtClean="0"/>
              <a:t>LINCing</a:t>
            </a:r>
            <a:r>
              <a:rPr lang="en-US" sz="4400" dirty="0" smtClean="0"/>
              <a:t> Routine</a:t>
            </a:r>
            <a:endParaRPr lang="en-US" sz="4400" dirty="0"/>
          </a:p>
        </p:txBody>
      </p:sp>
      <p:sp>
        <p:nvSpPr>
          <p:cNvPr id="2" name="Content Placeholder 1"/>
          <p:cNvSpPr>
            <a:spLocks noGrp="1"/>
          </p:cNvSpPr>
          <p:nvPr>
            <p:ph idx="1"/>
          </p:nvPr>
        </p:nvSpPr>
        <p:spPr>
          <a:xfrm>
            <a:off x="762000" y="685800"/>
            <a:ext cx="7543800" cy="4724400"/>
          </a:xfrm>
        </p:spPr>
        <p:txBody>
          <a:bodyPr/>
          <a:lstStyle/>
          <a:p>
            <a:pPr marL="0" indent="0">
              <a:buNone/>
            </a:pPr>
            <a:r>
              <a:rPr lang="en-US" sz="3200" dirty="0" smtClean="0"/>
              <a:t>USE the </a:t>
            </a:r>
            <a:r>
              <a:rPr lang="en-US" sz="3200" dirty="0" err="1" smtClean="0"/>
              <a:t>Mnemnic</a:t>
            </a:r>
            <a:r>
              <a:rPr lang="en-US" sz="3200" dirty="0" smtClean="0"/>
              <a:t> to practice the Routine</a:t>
            </a:r>
          </a:p>
          <a:p>
            <a:pPr marL="109728" indent="0">
              <a:buNone/>
            </a:pPr>
            <a:endParaRPr lang="en-US" sz="3200" dirty="0" smtClean="0"/>
          </a:p>
          <a:p>
            <a:r>
              <a:rPr lang="en-US" sz="3200" b="1" dirty="0" smtClean="0">
                <a:solidFill>
                  <a:srgbClr val="FF0000"/>
                </a:solidFill>
                <a:effectLst>
                  <a:outerShdw blurRad="38100" dist="38100" dir="2700000" algn="tl">
                    <a:srgbClr val="000000">
                      <a:alpha val="43137"/>
                    </a:srgbClr>
                  </a:outerShdw>
                </a:effectLst>
              </a:rPr>
              <a:t>L</a:t>
            </a:r>
            <a:r>
              <a:rPr lang="en-US" sz="3200" dirty="0" smtClean="0"/>
              <a:t>ist the parts</a:t>
            </a:r>
          </a:p>
          <a:p>
            <a:r>
              <a:rPr lang="en-US" sz="3200" b="1" dirty="0" smtClean="0">
                <a:solidFill>
                  <a:srgbClr val="FF0000"/>
                </a:solidFill>
                <a:effectLst>
                  <a:outerShdw blurRad="38100" dist="38100" dir="2700000" algn="tl">
                    <a:srgbClr val="000000">
                      <a:alpha val="43137"/>
                    </a:srgbClr>
                  </a:outerShdw>
                </a:effectLst>
              </a:rPr>
              <a:t>I</a:t>
            </a:r>
            <a:r>
              <a:rPr lang="en-US" sz="3200" dirty="0" smtClean="0"/>
              <a:t>dentify a Reminding word</a:t>
            </a:r>
          </a:p>
          <a:p>
            <a:r>
              <a:rPr lang="en-US" sz="3200" b="1" dirty="0" smtClean="0">
                <a:solidFill>
                  <a:srgbClr val="FF0000"/>
                </a:solidFill>
                <a:effectLst>
                  <a:outerShdw blurRad="38100" dist="38100" dir="2700000" algn="tl">
                    <a:srgbClr val="000000">
                      <a:alpha val="43137"/>
                    </a:srgbClr>
                  </a:outerShdw>
                </a:effectLst>
              </a:rPr>
              <a:t>N</a:t>
            </a:r>
            <a:r>
              <a:rPr lang="en-US" sz="3200" dirty="0" smtClean="0"/>
              <a:t>ote a </a:t>
            </a:r>
            <a:r>
              <a:rPr lang="en-US" sz="3200" dirty="0" err="1" smtClean="0"/>
              <a:t>LINCing</a:t>
            </a:r>
            <a:r>
              <a:rPr lang="en-US" sz="3200" dirty="0" smtClean="0"/>
              <a:t> story</a:t>
            </a:r>
          </a:p>
          <a:p>
            <a:r>
              <a:rPr lang="en-US" sz="3200" b="1" dirty="0" smtClean="0">
                <a:solidFill>
                  <a:srgbClr val="FF0000"/>
                </a:solidFill>
                <a:effectLst>
                  <a:outerShdw blurRad="38100" dist="38100" dir="2700000" algn="tl">
                    <a:srgbClr val="000000">
                      <a:alpha val="43137"/>
                    </a:srgbClr>
                  </a:outerShdw>
                </a:effectLst>
              </a:rPr>
              <a:t>C</a:t>
            </a:r>
            <a:r>
              <a:rPr lang="en-US" sz="3200" dirty="0" smtClean="0"/>
              <a:t>reate a </a:t>
            </a:r>
            <a:r>
              <a:rPr lang="en-US" sz="3200" dirty="0" err="1" smtClean="0"/>
              <a:t>LINCing</a:t>
            </a:r>
            <a:r>
              <a:rPr lang="en-US" sz="3200" dirty="0" smtClean="0"/>
              <a:t> picture</a:t>
            </a:r>
          </a:p>
          <a:p>
            <a:pPr marL="109728" indent="0">
              <a:buNone/>
            </a:pPr>
            <a:endParaRPr lang="en-US" dirty="0"/>
          </a:p>
        </p:txBody>
      </p:sp>
    </p:spTree>
    <p:extLst>
      <p:ext uri="{BB962C8B-B14F-4D97-AF65-F5344CB8AC3E}">
        <p14:creationId xmlns:p14="http://schemas.microsoft.com/office/powerpoint/2010/main" val="2875282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Word Choices	</a:t>
            </a:r>
            <a:endParaRPr lang="en-US" dirty="0"/>
          </a:p>
        </p:txBody>
      </p:sp>
      <p:sp>
        <p:nvSpPr>
          <p:cNvPr id="2" name="Content Placeholder 1"/>
          <p:cNvSpPr>
            <a:spLocks noGrp="1"/>
          </p:cNvSpPr>
          <p:nvPr>
            <p:ph idx="1"/>
          </p:nvPr>
        </p:nvSpPr>
        <p:spPr>
          <a:xfrm>
            <a:off x="762000" y="838200"/>
            <a:ext cx="7543800" cy="4267200"/>
          </a:xfrm>
        </p:spPr>
        <p:txBody>
          <a:bodyPr/>
          <a:lstStyle/>
          <a:p>
            <a:pPr marL="0" indent="0">
              <a:buNone/>
            </a:pPr>
            <a:r>
              <a:rPr lang="en-US" sz="2800" dirty="0" smtClean="0"/>
              <a:t>Amendment		Serpentine		Clamor</a:t>
            </a:r>
          </a:p>
          <a:p>
            <a:pPr marL="0" indent="0">
              <a:buNone/>
            </a:pPr>
            <a:r>
              <a:rPr lang="en-US" sz="2800" dirty="0" smtClean="0"/>
              <a:t>Charitable		Countenance	Tremulous</a:t>
            </a:r>
          </a:p>
          <a:p>
            <a:pPr marL="0" indent="0">
              <a:buNone/>
            </a:pPr>
            <a:r>
              <a:rPr lang="en-US" sz="2800" dirty="0" smtClean="0"/>
              <a:t>Mortified		Grotesque		Allude</a:t>
            </a:r>
          </a:p>
          <a:p>
            <a:pPr marL="0" indent="0">
              <a:buNone/>
            </a:pPr>
            <a:r>
              <a:rPr lang="en-US" sz="2800" dirty="0" smtClean="0"/>
              <a:t>Tirade		Exquisite		Placid</a:t>
            </a:r>
          </a:p>
          <a:p>
            <a:pPr marL="0" indent="0">
              <a:buNone/>
            </a:pPr>
            <a:r>
              <a:rPr lang="en-US" sz="2800" dirty="0" smtClean="0"/>
              <a:t>Perpetual		Melancholy		Amiable</a:t>
            </a:r>
          </a:p>
          <a:p>
            <a:pPr marL="0" indent="0">
              <a:buNone/>
            </a:pPr>
            <a:r>
              <a:rPr lang="en-US" sz="2800" dirty="0" smtClean="0"/>
              <a:t>Wholesale		Incredulous		Venerate</a:t>
            </a:r>
          </a:p>
          <a:p>
            <a:pPr marL="0" indent="0">
              <a:buNone/>
            </a:pPr>
            <a:r>
              <a:rPr lang="en-US" sz="2800" dirty="0" smtClean="0"/>
              <a:t>Abolitionist		Perplex		Undulate</a:t>
            </a:r>
          </a:p>
          <a:p>
            <a:pPr marL="109728" indent="0">
              <a:buNone/>
            </a:pPr>
            <a:endParaRPr lang="en-US" dirty="0" smtClean="0"/>
          </a:p>
          <a:p>
            <a:endParaRPr lang="en-US" dirty="0"/>
          </a:p>
        </p:txBody>
      </p:sp>
    </p:spTree>
    <p:extLst>
      <p:ext uri="{BB962C8B-B14F-4D97-AF65-F5344CB8AC3E}">
        <p14:creationId xmlns:p14="http://schemas.microsoft.com/office/powerpoint/2010/main" val="3428000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&amp; Discuss</a:t>
            </a:r>
            <a:endParaRPr lang="en-US" dirty="0"/>
          </a:p>
        </p:txBody>
      </p:sp>
      <p:pic>
        <p:nvPicPr>
          <p:cNvPr id="3074" name="Picture 2" descr="C:\Users\csfeldma\AppData\Local\Microsoft\Windows\Temporary Internet Files\Content.IE5\MLPRFXA8\online-customers-share-informatio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7433" y="685800"/>
            <a:ext cx="333293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33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14400"/>
            <a:ext cx="8686800" cy="1143000"/>
          </a:xfrm>
        </p:spPr>
        <p:txBody>
          <a:bodyPr>
            <a:noAutofit/>
          </a:bodyPr>
          <a:lstStyle/>
          <a:p>
            <a:r>
              <a:rPr lang="en-US" sz="3600" dirty="0" smtClean="0">
                <a:solidFill>
                  <a:schemeClr val="tx1"/>
                </a:solidFill>
                <a:effectLst/>
              </a:rPr>
              <a:t>Why would this instructional strategy work for </a:t>
            </a:r>
            <a:r>
              <a:rPr lang="en-US" sz="3600" dirty="0" smtClean="0">
                <a:solidFill>
                  <a:schemeClr val="tx1"/>
                </a:solidFill>
              </a:rPr>
              <a:t>a mixed ability classroom</a:t>
            </a:r>
            <a:r>
              <a:rPr lang="en-US" sz="3600" dirty="0" smtClean="0">
                <a:solidFill>
                  <a:schemeClr val="tx1"/>
                </a:solidFill>
                <a:effectLst/>
              </a:rPr>
              <a:t>? </a:t>
            </a:r>
            <a:endParaRPr lang="en-US" sz="3600" dirty="0">
              <a:solidFill>
                <a:schemeClr val="tx1"/>
              </a:solidFill>
              <a:effectLst/>
            </a:endParaRPr>
          </a:p>
        </p:txBody>
      </p:sp>
      <p:pic>
        <p:nvPicPr>
          <p:cNvPr id="2051" name="Picture 3" descr="C:\Users\Carol Sparber\AppData\Local\Microsoft\Windows\INetCache\IE\AGH9FK53\question-marks2[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438400" y="2205990"/>
            <a:ext cx="4038600" cy="32715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p:cNvSpPr txBox="1">
            <a:spLocks/>
          </p:cNvSpPr>
          <p:nvPr/>
        </p:nvSpPr>
        <p:spPr>
          <a:xfrm>
            <a:off x="685800" y="1524000"/>
            <a:ext cx="6248400" cy="46355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66928" indent="-457200"/>
            <a:endParaRPr lang="en-US" sz="2800" dirty="0"/>
          </a:p>
        </p:txBody>
      </p:sp>
    </p:spTree>
    <p:extLst>
      <p:ext uri="{BB962C8B-B14F-4D97-AF65-F5344CB8AC3E}">
        <p14:creationId xmlns:p14="http://schemas.microsoft.com/office/powerpoint/2010/main" val="3138140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dirty="0" smtClean="0"/>
              <a:t>Lesson Organizer Activity</a:t>
            </a:r>
            <a:endParaRPr lang="en-US" dirty="0"/>
          </a:p>
        </p:txBody>
      </p:sp>
      <p:pic>
        <p:nvPicPr>
          <p:cNvPr id="2050" name="Picture 2" descr="C:\Users\Carol Sparber\AppData\Local\Microsoft\Windows\INetCache\IE\70UOVEEU\Organization[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581400"/>
            <a:ext cx="1976628" cy="169137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a:xfrm>
            <a:off x="838200" y="698500"/>
            <a:ext cx="6248400" cy="46355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09728" indent="0" algn="ctr">
              <a:buFont typeface="Arial" pitchFamily="34" charset="0"/>
              <a:buNone/>
            </a:pPr>
            <a:r>
              <a:rPr lang="en-US" sz="2800" i="1" dirty="0" smtClean="0"/>
              <a:t>The difference </a:t>
            </a:r>
          </a:p>
          <a:p>
            <a:pPr marL="109728" indent="0" algn="ctr">
              <a:buFont typeface="Arial" pitchFamily="34" charset="0"/>
              <a:buNone/>
            </a:pPr>
            <a:r>
              <a:rPr lang="en-US" sz="2800" i="1" dirty="0" smtClean="0"/>
              <a:t>between good and poor learners </a:t>
            </a:r>
          </a:p>
          <a:p>
            <a:pPr marL="109728" indent="0" algn="ctr">
              <a:buFont typeface="Arial" pitchFamily="34" charset="0"/>
              <a:buNone/>
            </a:pPr>
            <a:r>
              <a:rPr lang="en-US" sz="2800" i="1" dirty="0" smtClean="0"/>
              <a:t>is not the sheer quantity </a:t>
            </a:r>
          </a:p>
          <a:p>
            <a:pPr marL="109728" indent="0" algn="ctr">
              <a:buFont typeface="Arial" pitchFamily="34" charset="0"/>
              <a:buNone/>
            </a:pPr>
            <a:r>
              <a:rPr lang="en-US" sz="2800" i="1" dirty="0" smtClean="0"/>
              <a:t>of what the good learner learns, </a:t>
            </a:r>
          </a:p>
          <a:p>
            <a:pPr marL="109728" indent="0" algn="ctr">
              <a:buFont typeface="Arial" pitchFamily="34" charset="0"/>
              <a:buNone/>
            </a:pPr>
            <a:r>
              <a:rPr lang="en-US" sz="2800" i="1" dirty="0" smtClean="0"/>
              <a:t>but rather </a:t>
            </a:r>
          </a:p>
          <a:p>
            <a:pPr marL="109728" indent="0" algn="ctr">
              <a:buFont typeface="Arial" pitchFamily="34" charset="0"/>
              <a:buNone/>
            </a:pPr>
            <a:r>
              <a:rPr lang="en-US" sz="2800" i="1" dirty="0" smtClean="0"/>
              <a:t>the good learner’s ability </a:t>
            </a:r>
          </a:p>
          <a:p>
            <a:pPr marL="109728" indent="0" algn="ctr">
              <a:buFont typeface="Arial" pitchFamily="34" charset="0"/>
              <a:buNone/>
            </a:pPr>
            <a:r>
              <a:rPr lang="en-US" sz="2800" i="1" dirty="0" smtClean="0"/>
              <a:t>to organize and use information.</a:t>
            </a:r>
          </a:p>
          <a:p>
            <a:pPr marL="109728" indent="0" algn="ctr">
              <a:buFont typeface="Arial" pitchFamily="34" charset="0"/>
              <a:buNone/>
            </a:pPr>
            <a:r>
              <a:rPr lang="en-US" sz="2800" i="1" dirty="0" smtClean="0"/>
              <a:t> </a:t>
            </a:r>
            <a:endParaRPr lang="en-US" sz="2800" i="1" dirty="0"/>
          </a:p>
        </p:txBody>
      </p:sp>
    </p:spTree>
    <p:extLst>
      <p:ext uri="{BB962C8B-B14F-4D97-AF65-F5344CB8AC3E}">
        <p14:creationId xmlns:p14="http://schemas.microsoft.com/office/powerpoint/2010/main" val="2029635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5334000"/>
            <a:ext cx="8991600" cy="838200"/>
          </a:xfrm>
        </p:spPr>
        <p:txBody>
          <a:bodyPr>
            <a:noAutofit/>
          </a:bodyPr>
          <a:lstStyle/>
          <a:p>
            <a:r>
              <a:rPr lang="en-US" sz="3200" dirty="0" smtClean="0"/>
              <a:t>What the Research says about the Lesson Organizer…</a:t>
            </a:r>
            <a:endParaRPr lang="en-US" sz="3200" dirty="0"/>
          </a:p>
        </p:txBody>
      </p:sp>
      <p:sp>
        <p:nvSpPr>
          <p:cNvPr id="3" name="Content Placeholder 2"/>
          <p:cNvSpPr>
            <a:spLocks noGrp="1"/>
          </p:cNvSpPr>
          <p:nvPr>
            <p:ph idx="1"/>
          </p:nvPr>
        </p:nvSpPr>
        <p:spPr>
          <a:xfrm>
            <a:off x="457200" y="381000"/>
            <a:ext cx="8305800" cy="5715000"/>
          </a:xfrm>
        </p:spPr>
        <p:txBody>
          <a:bodyPr>
            <a:normAutofit lnSpcReduction="10000"/>
          </a:bodyPr>
          <a:lstStyle/>
          <a:p>
            <a:pPr marL="0" indent="0">
              <a:buNone/>
            </a:pPr>
            <a:endParaRPr lang="en-US" dirty="0" smtClean="0"/>
          </a:p>
          <a:p>
            <a:pPr marL="0" indent="0">
              <a:buNone/>
            </a:pPr>
            <a:r>
              <a:rPr lang="en-US" dirty="0" smtClean="0">
                <a:solidFill>
                  <a:schemeClr val="tx1"/>
                </a:solidFill>
              </a:rPr>
              <a:t>Research conducted over an eight-month period</a:t>
            </a:r>
          </a:p>
          <a:p>
            <a:pPr marL="0" indent="0">
              <a:buNone/>
            </a:pPr>
            <a:r>
              <a:rPr lang="en-US" dirty="0" smtClean="0">
                <a:solidFill>
                  <a:schemeClr val="tx1"/>
                </a:solidFill>
              </a:rPr>
              <a:t>Results: understanding and retention of information by all students improved substantially.</a:t>
            </a:r>
          </a:p>
          <a:p>
            <a:r>
              <a:rPr lang="en-US" dirty="0">
                <a:solidFill>
                  <a:schemeClr val="tx1"/>
                </a:solidFill>
              </a:rPr>
              <a:t>Teaching instruction changed:</a:t>
            </a:r>
          </a:p>
          <a:p>
            <a:pPr lvl="2"/>
            <a:r>
              <a:rPr lang="en-US" sz="2400" i="1" dirty="0">
                <a:solidFill>
                  <a:schemeClr val="tx1"/>
                </a:solidFill>
              </a:rPr>
              <a:t>teachers </a:t>
            </a:r>
            <a:r>
              <a:rPr lang="en-US" sz="2400" i="1" dirty="0" smtClean="0">
                <a:solidFill>
                  <a:schemeClr val="tx1"/>
                </a:solidFill>
              </a:rPr>
              <a:t>clearly explained </a:t>
            </a:r>
            <a:r>
              <a:rPr lang="en-US" sz="2400" i="1" dirty="0">
                <a:solidFill>
                  <a:schemeClr val="tx1"/>
                </a:solidFill>
              </a:rPr>
              <a:t>what was to be learned</a:t>
            </a:r>
          </a:p>
          <a:p>
            <a:pPr lvl="2"/>
            <a:r>
              <a:rPr lang="en-US" sz="2400" i="1" dirty="0">
                <a:solidFill>
                  <a:schemeClr val="tx1"/>
                </a:solidFill>
              </a:rPr>
              <a:t>teachers </a:t>
            </a:r>
            <a:r>
              <a:rPr lang="en-US" sz="2400" i="1" dirty="0" smtClean="0">
                <a:solidFill>
                  <a:schemeClr val="tx1"/>
                </a:solidFill>
              </a:rPr>
              <a:t>expounded on </a:t>
            </a:r>
            <a:r>
              <a:rPr lang="en-US" sz="2400" i="1" dirty="0">
                <a:solidFill>
                  <a:schemeClr val="tx1"/>
                </a:solidFill>
              </a:rPr>
              <a:t>the relationships between ‘chunks’ of information</a:t>
            </a:r>
          </a:p>
          <a:p>
            <a:pPr lvl="2"/>
            <a:r>
              <a:rPr lang="en-US" sz="2400" i="1" dirty="0">
                <a:solidFill>
                  <a:schemeClr val="tx1"/>
                </a:solidFill>
              </a:rPr>
              <a:t>Teachers explained relevance of activities used to support </a:t>
            </a:r>
            <a:r>
              <a:rPr lang="en-US" sz="2400" i="1" dirty="0" smtClean="0">
                <a:solidFill>
                  <a:schemeClr val="tx1"/>
                </a:solidFill>
              </a:rPr>
              <a:t>learning</a:t>
            </a:r>
          </a:p>
          <a:p>
            <a:r>
              <a:rPr lang="en-US" dirty="0" smtClean="0">
                <a:solidFill>
                  <a:schemeClr val="tx1"/>
                </a:solidFill>
              </a:rPr>
              <a:t>Students of teachers who used the graphic organizer regularly and consistently </a:t>
            </a:r>
            <a:r>
              <a:rPr lang="en-US" dirty="0" smtClean="0">
                <a:solidFill>
                  <a:schemeClr val="accent1"/>
                </a:solidFill>
              </a:rPr>
              <a:t>scored an average of 15 percentage points higher</a:t>
            </a:r>
            <a:r>
              <a:rPr lang="en-US" dirty="0" smtClean="0">
                <a:solidFill>
                  <a:schemeClr val="tx1"/>
                </a:solidFill>
              </a:rPr>
              <a:t> on unit tests than students of teachers who did not use organizers</a:t>
            </a:r>
          </a:p>
          <a:p>
            <a:pPr marL="0" indent="0">
              <a:buNone/>
            </a:pPr>
            <a:endParaRPr lang="en-US" dirty="0" smtClean="0">
              <a:solidFill>
                <a:schemeClr val="tx1"/>
              </a:solidFill>
            </a:endParaRPr>
          </a:p>
          <a:p>
            <a:pPr marL="640080" lvl="2" indent="0">
              <a:buNone/>
            </a:pPr>
            <a:endParaRPr lang="en-US" dirty="0" smtClean="0"/>
          </a:p>
          <a:p>
            <a:pPr lvl="2"/>
            <a:endParaRPr lang="en-US" dirty="0" smtClean="0"/>
          </a:p>
        </p:txBody>
      </p:sp>
    </p:spTree>
    <p:extLst>
      <p:ext uri="{BB962C8B-B14F-4D97-AF65-F5344CB8AC3E}">
        <p14:creationId xmlns:p14="http://schemas.microsoft.com/office/powerpoint/2010/main" val="2404765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 observed when my child tried to study….</a:t>
            </a:r>
            <a:endParaRPr lang="en-US" dirty="0"/>
          </a:p>
        </p:txBody>
      </p:sp>
      <p:sp>
        <p:nvSpPr>
          <p:cNvPr id="3" name="Content Placeholder 2"/>
          <p:cNvSpPr>
            <a:spLocks noGrp="1"/>
          </p:cNvSpPr>
          <p:nvPr>
            <p:ph idx="1"/>
          </p:nvPr>
        </p:nvSpPr>
        <p:spPr/>
        <p:txBody>
          <a:bodyPr/>
          <a:lstStyle/>
          <a:p>
            <a:r>
              <a:rPr lang="en-US" dirty="0"/>
              <a:t>Visual graphs/charts support learning</a:t>
            </a:r>
          </a:p>
          <a:p>
            <a:r>
              <a:rPr lang="en-US" dirty="0"/>
              <a:t>Frames relationships</a:t>
            </a:r>
          </a:p>
          <a:p>
            <a:r>
              <a:rPr lang="en-US" dirty="0"/>
              <a:t>Show the ‘parts’ of the ‘whole’ </a:t>
            </a:r>
          </a:p>
          <a:p>
            <a:r>
              <a:rPr lang="en-US" dirty="0"/>
              <a:t>Incorporates organizational activities into classroom activities</a:t>
            </a:r>
          </a:p>
          <a:p>
            <a:r>
              <a:rPr lang="en-US" dirty="0"/>
              <a:t>Breaks learning into steps</a:t>
            </a:r>
          </a:p>
          <a:p>
            <a:r>
              <a:rPr lang="en-US" dirty="0"/>
              <a:t>Helps students synthesize information</a:t>
            </a:r>
          </a:p>
          <a:p>
            <a:r>
              <a:rPr lang="en-US" dirty="0"/>
              <a:t>Organizes </a:t>
            </a:r>
            <a:r>
              <a:rPr lang="en-US" dirty="0" smtClean="0"/>
              <a:t>learning</a:t>
            </a:r>
            <a:endParaRPr lang="en-US" dirty="0"/>
          </a:p>
        </p:txBody>
      </p:sp>
    </p:spTree>
    <p:extLst>
      <p:ext uri="{BB962C8B-B14F-4D97-AF65-F5344CB8AC3E}">
        <p14:creationId xmlns:p14="http://schemas.microsoft.com/office/powerpoint/2010/main" val="104579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pPr algn="r"/>
            <a:r>
              <a:rPr lang="en-US" sz="4400" dirty="0"/>
              <a:t>For </a:t>
            </a:r>
            <a:r>
              <a:rPr lang="en-US" sz="4400" dirty="0" smtClean="0"/>
              <a:t>example…</a:t>
            </a:r>
            <a:endParaRPr lang="en-US" sz="4400" dirty="0"/>
          </a:p>
        </p:txBody>
      </p:sp>
      <p:sp>
        <p:nvSpPr>
          <p:cNvPr id="3" name="Content Placeholder 2"/>
          <p:cNvSpPr>
            <a:spLocks noGrp="1"/>
          </p:cNvSpPr>
          <p:nvPr>
            <p:ph idx="1"/>
          </p:nvPr>
        </p:nvSpPr>
        <p:spPr>
          <a:xfrm>
            <a:off x="457200" y="685800"/>
            <a:ext cx="8229600" cy="4800600"/>
          </a:xfrm>
        </p:spPr>
        <p:txBody>
          <a:bodyPr>
            <a:noAutofit/>
          </a:bodyPr>
          <a:lstStyle/>
          <a:p>
            <a:r>
              <a:rPr lang="en-US" sz="2800" dirty="0"/>
              <a:t>Emma reads her mom’s </a:t>
            </a:r>
            <a:r>
              <a:rPr lang="en-US" sz="2800" dirty="0" smtClean="0"/>
              <a:t>novels </a:t>
            </a:r>
            <a:r>
              <a:rPr lang="en-US" sz="2800" dirty="0"/>
              <a:t>at home. She likes to write short stories in her free time. At school she’s working </a:t>
            </a:r>
            <a:r>
              <a:rPr lang="en-US" sz="2800" dirty="0" smtClean="0"/>
              <a:t>well above </a:t>
            </a:r>
            <a:r>
              <a:rPr lang="en-US" sz="2800" dirty="0"/>
              <a:t>grade level.  </a:t>
            </a:r>
          </a:p>
          <a:p>
            <a:r>
              <a:rPr lang="en-US" sz="2800" dirty="0" err="1"/>
              <a:t>Keh</a:t>
            </a:r>
            <a:r>
              <a:rPr lang="en-US" sz="2800" dirty="0"/>
              <a:t> </a:t>
            </a:r>
            <a:r>
              <a:rPr lang="en-US" sz="2800" dirty="0" err="1"/>
              <a:t>Keh</a:t>
            </a:r>
            <a:r>
              <a:rPr lang="en-US" sz="2800" dirty="0"/>
              <a:t> is a refugee from Burma. She has an ELL tutor and is learning English but she has difficulty understanding the teacher and is uncomfortable asking questions</a:t>
            </a:r>
            <a:r>
              <a:rPr lang="en-US" sz="2800" dirty="0" smtClean="0"/>
              <a:t>.</a:t>
            </a:r>
            <a:endParaRPr lang="en-US" sz="2800" dirty="0"/>
          </a:p>
          <a:p>
            <a:r>
              <a:rPr lang="en-US" sz="2800" dirty="0" smtClean="0"/>
              <a:t>Petra </a:t>
            </a:r>
            <a:r>
              <a:rPr lang="en-US" sz="2800" dirty="0"/>
              <a:t>enjoys learning and wants to participate in classroom discussions – but he doesn’t. His friends say school is not for kids like them. Learning is for other kids, so why should he bother. He’ll never go to college anyways</a:t>
            </a:r>
            <a:r>
              <a:rPr lang="en-US" sz="2800" dirty="0" smtClean="0"/>
              <a:t>.</a:t>
            </a:r>
            <a:endParaRPr lang="en-US" sz="2800" dirty="0"/>
          </a:p>
        </p:txBody>
      </p:sp>
    </p:spTree>
    <p:extLst>
      <p:ext uri="{BB962C8B-B14F-4D97-AF65-F5344CB8AC3E}">
        <p14:creationId xmlns:p14="http://schemas.microsoft.com/office/powerpoint/2010/main" val="3113588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noChangeArrowheads="1"/>
          </p:cNvSpPr>
          <p:nvPr>
            <p:ph type="title"/>
          </p:nvPr>
        </p:nvSpPr>
        <p:spPr bwMode="auto">
          <a:xfrm>
            <a:off x="406400" y="378023"/>
            <a:ext cx="8229600" cy="30777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marL="0" indent="0" eaLnBrk="1" hangingPunct="1">
              <a:spcBef>
                <a:spcPct val="0"/>
              </a:spcBef>
              <a:buClrTx/>
              <a:buSzTx/>
              <a:buNone/>
            </a:pPr>
            <a:r>
              <a:rPr lang="en-US" altLang="en-US" sz="1400" dirty="0" smtClean="0">
                <a:effectLst/>
                <a:latin typeface="Arial" panose="020B0604020202020204" pitchFamily="34" charset="0"/>
                <a:cs typeface="Arial" panose="020B0604020202020204" pitchFamily="34" charset="0"/>
              </a:rPr>
              <a:t>2. ELA </a:t>
            </a:r>
            <a:r>
              <a:rPr lang="en-US" altLang="en-US" sz="1400" dirty="0" smtClean="0">
                <a:latin typeface="Arial" panose="020B0604020202020204" pitchFamily="34" charset="0"/>
                <a:cs typeface="Arial" panose="020B0604020202020204" pitchFamily="34" charset="0"/>
              </a:rPr>
              <a:t>8-9</a:t>
            </a:r>
            <a:r>
              <a:rPr lang="en-US" altLang="en-US" sz="1400" dirty="0" smtClean="0">
                <a:effectLst/>
                <a:latin typeface="Arial" panose="020B0604020202020204" pitchFamily="34" charset="0"/>
                <a:cs typeface="Arial" panose="020B0604020202020204" pitchFamily="34" charset="0"/>
              </a:rPr>
              <a:t> Writing	Lesson Organizer: Writing Informative Texts	Date:</a:t>
            </a:r>
            <a:endParaRPr lang="en-US" altLang="en-US" sz="1400" dirty="0">
              <a:effectLst/>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5892800" y="700548"/>
            <a:ext cx="27432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a:t>4. Next Topic</a:t>
            </a:r>
          </a:p>
          <a:p>
            <a:pPr eaLnBrk="1" hangingPunct="1">
              <a:spcBef>
                <a:spcPct val="0"/>
              </a:spcBef>
              <a:buClrTx/>
              <a:buSzTx/>
              <a:buFontTx/>
              <a:buNone/>
            </a:pPr>
            <a:r>
              <a:rPr lang="en-US" altLang="en-US" sz="1400" i="1" dirty="0"/>
              <a:t>Write narratives</a:t>
            </a:r>
          </a:p>
        </p:txBody>
      </p:sp>
      <p:sp>
        <p:nvSpPr>
          <p:cNvPr id="7" name="TextBox 6"/>
          <p:cNvSpPr txBox="1">
            <a:spLocks noChangeArrowheads="1"/>
          </p:cNvSpPr>
          <p:nvPr/>
        </p:nvSpPr>
        <p:spPr bwMode="auto">
          <a:xfrm>
            <a:off x="406400" y="698833"/>
            <a:ext cx="27432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smtClean="0"/>
              <a:t>3. Last </a:t>
            </a:r>
            <a:r>
              <a:rPr lang="en-US" altLang="en-US" sz="1600" dirty="0"/>
              <a:t>Topic</a:t>
            </a:r>
          </a:p>
          <a:p>
            <a:pPr eaLnBrk="1" hangingPunct="1">
              <a:spcBef>
                <a:spcPct val="0"/>
              </a:spcBef>
              <a:buClrTx/>
              <a:buSzTx/>
              <a:buFontTx/>
              <a:buNone/>
            </a:pPr>
            <a:r>
              <a:rPr lang="en-US" altLang="en-US" sz="1400" i="1" dirty="0"/>
              <a:t>Write </a:t>
            </a:r>
            <a:r>
              <a:rPr lang="en-US" altLang="en-US" sz="1400" i="1" dirty="0" smtClean="0"/>
              <a:t>arguments</a:t>
            </a:r>
            <a:endParaRPr lang="en-US" altLang="en-US" sz="1400" i="1" dirty="0"/>
          </a:p>
        </p:txBody>
      </p:sp>
      <p:sp>
        <p:nvSpPr>
          <p:cNvPr id="8" name="TextBox 7"/>
          <p:cNvSpPr txBox="1">
            <a:spLocks noChangeArrowheads="1"/>
          </p:cNvSpPr>
          <p:nvPr/>
        </p:nvSpPr>
        <p:spPr bwMode="auto">
          <a:xfrm>
            <a:off x="3149600" y="698833"/>
            <a:ext cx="27432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smtClean="0"/>
              <a:t>1. Current </a:t>
            </a:r>
            <a:r>
              <a:rPr lang="en-US" altLang="en-US" sz="1600" dirty="0"/>
              <a:t>Topic</a:t>
            </a:r>
          </a:p>
          <a:p>
            <a:pPr eaLnBrk="1" hangingPunct="1">
              <a:spcBef>
                <a:spcPct val="0"/>
              </a:spcBef>
              <a:buClrTx/>
              <a:buSzTx/>
              <a:buFontTx/>
              <a:buNone/>
            </a:pPr>
            <a:r>
              <a:rPr lang="en-US" altLang="en-US" sz="1400" i="1" dirty="0"/>
              <a:t>Write </a:t>
            </a:r>
            <a:r>
              <a:rPr lang="en-US" altLang="en-US" sz="1400" i="1" dirty="0" smtClean="0"/>
              <a:t>informative texts</a:t>
            </a:r>
            <a:endParaRPr lang="en-US" altLang="en-US" sz="1400" i="1" dirty="0"/>
          </a:p>
        </p:txBody>
      </p:sp>
      <p:sp>
        <p:nvSpPr>
          <p:cNvPr id="9" name="TextBox 8"/>
          <p:cNvSpPr txBox="1">
            <a:spLocks noChangeArrowheads="1"/>
          </p:cNvSpPr>
          <p:nvPr/>
        </p:nvSpPr>
        <p:spPr bwMode="auto">
          <a:xfrm>
            <a:off x="378540" y="1393728"/>
            <a:ext cx="8305800" cy="584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i="1" dirty="0" smtClean="0"/>
              <a:t>5. Big Question (the Standard): How </a:t>
            </a:r>
            <a:r>
              <a:rPr lang="en-US" altLang="en-US" sz="1600" i="1" dirty="0"/>
              <a:t>do I communicate </a:t>
            </a:r>
            <a:endParaRPr lang="en-US" altLang="en-US" sz="1600" i="1" dirty="0" smtClean="0"/>
          </a:p>
          <a:p>
            <a:pPr eaLnBrk="1" hangingPunct="1">
              <a:spcBef>
                <a:spcPct val="0"/>
              </a:spcBef>
              <a:buClrTx/>
              <a:buSzTx/>
              <a:buFontTx/>
              <a:buNone/>
            </a:pPr>
            <a:r>
              <a:rPr lang="en-US" altLang="en-US" sz="1600" i="1" dirty="0" smtClean="0"/>
              <a:t>    complex </a:t>
            </a:r>
            <a:r>
              <a:rPr lang="en-US" altLang="en-US" sz="1600" i="1" dirty="0"/>
              <a:t>ideas </a:t>
            </a:r>
            <a:r>
              <a:rPr lang="en-US" altLang="en-US" sz="1600" i="1" dirty="0" smtClean="0"/>
              <a:t>clearly and accurately?</a:t>
            </a:r>
            <a:endParaRPr lang="en-US" altLang="en-US" sz="2000" dirty="0"/>
          </a:p>
        </p:txBody>
      </p:sp>
      <p:sp>
        <p:nvSpPr>
          <p:cNvPr id="10" name="Text Box 9"/>
          <p:cNvSpPr txBox="1">
            <a:spLocks noChangeArrowheads="1"/>
          </p:cNvSpPr>
          <p:nvPr/>
        </p:nvSpPr>
        <p:spPr bwMode="auto">
          <a:xfrm>
            <a:off x="3276600" y="2165556"/>
            <a:ext cx="2590800" cy="369888"/>
          </a:xfrm>
          <a:prstGeom prst="rect">
            <a:avLst/>
          </a:prstGeom>
          <a:solidFill>
            <a:schemeClr val="bg1"/>
          </a:solidFill>
          <a:ln w="9525">
            <a:solidFill>
              <a:srgbClr val="000000"/>
            </a:solidFill>
            <a:miter lim="800000"/>
            <a:headEnd/>
            <a:tailEnd/>
          </a:ln>
        </p:spPr>
        <p:txBody>
          <a:bodyPr>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dirty="0"/>
              <a:t>6. The Key Concepts</a:t>
            </a:r>
          </a:p>
        </p:txBody>
      </p:sp>
      <p:sp>
        <p:nvSpPr>
          <p:cNvPr id="11" name="AutoShape 21"/>
          <p:cNvSpPr>
            <a:spLocks noChangeArrowheads="1"/>
          </p:cNvSpPr>
          <p:nvPr/>
        </p:nvSpPr>
        <p:spPr bwMode="auto">
          <a:xfrm>
            <a:off x="6898403" y="2230437"/>
            <a:ext cx="1752600" cy="969963"/>
          </a:xfrm>
          <a:prstGeom prst="wedgeRoundRectCallout">
            <a:avLst>
              <a:gd name="adj1" fmla="val -137519"/>
              <a:gd name="adj2" fmla="val -158843"/>
              <a:gd name="adj3" fmla="val 16667"/>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a:t>2. Ask students: What do you already know?</a:t>
            </a:r>
            <a:endParaRPr lang="en-US" altLang="en-US" sz="1400" dirty="0"/>
          </a:p>
        </p:txBody>
      </p:sp>
      <p:sp>
        <p:nvSpPr>
          <p:cNvPr id="12" name="TextBox 11"/>
          <p:cNvSpPr txBox="1">
            <a:spLocks noChangeArrowheads="1"/>
          </p:cNvSpPr>
          <p:nvPr/>
        </p:nvSpPr>
        <p:spPr bwMode="auto">
          <a:xfrm>
            <a:off x="5019360" y="4843463"/>
            <a:ext cx="4038600" cy="19542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AutoNum type="arabicPeriod"/>
            </a:pPr>
            <a:r>
              <a:rPr lang="en-US" altLang="en-US" sz="1100"/>
              <a:t>Discuss the topic and fill out the lesson organizer along with the teacher (Day 1)</a:t>
            </a:r>
          </a:p>
          <a:p>
            <a:pPr eaLnBrk="1" hangingPunct="1">
              <a:spcBef>
                <a:spcPct val="0"/>
              </a:spcBef>
              <a:buClrTx/>
              <a:buSzTx/>
              <a:buFontTx/>
              <a:buAutoNum type="arabicPeriod"/>
            </a:pPr>
            <a:r>
              <a:rPr lang="en-US" altLang="en-US" sz="1100"/>
              <a:t>Participate in writing examples of the key elements with the teacher (Day 1) </a:t>
            </a:r>
          </a:p>
          <a:p>
            <a:pPr eaLnBrk="1" hangingPunct="1">
              <a:spcBef>
                <a:spcPct val="0"/>
              </a:spcBef>
              <a:buClrTx/>
              <a:buSzTx/>
              <a:buFontTx/>
              <a:buAutoNum type="arabicPeriod"/>
            </a:pPr>
            <a:r>
              <a:rPr lang="en-US" altLang="en-US" sz="1100"/>
              <a:t>Divide into groups and write an informative text with the five key elements (Day 2)</a:t>
            </a:r>
          </a:p>
          <a:p>
            <a:pPr eaLnBrk="1" hangingPunct="1">
              <a:spcBef>
                <a:spcPct val="0"/>
              </a:spcBef>
              <a:buClrTx/>
              <a:buSzTx/>
              <a:buFontTx/>
              <a:buAutoNum type="arabicPeriod"/>
            </a:pPr>
            <a:r>
              <a:rPr lang="en-US" altLang="en-US" sz="1100"/>
              <a:t>Each group presents their informative text for critical analysis (Day 2)</a:t>
            </a:r>
          </a:p>
          <a:p>
            <a:pPr eaLnBrk="1" hangingPunct="1">
              <a:spcBef>
                <a:spcPct val="0"/>
              </a:spcBef>
              <a:buClrTx/>
              <a:buSzTx/>
              <a:buFontTx/>
              <a:buAutoNum type="arabicPeriod"/>
            </a:pPr>
            <a:r>
              <a:rPr lang="en-US" altLang="en-US" sz="1100"/>
              <a:t>Assignment:  Develop an informative text and bring to class to discuss and hand in (Day 3)</a:t>
            </a:r>
          </a:p>
          <a:p>
            <a:pPr eaLnBrk="1" hangingPunct="1">
              <a:spcBef>
                <a:spcPct val="0"/>
              </a:spcBef>
              <a:buClrTx/>
              <a:buSzTx/>
              <a:buFontTx/>
              <a:buAutoNum type="arabicPeriod"/>
            </a:pPr>
            <a:endParaRPr lang="en-US" altLang="en-US" sz="1100"/>
          </a:p>
        </p:txBody>
      </p:sp>
      <p:sp>
        <p:nvSpPr>
          <p:cNvPr id="13" name="TextBox 12"/>
          <p:cNvSpPr txBox="1">
            <a:spLocks noChangeArrowheads="1"/>
          </p:cNvSpPr>
          <p:nvPr/>
        </p:nvSpPr>
        <p:spPr bwMode="auto">
          <a:xfrm>
            <a:off x="533400" y="4833938"/>
            <a:ext cx="4065588" cy="19542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 typeface="Calibri" pitchFamily="34" charset="0"/>
              <a:buAutoNum type="arabicPeriod"/>
            </a:pPr>
            <a:r>
              <a:rPr lang="en-US" altLang="en-US" sz="1100" dirty="0"/>
              <a:t>Describe and find examples of each of the five key elements of informative text from a case study</a:t>
            </a:r>
          </a:p>
          <a:p>
            <a:pPr eaLnBrk="1" hangingPunct="1">
              <a:spcBef>
                <a:spcPct val="0"/>
              </a:spcBef>
              <a:buClrTx/>
              <a:buSzTx/>
              <a:buFont typeface="Calibri" pitchFamily="34" charset="0"/>
              <a:buAutoNum type="arabicPeriod"/>
            </a:pPr>
            <a:r>
              <a:rPr lang="en-US" altLang="en-US" sz="1100" dirty="0"/>
              <a:t> Discuss the purpose of informative text and give examples of where this style might be used</a:t>
            </a:r>
          </a:p>
          <a:p>
            <a:pPr eaLnBrk="1" hangingPunct="1">
              <a:spcBef>
                <a:spcPct val="0"/>
              </a:spcBef>
              <a:buClrTx/>
              <a:buSzTx/>
              <a:buFont typeface="Calibri" pitchFamily="34" charset="0"/>
              <a:buAutoNum type="arabicPeriod"/>
            </a:pPr>
            <a:r>
              <a:rPr lang="en-US" altLang="en-US" sz="1100" dirty="0"/>
              <a:t>From an informative text of your choice, identify what background information is provided</a:t>
            </a:r>
          </a:p>
          <a:p>
            <a:pPr eaLnBrk="1" hangingPunct="1">
              <a:spcBef>
                <a:spcPct val="0"/>
              </a:spcBef>
              <a:buClrTx/>
              <a:buSzTx/>
              <a:buFont typeface="Calibri" pitchFamily="34" charset="0"/>
              <a:buAutoNum type="arabicPeriod"/>
            </a:pPr>
            <a:r>
              <a:rPr lang="en-US" altLang="en-US" sz="1100" dirty="0"/>
              <a:t>From an informative text of your choice, give examples of statements written from an objective point of view</a:t>
            </a:r>
          </a:p>
          <a:p>
            <a:pPr eaLnBrk="1" hangingPunct="1">
              <a:spcBef>
                <a:spcPct val="0"/>
              </a:spcBef>
              <a:buClrTx/>
              <a:buSzTx/>
              <a:buFont typeface="Calibri" pitchFamily="34" charset="0"/>
              <a:buAutoNum type="arabicPeriod"/>
            </a:pPr>
            <a:r>
              <a:rPr lang="en-US" altLang="en-US" sz="1100" dirty="0"/>
              <a:t>From an informative text of your choice, give examples of statements that include formal language or words</a:t>
            </a:r>
          </a:p>
          <a:p>
            <a:pPr eaLnBrk="1" hangingPunct="1">
              <a:spcBef>
                <a:spcPct val="0"/>
              </a:spcBef>
              <a:buClrTx/>
              <a:buSzTx/>
              <a:buFont typeface="Calibri" pitchFamily="34" charset="0"/>
              <a:buAutoNum type="arabicPeriod"/>
            </a:pPr>
            <a:r>
              <a:rPr lang="en-US" altLang="en-US" sz="1100" dirty="0"/>
              <a:t>Describe the key elements of a conclusion</a:t>
            </a:r>
            <a:endParaRPr lang="en-US" altLang="en-US" sz="1200" b="1" dirty="0"/>
          </a:p>
        </p:txBody>
      </p:sp>
      <p:sp>
        <p:nvSpPr>
          <p:cNvPr id="14" name="TextBox 13"/>
          <p:cNvSpPr txBox="1">
            <a:spLocks noChangeArrowheads="1"/>
          </p:cNvSpPr>
          <p:nvPr/>
        </p:nvSpPr>
        <p:spPr bwMode="auto">
          <a:xfrm>
            <a:off x="5943600" y="4191000"/>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endParaRPr lang="en-US" altLang="en-US" sz="1600" dirty="0"/>
          </a:p>
          <a:p>
            <a:pPr algn="ctr" eaLnBrk="1" hangingPunct="1">
              <a:spcBef>
                <a:spcPct val="0"/>
              </a:spcBef>
              <a:buClrTx/>
              <a:buSzTx/>
              <a:buFontTx/>
              <a:buNone/>
            </a:pPr>
            <a:r>
              <a:rPr lang="en-US" altLang="en-US" sz="1600" dirty="0"/>
              <a:t>8.  Unit Schedule</a:t>
            </a:r>
          </a:p>
        </p:txBody>
      </p:sp>
      <p:sp>
        <p:nvSpPr>
          <p:cNvPr id="15" name="TextBox 14"/>
          <p:cNvSpPr txBox="1">
            <a:spLocks noChangeArrowheads="1"/>
          </p:cNvSpPr>
          <p:nvPr/>
        </p:nvSpPr>
        <p:spPr bwMode="auto">
          <a:xfrm>
            <a:off x="152400" y="4419600"/>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600" dirty="0"/>
              <a:t>7. Self-test Questions</a:t>
            </a:r>
          </a:p>
          <a:p>
            <a:pPr eaLnBrk="1" hangingPunct="1">
              <a:spcBef>
                <a:spcPct val="0"/>
              </a:spcBef>
              <a:buClrTx/>
              <a:buSzTx/>
              <a:buFontTx/>
              <a:buNone/>
            </a:pPr>
            <a:endParaRPr lang="en-US" altLang="en-US" sz="1600" dirty="0"/>
          </a:p>
        </p:txBody>
      </p:sp>
      <p:sp>
        <p:nvSpPr>
          <p:cNvPr id="16" name="AutoShape 6"/>
          <p:cNvSpPr>
            <a:spLocks noChangeArrowheads="1"/>
          </p:cNvSpPr>
          <p:nvPr/>
        </p:nvSpPr>
        <p:spPr bwMode="auto">
          <a:xfrm>
            <a:off x="781050" y="2324100"/>
            <a:ext cx="1371600" cy="938213"/>
          </a:xfrm>
          <a:prstGeom prst="wedgeEllipseCallout">
            <a:avLst>
              <a:gd name="adj1" fmla="val 127796"/>
              <a:gd name="adj2" fmla="val -24062"/>
            </a:avLst>
          </a:prstGeom>
          <a:solidFill>
            <a:srgbClr val="FFFFFF"/>
          </a:solidFill>
          <a:ln w="31750">
            <a:solidFill>
              <a:srgbClr val="9BBB59"/>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Introduce a topic</a:t>
            </a:r>
          </a:p>
        </p:txBody>
      </p:sp>
      <p:sp>
        <p:nvSpPr>
          <p:cNvPr id="17" name="AutoShape 2"/>
          <p:cNvSpPr>
            <a:spLocks noChangeArrowheads="1"/>
          </p:cNvSpPr>
          <p:nvPr/>
        </p:nvSpPr>
        <p:spPr bwMode="auto">
          <a:xfrm>
            <a:off x="1752600" y="3314700"/>
            <a:ext cx="1524000" cy="914400"/>
          </a:xfrm>
          <a:prstGeom prst="wedgeEllipseCallout">
            <a:avLst>
              <a:gd name="adj1" fmla="val 90329"/>
              <a:gd name="adj2" fmla="val -120963"/>
            </a:avLst>
          </a:prstGeom>
          <a:solidFill>
            <a:srgbClr val="FFFFFF"/>
          </a:solidFill>
          <a:ln w="31750">
            <a:solidFill>
              <a:srgbClr val="4F81BD"/>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Provide background Information</a:t>
            </a:r>
          </a:p>
        </p:txBody>
      </p:sp>
      <p:sp>
        <p:nvSpPr>
          <p:cNvPr id="18" name="AutoShape 3"/>
          <p:cNvSpPr>
            <a:spLocks noChangeArrowheads="1"/>
          </p:cNvSpPr>
          <p:nvPr/>
        </p:nvSpPr>
        <p:spPr bwMode="auto">
          <a:xfrm>
            <a:off x="3484563" y="3848100"/>
            <a:ext cx="1447800" cy="785813"/>
          </a:xfrm>
          <a:prstGeom prst="wedgeEllipseCallout">
            <a:avLst>
              <a:gd name="adj1" fmla="val 23843"/>
              <a:gd name="adj2" fmla="val -202958"/>
            </a:avLst>
          </a:prstGeom>
          <a:solidFill>
            <a:srgbClr val="FFFFFF"/>
          </a:solidFill>
          <a:ln w="31750">
            <a:solidFill>
              <a:srgbClr val="F79646"/>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Link major ideas</a:t>
            </a:r>
            <a:endParaRPr lang="en-US" altLang="en-US" sz="1400"/>
          </a:p>
        </p:txBody>
      </p:sp>
      <p:sp>
        <p:nvSpPr>
          <p:cNvPr id="19" name="AutoShape 8"/>
          <p:cNvSpPr>
            <a:spLocks noChangeArrowheads="1"/>
          </p:cNvSpPr>
          <p:nvPr/>
        </p:nvSpPr>
        <p:spPr bwMode="auto">
          <a:xfrm>
            <a:off x="5219700" y="3984625"/>
            <a:ext cx="1447800" cy="725488"/>
          </a:xfrm>
          <a:prstGeom prst="wedgeEllipseCallout">
            <a:avLst>
              <a:gd name="adj1" fmla="val -50458"/>
              <a:gd name="adj2" fmla="val -236454"/>
            </a:avLst>
          </a:prstGeom>
          <a:solidFill>
            <a:srgbClr val="FFFFFF"/>
          </a:solidFill>
          <a:ln w="31750">
            <a:solidFill>
              <a:srgbClr val="C0504D"/>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Use formal language </a:t>
            </a:r>
          </a:p>
        </p:txBody>
      </p:sp>
      <p:sp>
        <p:nvSpPr>
          <p:cNvPr id="20" name="AutoShape 4"/>
          <p:cNvSpPr>
            <a:spLocks noChangeArrowheads="1"/>
          </p:cNvSpPr>
          <p:nvPr/>
        </p:nvSpPr>
        <p:spPr bwMode="auto">
          <a:xfrm>
            <a:off x="6837363" y="3416300"/>
            <a:ext cx="1524000" cy="785813"/>
          </a:xfrm>
          <a:prstGeom prst="wedgeEllipseCallout">
            <a:avLst>
              <a:gd name="adj1" fmla="val -112444"/>
              <a:gd name="adj2" fmla="val -150236"/>
            </a:avLst>
          </a:prstGeom>
          <a:solidFill>
            <a:srgbClr val="FFFFFF"/>
          </a:solidFill>
          <a:ln w="31750">
            <a:solidFill>
              <a:srgbClr val="4BACC6"/>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Provide a conclusion</a:t>
            </a:r>
          </a:p>
        </p:txBody>
      </p:sp>
    </p:spTree>
    <p:extLst>
      <p:ext uri="{BB962C8B-B14F-4D97-AF65-F5344CB8AC3E}">
        <p14:creationId xmlns:p14="http://schemas.microsoft.com/office/powerpoint/2010/main" val="31993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bg/>
                                          </p:spTgt>
                                        </p:tgtEl>
                                        <p:attrNameLst>
                                          <p:attrName>style.visibility</p:attrName>
                                        </p:attrNameLst>
                                      </p:cBhvr>
                                      <p:to>
                                        <p:strVal val="visible"/>
                                      </p:to>
                                    </p:set>
                                    <p:anim calcmode="lin" valueType="num">
                                      <p:cBhvr additive="base">
                                        <p:cTn id="9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98" dur="500" fill="hold"/>
                                        <p:tgtEl>
                                          <p:spTgt spid="20">
                                            <p:bg/>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0">
                                            <p:txEl>
                                              <p:pRg st="0" end="0"/>
                                            </p:txEl>
                                          </p:spTgt>
                                        </p:tgtEl>
                                        <p:attrNameLst>
                                          <p:attrName>style.visibility</p:attrName>
                                        </p:attrNameLst>
                                      </p:cBhvr>
                                      <p:to>
                                        <p:strVal val="visible"/>
                                      </p:to>
                                    </p:set>
                                    <p:anim calcmode="lin" valueType="num">
                                      <p:cBhvr additive="base">
                                        <p:cTn id="10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 presetClass="emph" presetSubtype="2" fill="hold" nodeType="clickEffect">
                                  <p:stCondLst>
                                    <p:cond delay="0"/>
                                  </p:stCondLst>
                                  <p:childTnLst>
                                    <p:animClr clrSpc="rgb" dir="cw">
                                      <p:cBhvr override="childStyle">
                                        <p:cTn id="106" dur="2000" fill="hold"/>
                                        <p:tgtEl>
                                          <p:spTgt spid="2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animBg="1"/>
      <p:bldP spid="17" grpId="0" animBg="1"/>
      <p:bldP spid="18" grpId="0" animBg="1"/>
      <p:bldP spid="19" grpId="0" animBg="1"/>
      <p:bldP spid="20" grpId="0" build="allAtOnce"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noChangeArrowheads="1"/>
          </p:cNvSpPr>
          <p:nvPr>
            <p:ph type="title"/>
          </p:nvPr>
        </p:nvSpPr>
        <p:spPr bwMode="auto">
          <a:xfrm>
            <a:off x="266700" y="368300"/>
            <a:ext cx="8496300" cy="3178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marL="0" indent="0" eaLnBrk="1" hangingPunct="1">
              <a:spcBef>
                <a:spcPct val="0"/>
              </a:spcBef>
              <a:buClrTx/>
              <a:buSzTx/>
              <a:buNone/>
            </a:pPr>
            <a:r>
              <a:rPr lang="en-US" altLang="en-US" sz="1400" dirty="0" smtClean="0">
                <a:latin typeface="Arial" panose="020B0604020202020204" pitchFamily="34" charset="0"/>
                <a:cs typeface="Arial" panose="020B0604020202020204" pitchFamily="34" charset="0"/>
              </a:rPr>
              <a:t>4. Big Picture</a:t>
            </a:r>
            <a:r>
              <a:rPr lang="en-US" altLang="en-US" sz="1400" dirty="0" smtClean="0">
                <a:effectLst/>
                <a:latin typeface="Arial" panose="020B0604020202020204" pitchFamily="34" charset="0"/>
                <a:cs typeface="Arial" panose="020B0604020202020204" pitchFamily="34" charset="0"/>
              </a:rPr>
              <a:t>: Forms of Government</a:t>
            </a:r>
            <a:endParaRPr lang="en-US" altLang="en-US" sz="1400" dirty="0">
              <a:effectLst/>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266700" y="686133"/>
            <a:ext cx="2921000" cy="55399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a:t>2</a:t>
            </a:r>
            <a:r>
              <a:rPr lang="en-US" altLang="en-US" sz="1600" dirty="0" smtClean="0"/>
              <a:t>. Last Topic </a:t>
            </a:r>
            <a:endParaRPr lang="en-US" altLang="en-US" sz="1600" dirty="0"/>
          </a:p>
          <a:p>
            <a:pPr eaLnBrk="1" hangingPunct="1">
              <a:spcBef>
                <a:spcPct val="0"/>
              </a:spcBef>
              <a:buClrTx/>
              <a:buSzTx/>
              <a:buFontTx/>
              <a:buNone/>
            </a:pPr>
            <a:endParaRPr lang="en-US" altLang="en-US" sz="1400" i="1" dirty="0"/>
          </a:p>
        </p:txBody>
      </p:sp>
      <p:sp>
        <p:nvSpPr>
          <p:cNvPr id="7" name="TextBox 6"/>
          <p:cNvSpPr txBox="1">
            <a:spLocks noChangeArrowheads="1"/>
          </p:cNvSpPr>
          <p:nvPr/>
        </p:nvSpPr>
        <p:spPr bwMode="auto">
          <a:xfrm>
            <a:off x="3048000" y="686133"/>
            <a:ext cx="2882900" cy="584775"/>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marL="342900" indent="-342900" eaLnBrk="1" hangingPunct="1">
              <a:spcBef>
                <a:spcPct val="0"/>
              </a:spcBef>
              <a:buClrTx/>
              <a:buSzTx/>
              <a:buFontTx/>
              <a:buAutoNum type="arabicPeriod"/>
            </a:pPr>
            <a:r>
              <a:rPr lang="en-US" altLang="en-US" sz="1600" dirty="0" smtClean="0"/>
              <a:t>Current Topic:</a:t>
            </a:r>
          </a:p>
          <a:p>
            <a:pPr algn="ctr" eaLnBrk="1" hangingPunct="1">
              <a:spcBef>
                <a:spcPct val="0"/>
              </a:spcBef>
              <a:buClrTx/>
              <a:buSzTx/>
              <a:buNone/>
            </a:pPr>
            <a:r>
              <a:rPr lang="en-US" altLang="en-US" sz="1600" b="1" dirty="0" smtClean="0"/>
              <a:t>Democracy</a:t>
            </a:r>
            <a:endParaRPr lang="en-US" altLang="en-US" sz="1600" b="1" dirty="0"/>
          </a:p>
        </p:txBody>
      </p:sp>
      <p:graphicFrame>
        <p:nvGraphicFramePr>
          <p:cNvPr id="8" name="Table 7"/>
          <p:cNvGraphicFramePr>
            <a:graphicFrameLocks noGrp="1"/>
          </p:cNvGraphicFramePr>
          <p:nvPr>
            <p:extLst>
              <p:ext uri="{D42A27DB-BD31-4B8C-83A1-F6EECF244321}">
                <p14:modId xmlns:p14="http://schemas.microsoft.com/office/powerpoint/2010/main" val="709848801"/>
              </p:ext>
            </p:extLst>
          </p:nvPr>
        </p:nvGraphicFramePr>
        <p:xfrm>
          <a:off x="266700" y="1257300"/>
          <a:ext cx="2309813" cy="3657600"/>
        </p:xfrm>
        <a:graphic>
          <a:graphicData uri="http://schemas.openxmlformats.org/drawingml/2006/table">
            <a:tbl>
              <a:tblPr firstRow="1" bandRow="1">
                <a:tableStyleId>{C083E6E3-FA7D-4D7B-A595-EF9225AFEA82}</a:tableStyleId>
              </a:tblPr>
              <a:tblGrid>
                <a:gridCol w="467810"/>
                <a:gridCol w="1842003"/>
              </a:tblGrid>
              <a:tr h="339725">
                <a:tc>
                  <a:txBody>
                    <a:bodyPr/>
                    <a:lstStyle/>
                    <a:p>
                      <a:r>
                        <a:rPr lang="en-US" b="0" dirty="0" smtClean="0"/>
                        <a:t>8.</a:t>
                      </a: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b="0" dirty="0" smtClean="0"/>
                        <a:t>Unit Schedule</a:t>
                      </a:r>
                      <a:endParaRPr lang="en-US"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39725">
                <a:tc>
                  <a:txBody>
                    <a:bodyPr/>
                    <a:lstStyle/>
                    <a:p>
                      <a:r>
                        <a:rPr lang="en-US" sz="1200" dirty="0" smtClean="0"/>
                        <a:t>2/28</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a:p>
                  </a:txBody>
                  <a:tcPr>
                    <a:lnR w="12700" cap="flat" cmpd="sng" algn="ctr">
                      <a:solidFill>
                        <a:schemeClr val="tx1"/>
                      </a:solidFill>
                      <a:prstDash val="solid"/>
                      <a:round/>
                      <a:headEnd type="none" w="med" len="med"/>
                      <a:tailEnd type="none" w="med" len="med"/>
                    </a:lnR>
                    <a:lnB>
                      <a:noFill/>
                    </a:lnB>
                  </a:tcPr>
                </a:tc>
              </a:tr>
              <a:tr h="339725">
                <a:tc>
                  <a:txBody>
                    <a:bodyPr/>
                    <a:lstStyle/>
                    <a:p>
                      <a:r>
                        <a:rPr lang="en-US" sz="1200" dirty="0" smtClean="0"/>
                        <a:t>2/29</a:t>
                      </a:r>
                      <a:endParaRPr lang="en-US" sz="1200" dirty="0"/>
                    </a:p>
                  </a:txBody>
                  <a:tcPr>
                    <a:lnL w="12700" cap="flat" cmpd="sng" algn="ctr">
                      <a:solidFill>
                        <a:schemeClr val="tx1"/>
                      </a:solidFill>
                      <a:prstDash val="solid"/>
                      <a:round/>
                      <a:headEnd type="none" w="med" len="med"/>
                      <a:tailEnd type="none" w="med" len="med"/>
                    </a:lnL>
                    <a:lnR>
                      <a:noFill/>
                    </a:lnR>
                  </a:tcPr>
                </a:tc>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39725">
                <a:tc>
                  <a:txBody>
                    <a:bodyPr/>
                    <a:lstStyle/>
                    <a:p>
                      <a:r>
                        <a:rPr lang="en-US" sz="1200" dirty="0" smtClean="0"/>
                        <a:t>3//1</a:t>
                      </a:r>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lnT>
                      <a:noFill/>
                    </a:lnT>
                  </a:tcPr>
                </a:tc>
              </a:tr>
              <a:tr h="339725">
                <a:tc>
                  <a:txBody>
                    <a:bodyPr/>
                    <a:lstStyle/>
                    <a:p>
                      <a:r>
                        <a:rPr lang="en-US" sz="1200" dirty="0" smtClean="0"/>
                        <a:t>3/2</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3/3</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3/6</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3/7</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3/8</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3/9</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bl>
          </a:graphicData>
        </a:graphic>
      </p:graphicFrame>
      <p:sp>
        <p:nvSpPr>
          <p:cNvPr id="9" name="TextBox 8"/>
          <p:cNvSpPr txBox="1">
            <a:spLocks noChangeArrowheads="1"/>
          </p:cNvSpPr>
          <p:nvPr/>
        </p:nvSpPr>
        <p:spPr bwMode="auto">
          <a:xfrm>
            <a:off x="5930900" y="686133"/>
            <a:ext cx="28321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a:t>3. Next Topic</a:t>
            </a:r>
          </a:p>
          <a:p>
            <a:pPr eaLnBrk="1" hangingPunct="1">
              <a:spcBef>
                <a:spcPct val="0"/>
              </a:spcBef>
              <a:buClrTx/>
              <a:buSzTx/>
              <a:buFontTx/>
              <a:buNone/>
            </a:pPr>
            <a:endParaRPr lang="en-US" altLang="en-US" sz="1400" i="1" dirty="0"/>
          </a:p>
        </p:txBody>
      </p:sp>
      <p:sp>
        <p:nvSpPr>
          <p:cNvPr id="12" name="TextBox 11"/>
          <p:cNvSpPr txBox="1"/>
          <p:nvPr/>
        </p:nvSpPr>
        <p:spPr>
          <a:xfrm>
            <a:off x="2590800" y="1265570"/>
            <a:ext cx="2057400" cy="369332"/>
          </a:xfrm>
          <a:prstGeom prst="rect">
            <a:avLst/>
          </a:prstGeom>
          <a:noFill/>
          <a:ln>
            <a:noFill/>
          </a:ln>
        </p:spPr>
        <p:txBody>
          <a:bodyPr wrap="square" rtlCol="0">
            <a:spAutoFit/>
          </a:bodyPr>
          <a:lstStyle/>
          <a:p>
            <a:r>
              <a:rPr lang="en-US" dirty="0" smtClean="0"/>
              <a:t>5.Unit/Lesson </a:t>
            </a:r>
            <a:r>
              <a:rPr lang="en-US" dirty="0"/>
              <a:t>Map</a:t>
            </a:r>
          </a:p>
        </p:txBody>
      </p:sp>
      <p:sp>
        <p:nvSpPr>
          <p:cNvPr id="13" name="TextBox 12"/>
          <p:cNvSpPr txBox="1"/>
          <p:nvPr/>
        </p:nvSpPr>
        <p:spPr>
          <a:xfrm>
            <a:off x="266700" y="4914901"/>
            <a:ext cx="8496300" cy="1765300"/>
          </a:xfrm>
          <a:prstGeom prst="rect">
            <a:avLst/>
          </a:prstGeom>
          <a:noFill/>
          <a:ln>
            <a:solidFill>
              <a:schemeClr val="tx1"/>
            </a:solidFill>
          </a:ln>
        </p:spPr>
        <p:txBody>
          <a:bodyPr wrap="square" rtlCol="0">
            <a:spAutoFit/>
          </a:bodyPr>
          <a:lstStyle/>
          <a:p>
            <a:endParaRPr lang="en-US" dirty="0"/>
          </a:p>
        </p:txBody>
      </p:sp>
      <p:sp>
        <p:nvSpPr>
          <p:cNvPr id="14" name="TextBox 13"/>
          <p:cNvSpPr txBox="1"/>
          <p:nvPr/>
        </p:nvSpPr>
        <p:spPr>
          <a:xfrm>
            <a:off x="5930900" y="4940300"/>
            <a:ext cx="2743200" cy="1447800"/>
          </a:xfrm>
          <a:prstGeom prst="rect">
            <a:avLst/>
          </a:prstGeom>
          <a:noFill/>
        </p:spPr>
        <p:txBody>
          <a:bodyPr wrap="square" rtlCol="0">
            <a:spAutoFit/>
          </a:bodyPr>
          <a:lstStyle/>
          <a:p>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929317186"/>
              </p:ext>
            </p:extLst>
          </p:nvPr>
        </p:nvGraphicFramePr>
        <p:xfrm>
          <a:off x="266700" y="4902199"/>
          <a:ext cx="419100" cy="1778001"/>
        </p:xfrm>
        <a:graphic>
          <a:graphicData uri="http://schemas.openxmlformats.org/drawingml/2006/table">
            <a:tbl>
              <a:tblPr/>
              <a:tblGrid>
                <a:gridCol w="419100"/>
              </a:tblGrid>
              <a:tr h="1778001">
                <a:tc>
                  <a:txBody>
                    <a:bodyPr/>
                    <a:lstStyle/>
                    <a:p>
                      <a:r>
                        <a:rPr lang="en-US" sz="1600" dirty="0" smtClean="0"/>
                        <a:t>7.Self-test questions</a:t>
                      </a:r>
                      <a:endParaRPr lang="en-US" sz="1600" dirty="0"/>
                    </a:p>
                  </a:txBody>
                  <a:tcPr vert="vert27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73735014"/>
              </p:ext>
            </p:extLst>
          </p:nvPr>
        </p:nvGraphicFramePr>
        <p:xfrm>
          <a:off x="8026400" y="4940300"/>
          <a:ext cx="736600" cy="1727202"/>
        </p:xfrm>
        <a:graphic>
          <a:graphicData uri="http://schemas.openxmlformats.org/drawingml/2006/table">
            <a:tbl>
              <a:tblPr/>
              <a:tblGrid>
                <a:gridCol w="736600"/>
              </a:tblGrid>
              <a:tr h="1727202">
                <a:tc>
                  <a:txBody>
                    <a:bodyPr/>
                    <a:lstStyle/>
                    <a:p>
                      <a:r>
                        <a:rPr lang="en-US" dirty="0" smtClean="0"/>
                        <a:t>6. Relationships</a:t>
                      </a:r>
                    </a:p>
                    <a:p>
                      <a:r>
                        <a:rPr lang="en-US" dirty="0" smtClean="0"/>
                        <a:t>Key Concepts</a:t>
                      </a:r>
                      <a:endParaRPr lang="en-US" dirty="0"/>
                    </a:p>
                  </a:txBody>
                  <a:tcPr vert="vert">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23" name="Straight Connector 22"/>
          <p:cNvCxnSpPr/>
          <p:nvPr/>
        </p:nvCxnSpPr>
        <p:spPr>
          <a:xfrm>
            <a:off x="6350045" y="4940300"/>
            <a:ext cx="0" cy="1739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50045" y="5302766"/>
            <a:ext cx="1676355" cy="6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350045" y="5690632"/>
            <a:ext cx="1676355" cy="43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763000" y="1143000"/>
            <a:ext cx="0" cy="3797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191000" y="1863547"/>
            <a:ext cx="2514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Equal say…</a:t>
            </a:r>
            <a:endParaRPr lang="en-US" dirty="0">
              <a:solidFill>
                <a:schemeClr val="tx1"/>
              </a:solidFill>
            </a:endParaRPr>
          </a:p>
        </p:txBody>
      </p:sp>
      <p:sp>
        <p:nvSpPr>
          <p:cNvPr id="39" name="AutoShape 21"/>
          <p:cNvSpPr>
            <a:spLocks noChangeArrowheads="1"/>
          </p:cNvSpPr>
          <p:nvPr/>
        </p:nvSpPr>
        <p:spPr bwMode="auto">
          <a:xfrm>
            <a:off x="7324811" y="1870383"/>
            <a:ext cx="1752600" cy="969963"/>
          </a:xfrm>
          <a:prstGeom prst="wedgeRoundRectCallout">
            <a:avLst>
              <a:gd name="adj1" fmla="val -198179"/>
              <a:gd name="adj2" fmla="val -150330"/>
              <a:gd name="adj3" fmla="val 16667"/>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a:t>2. Ask students: What do you already know?</a:t>
            </a:r>
            <a:endParaRPr lang="en-US" altLang="en-US" sz="1400" dirty="0"/>
          </a:p>
        </p:txBody>
      </p:sp>
      <p:cxnSp>
        <p:nvCxnSpPr>
          <p:cNvPr id="41" name="Straight Connector 40"/>
          <p:cNvCxnSpPr>
            <a:stCxn id="7" idx="2"/>
            <a:endCxn id="38" idx="0"/>
          </p:cNvCxnSpPr>
          <p:nvPr/>
        </p:nvCxnSpPr>
        <p:spPr>
          <a:xfrm>
            <a:off x="4489450" y="1270908"/>
            <a:ext cx="958850" cy="592639"/>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rot="1837294">
            <a:off x="4548441" y="1344001"/>
            <a:ext cx="1152880" cy="369332"/>
          </a:xfrm>
          <a:prstGeom prst="rect">
            <a:avLst/>
          </a:prstGeom>
        </p:spPr>
        <p:txBody>
          <a:bodyPr wrap="none">
            <a:spAutoFit/>
          </a:bodyPr>
          <a:lstStyle/>
          <a:p>
            <a:pPr>
              <a:spcBef>
                <a:spcPct val="0"/>
              </a:spcBef>
            </a:pPr>
            <a:r>
              <a:rPr lang="en-US" altLang="en-US" dirty="0" smtClean="0"/>
              <a:t>Is about…</a:t>
            </a:r>
            <a:endParaRPr lang="en-US" altLang="en-US" dirty="0"/>
          </a:p>
        </p:txBody>
      </p:sp>
      <p:sp>
        <p:nvSpPr>
          <p:cNvPr id="44" name="Oval 43"/>
          <p:cNvSpPr/>
          <p:nvPr/>
        </p:nvSpPr>
        <p:spPr>
          <a:xfrm>
            <a:off x="6578600" y="3048000"/>
            <a:ext cx="14478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971800" y="2930347"/>
            <a:ext cx="13716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38" idx="3"/>
          </p:cNvCxnSpPr>
          <p:nvPr/>
        </p:nvCxnSpPr>
        <p:spPr>
          <a:xfrm flipH="1">
            <a:off x="3962400" y="2644036"/>
            <a:ext cx="596855" cy="286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8" idx="5"/>
          </p:cNvCxnSpPr>
          <p:nvPr/>
        </p:nvCxnSpPr>
        <p:spPr>
          <a:xfrm>
            <a:off x="6337345" y="2644036"/>
            <a:ext cx="673055" cy="397614"/>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350045" y="4940300"/>
            <a:ext cx="1676355" cy="369332"/>
          </a:xfrm>
          <a:prstGeom prst="rect">
            <a:avLst/>
          </a:prstGeom>
          <a:noFill/>
          <a:ln>
            <a:noFill/>
          </a:ln>
        </p:spPr>
        <p:txBody>
          <a:bodyPr wrap="square" rtlCol="0">
            <a:spAutoFit/>
          </a:bodyPr>
          <a:lstStyle/>
          <a:p>
            <a:r>
              <a:rPr lang="en-US" dirty="0" smtClean="0"/>
              <a:t>Hierarchy</a:t>
            </a:r>
            <a:endParaRPr lang="en-US" dirty="0"/>
          </a:p>
        </p:txBody>
      </p:sp>
      <p:sp>
        <p:nvSpPr>
          <p:cNvPr id="59" name="TextBox 58"/>
          <p:cNvSpPr txBox="1"/>
          <p:nvPr/>
        </p:nvSpPr>
        <p:spPr>
          <a:xfrm>
            <a:off x="6350045" y="5345668"/>
            <a:ext cx="1676355" cy="369332"/>
          </a:xfrm>
          <a:prstGeom prst="rect">
            <a:avLst/>
          </a:prstGeom>
          <a:noFill/>
          <a:ln>
            <a:noFill/>
          </a:ln>
        </p:spPr>
        <p:txBody>
          <a:bodyPr wrap="square" rtlCol="0">
            <a:spAutoFit/>
          </a:bodyPr>
          <a:lstStyle/>
          <a:p>
            <a:r>
              <a:rPr lang="en-US" dirty="0" smtClean="0"/>
              <a:t>Contrast</a:t>
            </a:r>
            <a:endParaRPr lang="en-US" dirty="0"/>
          </a:p>
        </p:txBody>
      </p:sp>
      <p:sp>
        <p:nvSpPr>
          <p:cNvPr id="60" name="TextBox 59"/>
          <p:cNvSpPr txBox="1"/>
          <p:nvPr/>
        </p:nvSpPr>
        <p:spPr>
          <a:xfrm>
            <a:off x="685800" y="4933434"/>
            <a:ext cx="5867400" cy="369332"/>
          </a:xfrm>
          <a:prstGeom prst="rect">
            <a:avLst/>
          </a:prstGeom>
          <a:noFill/>
          <a:ln>
            <a:noFill/>
          </a:ln>
        </p:spPr>
        <p:txBody>
          <a:bodyPr wrap="square" rtlCol="0">
            <a:spAutoFit/>
          </a:bodyPr>
          <a:lstStyle/>
          <a:p>
            <a:r>
              <a:rPr lang="en-US" dirty="0" smtClean="0"/>
              <a:t>How is political power organized in the United States?</a:t>
            </a:r>
            <a:endParaRPr lang="en-US" dirty="0"/>
          </a:p>
        </p:txBody>
      </p:sp>
      <p:sp>
        <p:nvSpPr>
          <p:cNvPr id="62" name="TextBox 61"/>
          <p:cNvSpPr txBox="1"/>
          <p:nvPr/>
        </p:nvSpPr>
        <p:spPr>
          <a:xfrm>
            <a:off x="3098755" y="3164781"/>
            <a:ext cx="1460500" cy="369332"/>
          </a:xfrm>
          <a:prstGeom prst="rect">
            <a:avLst/>
          </a:prstGeom>
          <a:noFill/>
          <a:ln>
            <a:noFill/>
          </a:ln>
        </p:spPr>
        <p:txBody>
          <a:bodyPr wrap="square" rtlCol="0">
            <a:spAutoFit/>
          </a:bodyPr>
          <a:lstStyle/>
          <a:p>
            <a:r>
              <a:rPr lang="en-US" dirty="0"/>
              <a:t> </a:t>
            </a:r>
            <a:r>
              <a:rPr lang="en-US" dirty="0" smtClean="0"/>
              <a:t> Direct</a:t>
            </a:r>
            <a:endParaRPr lang="en-US" dirty="0"/>
          </a:p>
        </p:txBody>
      </p:sp>
      <p:sp>
        <p:nvSpPr>
          <p:cNvPr id="63" name="TextBox 62"/>
          <p:cNvSpPr txBox="1"/>
          <p:nvPr/>
        </p:nvSpPr>
        <p:spPr>
          <a:xfrm>
            <a:off x="6705600" y="3282434"/>
            <a:ext cx="1752600" cy="369332"/>
          </a:xfrm>
          <a:prstGeom prst="rect">
            <a:avLst/>
          </a:prstGeom>
          <a:noFill/>
          <a:ln>
            <a:noFill/>
          </a:ln>
        </p:spPr>
        <p:txBody>
          <a:bodyPr wrap="square" rtlCol="0">
            <a:spAutoFit/>
          </a:bodyPr>
          <a:lstStyle/>
          <a:p>
            <a:r>
              <a:rPr lang="en-US" dirty="0"/>
              <a:t> </a:t>
            </a:r>
            <a:r>
              <a:rPr lang="en-US" dirty="0" smtClean="0"/>
              <a:t>  Indirect</a:t>
            </a:r>
            <a:endParaRPr lang="en-US" dirty="0"/>
          </a:p>
        </p:txBody>
      </p:sp>
      <p:sp>
        <p:nvSpPr>
          <p:cNvPr id="64" name="TextBox 63"/>
          <p:cNvSpPr txBox="1"/>
          <p:nvPr/>
        </p:nvSpPr>
        <p:spPr>
          <a:xfrm>
            <a:off x="685800" y="5321300"/>
            <a:ext cx="5867400" cy="369332"/>
          </a:xfrm>
          <a:prstGeom prst="rect">
            <a:avLst/>
          </a:prstGeom>
          <a:noFill/>
          <a:ln>
            <a:noFill/>
          </a:ln>
        </p:spPr>
        <p:txBody>
          <a:bodyPr wrap="square" rtlCol="0">
            <a:spAutoFit/>
          </a:bodyPr>
          <a:lstStyle/>
          <a:p>
            <a:r>
              <a:rPr lang="en-US" dirty="0" smtClean="0"/>
              <a:t>How are direct and indirect democracies different?</a:t>
            </a:r>
            <a:endParaRPr lang="en-US" dirty="0"/>
          </a:p>
        </p:txBody>
      </p:sp>
    </p:spTree>
    <p:extLst>
      <p:ext uri="{BB962C8B-B14F-4D97-AF65-F5344CB8AC3E}">
        <p14:creationId xmlns:p14="http://schemas.microsoft.com/office/powerpoint/2010/main" val="221395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3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noChangeArrowheads="1"/>
          </p:cNvSpPr>
          <p:nvPr>
            <p:ph type="title"/>
          </p:nvPr>
        </p:nvSpPr>
        <p:spPr bwMode="auto">
          <a:xfrm>
            <a:off x="266700" y="368300"/>
            <a:ext cx="8496300" cy="3178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marL="0" indent="0" eaLnBrk="1" hangingPunct="1">
              <a:spcBef>
                <a:spcPct val="0"/>
              </a:spcBef>
              <a:buClrTx/>
              <a:buSzTx/>
              <a:buNone/>
            </a:pPr>
            <a:r>
              <a:rPr lang="en-US" altLang="en-US" sz="1400" dirty="0" smtClean="0">
                <a:latin typeface="Arial" panose="020B0604020202020204" pitchFamily="34" charset="0"/>
                <a:cs typeface="Arial" panose="020B0604020202020204" pitchFamily="34" charset="0"/>
              </a:rPr>
              <a:t>4. Big Picture</a:t>
            </a:r>
            <a:r>
              <a:rPr lang="en-US" altLang="en-US" sz="1400" dirty="0" smtClean="0">
                <a:effectLst/>
                <a:latin typeface="Arial" panose="020B0604020202020204" pitchFamily="34" charset="0"/>
                <a:cs typeface="Arial" panose="020B0604020202020204" pitchFamily="34" charset="0"/>
              </a:rPr>
              <a:t>:</a:t>
            </a:r>
            <a:endParaRPr lang="en-US" altLang="en-US" sz="1400" dirty="0">
              <a:effectLst/>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266700" y="686133"/>
            <a:ext cx="29210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a:t>2</a:t>
            </a:r>
            <a:r>
              <a:rPr lang="en-US" altLang="en-US" sz="1600" dirty="0" smtClean="0"/>
              <a:t>. Last </a:t>
            </a:r>
            <a:r>
              <a:rPr lang="en-US" altLang="en-US" sz="1600" dirty="0"/>
              <a:t>Topic</a:t>
            </a:r>
          </a:p>
          <a:p>
            <a:pPr eaLnBrk="1" hangingPunct="1">
              <a:spcBef>
                <a:spcPct val="0"/>
              </a:spcBef>
              <a:buClrTx/>
              <a:buSzTx/>
              <a:buFontTx/>
              <a:buNone/>
            </a:pPr>
            <a:endParaRPr lang="en-US" altLang="en-US" sz="1400" i="1" dirty="0"/>
          </a:p>
        </p:txBody>
      </p:sp>
      <p:sp>
        <p:nvSpPr>
          <p:cNvPr id="6" name="TextBox 5"/>
          <p:cNvSpPr txBox="1">
            <a:spLocks noChangeArrowheads="1"/>
          </p:cNvSpPr>
          <p:nvPr/>
        </p:nvSpPr>
        <p:spPr bwMode="auto">
          <a:xfrm>
            <a:off x="3048000" y="686133"/>
            <a:ext cx="28829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smtClean="0"/>
              <a:t>1. Current </a:t>
            </a:r>
            <a:r>
              <a:rPr lang="en-US" altLang="en-US" sz="1600" dirty="0"/>
              <a:t>Topic</a:t>
            </a:r>
          </a:p>
          <a:p>
            <a:pPr eaLnBrk="1" hangingPunct="1">
              <a:spcBef>
                <a:spcPct val="0"/>
              </a:spcBef>
              <a:buClrTx/>
              <a:buSzTx/>
              <a:buFontTx/>
              <a:buNone/>
            </a:pPr>
            <a:endParaRPr lang="en-US" altLang="en-US" sz="1400" i="1" dirty="0"/>
          </a:p>
        </p:txBody>
      </p:sp>
      <p:graphicFrame>
        <p:nvGraphicFramePr>
          <p:cNvPr id="7" name="Table 6"/>
          <p:cNvGraphicFramePr>
            <a:graphicFrameLocks noGrp="1"/>
          </p:cNvGraphicFramePr>
          <p:nvPr>
            <p:extLst>
              <p:ext uri="{D42A27DB-BD31-4B8C-83A1-F6EECF244321}">
                <p14:modId xmlns:p14="http://schemas.microsoft.com/office/powerpoint/2010/main" val="2236099400"/>
              </p:ext>
            </p:extLst>
          </p:nvPr>
        </p:nvGraphicFramePr>
        <p:xfrm>
          <a:off x="266700" y="1257300"/>
          <a:ext cx="2309813" cy="3657600"/>
        </p:xfrm>
        <a:graphic>
          <a:graphicData uri="http://schemas.openxmlformats.org/drawingml/2006/table">
            <a:tbl>
              <a:tblPr firstRow="1" bandRow="1">
                <a:tableStyleId>{C083E6E3-FA7D-4D7B-A595-EF9225AFEA82}</a:tableStyleId>
              </a:tblPr>
              <a:tblGrid>
                <a:gridCol w="467810"/>
                <a:gridCol w="1842003"/>
              </a:tblGrid>
              <a:tr h="339725">
                <a:tc>
                  <a:txBody>
                    <a:bodyPr/>
                    <a:lstStyle/>
                    <a:p>
                      <a:r>
                        <a:rPr lang="en-US" b="0" dirty="0" smtClean="0"/>
                        <a:t>8.</a:t>
                      </a: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b="0" dirty="0" smtClean="0"/>
                        <a:t>Unit Schedule</a:t>
                      </a:r>
                      <a:endParaRPr lang="en-US"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39725">
                <a:tc>
                  <a:txBody>
                    <a:bodyPr/>
                    <a:lstStyle/>
                    <a:p>
                      <a:r>
                        <a:rPr lang="en-US" sz="1200" dirty="0" smtClean="0"/>
                        <a:t>2/28</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a:p>
                  </a:txBody>
                  <a:tcPr>
                    <a:lnR w="12700" cap="flat" cmpd="sng" algn="ctr">
                      <a:solidFill>
                        <a:schemeClr val="tx1"/>
                      </a:solidFill>
                      <a:prstDash val="solid"/>
                      <a:round/>
                      <a:headEnd type="none" w="med" len="med"/>
                      <a:tailEnd type="none" w="med" len="med"/>
                    </a:lnR>
                    <a:lnB>
                      <a:noFill/>
                    </a:lnB>
                  </a:tcPr>
                </a:tc>
              </a:tr>
              <a:tr h="339725">
                <a:tc>
                  <a:txBody>
                    <a:bodyPr/>
                    <a:lstStyle/>
                    <a:p>
                      <a:r>
                        <a:rPr lang="en-US" sz="1200" dirty="0" smtClean="0"/>
                        <a:t>2/29</a:t>
                      </a:r>
                      <a:endParaRPr lang="en-US" sz="1200" dirty="0"/>
                    </a:p>
                  </a:txBody>
                  <a:tcPr>
                    <a:lnL w="12700" cap="flat" cmpd="sng" algn="ctr">
                      <a:solidFill>
                        <a:schemeClr val="tx1"/>
                      </a:solidFill>
                      <a:prstDash val="solid"/>
                      <a:round/>
                      <a:headEnd type="none" w="med" len="med"/>
                      <a:tailEnd type="none" w="med" len="med"/>
                    </a:lnL>
                    <a:lnR>
                      <a:noFill/>
                    </a:lnR>
                  </a:tcPr>
                </a:tc>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39725">
                <a:tc>
                  <a:txBody>
                    <a:bodyPr/>
                    <a:lstStyle/>
                    <a:p>
                      <a:r>
                        <a:rPr lang="en-US" sz="1200" dirty="0" smtClean="0"/>
                        <a:t>3//1</a:t>
                      </a:r>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lnT>
                      <a:noFill/>
                    </a:lnT>
                  </a:tcPr>
                </a:tc>
              </a:tr>
              <a:tr h="339725">
                <a:tc>
                  <a:txBody>
                    <a:bodyPr/>
                    <a:lstStyle/>
                    <a:p>
                      <a:r>
                        <a:rPr lang="en-US" sz="1200" dirty="0" smtClean="0"/>
                        <a:t>3/2</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3/3</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3/6</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/7</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3/8</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a:p>
                  </a:txBody>
                  <a:tcPr>
                    <a:lnR w="12700" cap="flat" cmpd="sng" algn="ctr">
                      <a:solidFill>
                        <a:schemeClr val="tx1"/>
                      </a:solidFill>
                      <a:prstDash val="solid"/>
                      <a:round/>
                      <a:headEnd type="none" w="med" len="med"/>
                      <a:tailEnd type="none" w="med" len="med"/>
                    </a:lnR>
                  </a:tcPr>
                </a:tc>
              </a:tr>
              <a:tr h="339725">
                <a:tc>
                  <a:txBody>
                    <a:bodyPr/>
                    <a:lstStyle/>
                    <a:p>
                      <a:r>
                        <a:rPr lang="en-US" sz="1200" dirty="0" smtClean="0"/>
                        <a:t>3/9</a:t>
                      </a:r>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r>
            </a:tbl>
          </a:graphicData>
        </a:graphic>
      </p:graphicFrame>
      <p:sp>
        <p:nvSpPr>
          <p:cNvPr id="8" name="TextBox 7"/>
          <p:cNvSpPr txBox="1">
            <a:spLocks noChangeArrowheads="1"/>
          </p:cNvSpPr>
          <p:nvPr/>
        </p:nvSpPr>
        <p:spPr bwMode="auto">
          <a:xfrm>
            <a:off x="5930900" y="686133"/>
            <a:ext cx="28321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a:t>3</a:t>
            </a:r>
            <a:r>
              <a:rPr lang="en-US" altLang="en-US" sz="1600" dirty="0" smtClean="0"/>
              <a:t>. Next </a:t>
            </a:r>
            <a:r>
              <a:rPr lang="en-US" altLang="en-US" sz="1600" dirty="0"/>
              <a:t>Topic</a:t>
            </a:r>
          </a:p>
          <a:p>
            <a:pPr eaLnBrk="1" hangingPunct="1">
              <a:spcBef>
                <a:spcPct val="0"/>
              </a:spcBef>
              <a:buClrTx/>
              <a:buSzTx/>
              <a:buFontTx/>
              <a:buNone/>
            </a:pPr>
            <a:endParaRPr lang="en-US" altLang="en-US" sz="1400" i="1" dirty="0"/>
          </a:p>
        </p:txBody>
      </p:sp>
      <p:sp>
        <p:nvSpPr>
          <p:cNvPr id="9" name="TextBox 8"/>
          <p:cNvSpPr txBox="1"/>
          <p:nvPr/>
        </p:nvSpPr>
        <p:spPr>
          <a:xfrm>
            <a:off x="266700" y="4914901"/>
            <a:ext cx="8496300" cy="1765300"/>
          </a:xfrm>
          <a:prstGeom prst="rect">
            <a:avLst/>
          </a:prstGeom>
          <a:noFill/>
          <a:ln>
            <a:solidFill>
              <a:schemeClr val="tx1"/>
            </a:solidFill>
          </a:ln>
        </p:spPr>
        <p:txBody>
          <a:bodyPr wrap="square" rtlCol="0">
            <a:spAutoFit/>
          </a:bodyPr>
          <a:lstStyle/>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45157735"/>
              </p:ext>
            </p:extLst>
          </p:nvPr>
        </p:nvGraphicFramePr>
        <p:xfrm>
          <a:off x="266700" y="4902199"/>
          <a:ext cx="419100" cy="1778001"/>
        </p:xfrm>
        <a:graphic>
          <a:graphicData uri="http://schemas.openxmlformats.org/drawingml/2006/table">
            <a:tbl>
              <a:tblPr/>
              <a:tblGrid>
                <a:gridCol w="419100"/>
              </a:tblGrid>
              <a:tr h="1778001">
                <a:tc>
                  <a:txBody>
                    <a:bodyPr/>
                    <a:lstStyle/>
                    <a:p>
                      <a:r>
                        <a:rPr lang="en-US" sz="1600" dirty="0" smtClean="0"/>
                        <a:t>7.Self-test questions</a:t>
                      </a:r>
                      <a:endParaRPr lang="en-US" sz="1600" dirty="0"/>
                    </a:p>
                  </a:txBody>
                  <a:tcPr vert="vert27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98446636"/>
              </p:ext>
            </p:extLst>
          </p:nvPr>
        </p:nvGraphicFramePr>
        <p:xfrm>
          <a:off x="8305800" y="4914899"/>
          <a:ext cx="457200" cy="1752601"/>
        </p:xfrm>
        <a:graphic>
          <a:graphicData uri="http://schemas.openxmlformats.org/drawingml/2006/table">
            <a:tbl>
              <a:tblPr/>
              <a:tblGrid>
                <a:gridCol w="457200"/>
              </a:tblGrid>
              <a:tr h="1752601">
                <a:tc>
                  <a:txBody>
                    <a:bodyPr/>
                    <a:lstStyle/>
                    <a:p>
                      <a:r>
                        <a:rPr lang="en-US" dirty="0" smtClean="0"/>
                        <a:t>6. Relationships</a:t>
                      </a:r>
                      <a:endParaRPr lang="en-US" dirty="0"/>
                    </a:p>
                  </a:txBody>
                  <a:tcPr vert="vert">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12" name="Straight Connector 11"/>
          <p:cNvCxnSpPr/>
          <p:nvPr/>
        </p:nvCxnSpPr>
        <p:spPr>
          <a:xfrm>
            <a:off x="6553200" y="4940300"/>
            <a:ext cx="0" cy="1739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63000" y="1240171"/>
            <a:ext cx="0" cy="367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90800" y="1240171"/>
            <a:ext cx="1898650" cy="360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90800" y="1246005"/>
            <a:ext cx="1967205" cy="369332"/>
          </a:xfrm>
          <a:prstGeom prst="rect">
            <a:avLst/>
          </a:prstGeom>
        </p:spPr>
        <p:txBody>
          <a:bodyPr wrap="none">
            <a:spAutoFit/>
          </a:bodyPr>
          <a:lstStyle/>
          <a:p>
            <a:r>
              <a:rPr lang="en-US" dirty="0"/>
              <a:t>5.Unit/Lesson Map</a:t>
            </a:r>
          </a:p>
        </p:txBody>
      </p:sp>
      <p:cxnSp>
        <p:nvCxnSpPr>
          <p:cNvPr id="18" name="Straight Connector 17"/>
          <p:cNvCxnSpPr/>
          <p:nvPr/>
        </p:nvCxnSpPr>
        <p:spPr>
          <a:xfrm>
            <a:off x="6553200" y="52832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53200" y="57277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4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practice</a:t>
            </a:r>
            <a:endParaRPr lang="en-US" dirty="0"/>
          </a:p>
        </p:txBody>
      </p:sp>
      <p:pic>
        <p:nvPicPr>
          <p:cNvPr id="2054" name="Picture 6" descr="C:\Users\csfeldma\AppData\Local\Microsoft\Windows\Temporary Internet Files\Content.IE5\WXCJ882B\6afa4a9f-5695-482b-ae15-c0a0a6adaa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6096000" cy="406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95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&amp; Discuss</a:t>
            </a:r>
            <a:endParaRPr lang="en-US" dirty="0"/>
          </a:p>
        </p:txBody>
      </p:sp>
      <p:pic>
        <p:nvPicPr>
          <p:cNvPr id="3074" name="Picture 2" descr="C:\Users\csfeldma\AppData\Local\Microsoft\Windows\Temporary Internet Files\Content.IE5\MLPRFXA8\online-customers-share-informatio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7433" y="685800"/>
            <a:ext cx="333293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636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14400"/>
            <a:ext cx="8686800" cy="1143000"/>
          </a:xfrm>
        </p:spPr>
        <p:txBody>
          <a:bodyPr>
            <a:noAutofit/>
          </a:bodyPr>
          <a:lstStyle/>
          <a:p>
            <a:r>
              <a:rPr lang="en-US" sz="3600" dirty="0" smtClean="0">
                <a:solidFill>
                  <a:schemeClr val="tx1"/>
                </a:solidFill>
                <a:effectLst/>
              </a:rPr>
              <a:t>Why would this instructional strategy work for </a:t>
            </a:r>
            <a:r>
              <a:rPr lang="en-US" sz="3600" dirty="0" smtClean="0">
                <a:solidFill>
                  <a:schemeClr val="tx1"/>
                </a:solidFill>
              </a:rPr>
              <a:t>a mixed ability classroom</a:t>
            </a:r>
            <a:r>
              <a:rPr lang="en-US" sz="3600" dirty="0" smtClean="0">
                <a:solidFill>
                  <a:schemeClr val="tx1"/>
                </a:solidFill>
                <a:effectLst/>
              </a:rPr>
              <a:t>? </a:t>
            </a:r>
            <a:endParaRPr lang="en-US" sz="3600" dirty="0">
              <a:solidFill>
                <a:schemeClr val="tx1"/>
              </a:solidFill>
              <a:effectLst/>
            </a:endParaRPr>
          </a:p>
        </p:txBody>
      </p:sp>
      <p:pic>
        <p:nvPicPr>
          <p:cNvPr id="2051" name="Picture 3" descr="C:\Users\Carol Sparber\AppData\Local\Microsoft\Windows\INetCache\IE\AGH9FK53\question-marks2[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438400" y="2205990"/>
            <a:ext cx="4038600" cy="32715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p:cNvSpPr txBox="1">
            <a:spLocks/>
          </p:cNvSpPr>
          <p:nvPr/>
        </p:nvSpPr>
        <p:spPr>
          <a:xfrm>
            <a:off x="685800" y="1524000"/>
            <a:ext cx="6248400" cy="46355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66928" indent="-457200"/>
            <a:endParaRPr lang="en-US" sz="2800" dirty="0"/>
          </a:p>
        </p:txBody>
      </p:sp>
    </p:spTree>
    <p:extLst>
      <p:ext uri="{BB962C8B-B14F-4D97-AF65-F5344CB8AC3E}">
        <p14:creationId xmlns:p14="http://schemas.microsoft.com/office/powerpoint/2010/main" val="3271703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Benefits of Lesson Organizers</a:t>
            </a:r>
            <a:endParaRPr lang="en-US" dirty="0"/>
          </a:p>
        </p:txBody>
      </p:sp>
      <p:sp>
        <p:nvSpPr>
          <p:cNvPr id="2" name="Content Placeholder 1"/>
          <p:cNvSpPr>
            <a:spLocks noGrp="1"/>
          </p:cNvSpPr>
          <p:nvPr>
            <p:ph idx="1"/>
          </p:nvPr>
        </p:nvSpPr>
        <p:spPr/>
        <p:txBody>
          <a:bodyPr>
            <a:normAutofit fontScale="92500"/>
          </a:bodyPr>
          <a:lstStyle/>
          <a:p>
            <a:pPr marL="109728" indent="0">
              <a:buNone/>
            </a:pPr>
            <a:r>
              <a:rPr lang="en-US" dirty="0" smtClean="0"/>
              <a:t>Provides accommodations/adaptations to access </a:t>
            </a:r>
            <a:r>
              <a:rPr lang="en-US" dirty="0"/>
              <a:t>l</a:t>
            </a:r>
            <a:r>
              <a:rPr lang="en-US" dirty="0" smtClean="0"/>
              <a:t>earning:</a:t>
            </a:r>
          </a:p>
          <a:p>
            <a:pPr marL="109728" indent="0">
              <a:buNone/>
            </a:pPr>
            <a:endParaRPr lang="en-US" dirty="0" smtClean="0"/>
          </a:p>
          <a:p>
            <a:r>
              <a:rPr lang="en-US" dirty="0" smtClean="0"/>
              <a:t>Visual graphs/charts support learning</a:t>
            </a:r>
          </a:p>
          <a:p>
            <a:r>
              <a:rPr lang="en-US" dirty="0" smtClean="0"/>
              <a:t>Frames relationships</a:t>
            </a:r>
          </a:p>
          <a:p>
            <a:r>
              <a:rPr lang="en-US" dirty="0" smtClean="0"/>
              <a:t>Show the ‘parts’ of the ‘whole’ </a:t>
            </a:r>
          </a:p>
          <a:p>
            <a:r>
              <a:rPr lang="en-US" dirty="0" smtClean="0"/>
              <a:t>Incorporates organizational activities into classroom activities</a:t>
            </a:r>
          </a:p>
          <a:p>
            <a:r>
              <a:rPr lang="en-US" dirty="0" smtClean="0"/>
              <a:t>Breaks learning into steps</a:t>
            </a:r>
          </a:p>
          <a:p>
            <a:r>
              <a:rPr lang="en-US" dirty="0" smtClean="0"/>
              <a:t>Helps students synthesize information</a:t>
            </a:r>
          </a:p>
          <a:p>
            <a:r>
              <a:rPr lang="en-US" dirty="0" smtClean="0"/>
              <a:t>Organizes learning</a:t>
            </a:r>
            <a:endParaRPr lang="en-US" dirty="0"/>
          </a:p>
        </p:txBody>
      </p:sp>
    </p:spTree>
    <p:extLst>
      <p:ext uri="{BB962C8B-B14F-4D97-AF65-F5344CB8AC3E}">
        <p14:creationId xmlns:p14="http://schemas.microsoft.com/office/powerpoint/2010/main" val="1142339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Wrap Up	</a:t>
            </a:r>
            <a:endParaRPr lang="en-US" dirty="0"/>
          </a:p>
        </p:txBody>
      </p:sp>
      <p:sp>
        <p:nvSpPr>
          <p:cNvPr id="2" name="Content Placeholder 1"/>
          <p:cNvSpPr>
            <a:spLocks noGrp="1"/>
          </p:cNvSpPr>
          <p:nvPr>
            <p:ph idx="1"/>
          </p:nvPr>
        </p:nvSpPr>
        <p:spPr>
          <a:xfrm>
            <a:off x="762000" y="685800"/>
            <a:ext cx="7543800" cy="4572000"/>
          </a:xfrm>
        </p:spPr>
        <p:txBody>
          <a:bodyPr>
            <a:normAutofit lnSpcReduction="10000"/>
          </a:bodyPr>
          <a:lstStyle/>
          <a:p>
            <a:r>
              <a:rPr lang="en-US" sz="3200" dirty="0" smtClean="0"/>
              <a:t>Strategies </a:t>
            </a:r>
          </a:p>
          <a:p>
            <a:pPr lvl="1"/>
            <a:r>
              <a:rPr lang="en-US" sz="3200" dirty="0" smtClean="0"/>
              <a:t>Graphic organizers (framing routines/UDL)</a:t>
            </a:r>
          </a:p>
          <a:p>
            <a:pPr lvl="1"/>
            <a:r>
              <a:rPr lang="en-US" sz="3200" dirty="0" smtClean="0"/>
              <a:t>Guided notes/T-Method (concept mastery)</a:t>
            </a:r>
          </a:p>
          <a:p>
            <a:pPr lvl="1"/>
            <a:r>
              <a:rPr lang="en-US" sz="3200" dirty="0" smtClean="0"/>
              <a:t>Mnemonic strategies (concept </a:t>
            </a:r>
            <a:r>
              <a:rPr lang="en-US" sz="3200" dirty="0" err="1"/>
              <a:t>L</a:t>
            </a:r>
            <a:r>
              <a:rPr lang="en-US" sz="3200" dirty="0" err="1" smtClean="0"/>
              <a:t>INCing</a:t>
            </a:r>
            <a:r>
              <a:rPr lang="en-US" sz="3200" dirty="0" smtClean="0"/>
              <a:t> routines)</a:t>
            </a:r>
          </a:p>
          <a:p>
            <a:pPr lvl="1"/>
            <a:r>
              <a:rPr lang="en-US" sz="3200" dirty="0" smtClean="0"/>
              <a:t>Think Tac Toe (Differentiation)</a:t>
            </a:r>
          </a:p>
          <a:p>
            <a:pPr lvl="1"/>
            <a:r>
              <a:rPr lang="en-US" sz="3200" dirty="0" smtClean="0"/>
              <a:t>Jigsaw (Cooperative learning)</a:t>
            </a:r>
          </a:p>
          <a:p>
            <a:pPr lvl="1"/>
            <a:endParaRPr lang="en-US" dirty="0" smtClean="0"/>
          </a:p>
          <a:p>
            <a:pPr lvl="1"/>
            <a:endParaRPr lang="en-US" dirty="0"/>
          </a:p>
        </p:txBody>
      </p:sp>
    </p:spTree>
    <p:extLst>
      <p:ext uri="{BB962C8B-B14F-4D97-AF65-F5344CB8AC3E}">
        <p14:creationId xmlns:p14="http://schemas.microsoft.com/office/powerpoint/2010/main" val="23370406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
            </a:r>
            <a:r>
              <a:rPr lang="en-US" dirty="0" smtClean="0"/>
              <a:t>ore information</a:t>
            </a:r>
            <a:endParaRPr lang="en-US" dirty="0"/>
          </a:p>
        </p:txBody>
      </p:sp>
      <p:sp>
        <p:nvSpPr>
          <p:cNvPr id="2" name="Content Placeholder 1"/>
          <p:cNvSpPr>
            <a:spLocks noGrp="1"/>
          </p:cNvSpPr>
          <p:nvPr>
            <p:ph idx="1"/>
          </p:nvPr>
        </p:nvSpPr>
        <p:spPr>
          <a:xfrm>
            <a:off x="762000" y="685800"/>
            <a:ext cx="7543800" cy="4419600"/>
          </a:xfrm>
        </p:spPr>
        <p:txBody>
          <a:bodyPr>
            <a:normAutofit/>
          </a:bodyPr>
          <a:lstStyle/>
          <a:p>
            <a:r>
              <a:rPr lang="en-US" dirty="0">
                <a:hlinkClick r:id="rId3"/>
              </a:rPr>
              <a:t>http://</a:t>
            </a:r>
            <a:r>
              <a:rPr lang="en-US" dirty="0" smtClean="0">
                <a:hlinkClick r:id="rId3"/>
              </a:rPr>
              <a:t>www.livebinders.com/play/play?id=2163392</a:t>
            </a:r>
            <a:endParaRPr lang="en-US" dirty="0" smtClean="0"/>
          </a:p>
          <a:p>
            <a:pPr marL="0" indent="0">
              <a:buNone/>
            </a:pPr>
            <a:r>
              <a:rPr lang="en-US" dirty="0" smtClean="0">
                <a:hlinkClick r:id="rId3"/>
              </a:rPr>
              <a:t>Instructional Strategies for Mixed Ability Classrooms</a:t>
            </a:r>
            <a:endParaRPr lang="en-US" dirty="0" smtClean="0"/>
          </a:p>
          <a:p>
            <a:r>
              <a:rPr lang="en-US" dirty="0" smtClean="0"/>
              <a:t>Contact information: </a:t>
            </a:r>
          </a:p>
          <a:p>
            <a:pPr marL="393192" lvl="1" indent="0">
              <a:buNone/>
            </a:pPr>
            <a:r>
              <a:rPr lang="en-US" dirty="0" smtClean="0"/>
              <a:t>Carol </a:t>
            </a:r>
            <a:r>
              <a:rPr lang="en-US" dirty="0" err="1" smtClean="0"/>
              <a:t>Sparber</a:t>
            </a:r>
            <a:r>
              <a:rPr lang="en-US" dirty="0" smtClean="0"/>
              <a:t> Ph.D.</a:t>
            </a:r>
          </a:p>
          <a:p>
            <a:pPr marL="393192" lvl="1" indent="0">
              <a:buNone/>
            </a:pPr>
            <a:r>
              <a:rPr lang="en-US" dirty="0" smtClean="0"/>
              <a:t>150 Terrace Drive, 202 White Hall</a:t>
            </a:r>
          </a:p>
          <a:p>
            <a:pPr marL="393192" lvl="1" indent="0">
              <a:buNone/>
            </a:pPr>
            <a:r>
              <a:rPr lang="en-US" dirty="0" smtClean="0"/>
              <a:t>Kent, OH  44242</a:t>
            </a:r>
          </a:p>
          <a:p>
            <a:pPr marL="393192" lvl="1" indent="0">
              <a:buNone/>
            </a:pPr>
            <a:r>
              <a:rPr lang="en-US" dirty="0" smtClean="0"/>
              <a:t>330-672-0723</a:t>
            </a:r>
          </a:p>
          <a:p>
            <a:pPr marL="393192" lvl="1" indent="0">
              <a:buNone/>
            </a:pPr>
            <a:r>
              <a:rPr lang="en-US" dirty="0" smtClean="0">
                <a:hlinkClick r:id="rId4"/>
              </a:rPr>
              <a:t>csfeldma@kent.edu</a:t>
            </a:r>
            <a:endParaRPr lang="en-US" dirty="0" smtClean="0"/>
          </a:p>
          <a:p>
            <a:pPr marL="393192" lvl="1" indent="0">
              <a:buNone/>
            </a:pPr>
            <a:endParaRPr lang="en-US" dirty="0" smtClean="0"/>
          </a:p>
        </p:txBody>
      </p:sp>
    </p:spTree>
    <p:extLst>
      <p:ext uri="{BB962C8B-B14F-4D97-AF65-F5344CB8AC3E}">
        <p14:creationId xmlns:p14="http://schemas.microsoft.com/office/powerpoint/2010/main" val="135661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410200"/>
            <a:ext cx="7772400" cy="762000"/>
          </a:xfrm>
        </p:spPr>
        <p:txBody>
          <a:bodyPr>
            <a:normAutofit/>
          </a:bodyPr>
          <a:lstStyle/>
          <a:p>
            <a:r>
              <a:rPr lang="en-US" sz="2600" dirty="0" smtClean="0"/>
              <a:t>Student Characteristics in </a:t>
            </a:r>
            <a:r>
              <a:rPr lang="en-US" sz="2600" dirty="0"/>
              <a:t>a</a:t>
            </a:r>
            <a:r>
              <a:rPr lang="en-US" sz="2600" dirty="0" smtClean="0"/>
              <a:t> mixed-ability classroom </a:t>
            </a:r>
            <a:endParaRPr lang="en-US" sz="2600" dirty="0"/>
          </a:p>
        </p:txBody>
      </p:sp>
      <p:graphicFrame>
        <p:nvGraphicFramePr>
          <p:cNvPr id="5" name="Content Placeholder 3"/>
          <p:cNvGraphicFramePr>
            <a:graphicFrameLocks/>
          </p:cNvGraphicFramePr>
          <p:nvPr>
            <p:extLst>
              <p:ext uri="{D42A27DB-BD31-4B8C-83A1-F6EECF244321}">
                <p14:modId xmlns:p14="http://schemas.microsoft.com/office/powerpoint/2010/main" val="801971730"/>
              </p:ext>
            </p:extLst>
          </p:nvPr>
        </p:nvGraphicFramePr>
        <p:xfrm>
          <a:off x="4724400" y="457200"/>
          <a:ext cx="3581400" cy="4805440"/>
        </p:xfrm>
        <a:graphic>
          <a:graphicData uri="http://schemas.openxmlformats.org/drawingml/2006/table">
            <a:tbl>
              <a:tblPr firstRow="1" bandRow="1">
                <a:tableStyleId>{5C22544A-7EE6-4342-B048-85BDC9FD1C3A}</a:tableStyleId>
              </a:tblPr>
              <a:tblGrid>
                <a:gridCol w="3581400"/>
              </a:tblGrid>
              <a:tr h="500745">
                <a:tc>
                  <a:txBody>
                    <a:bodyPr/>
                    <a:lstStyle/>
                    <a:p>
                      <a:pPr algn="ctr"/>
                      <a:r>
                        <a:rPr lang="en-US" sz="2400" dirty="0" smtClean="0"/>
                        <a:t>Challenges</a:t>
                      </a:r>
                      <a:endParaRPr lang="en-US" sz="2400" dirty="0"/>
                    </a:p>
                  </a:txBody>
                  <a:tcPr/>
                </a:tc>
              </a:tr>
              <a:tr h="413655">
                <a:tc>
                  <a:txBody>
                    <a:bodyPr/>
                    <a:lstStyle/>
                    <a:p>
                      <a:r>
                        <a:rPr lang="en-US" sz="1600" dirty="0" smtClean="0"/>
                        <a:t>Easily frustrated</a:t>
                      </a:r>
                      <a:endParaRPr lang="en-US" sz="1600" dirty="0"/>
                    </a:p>
                  </a:txBody>
                  <a:tcPr/>
                </a:tc>
              </a:tr>
              <a:tr h="386563">
                <a:tc>
                  <a:txBody>
                    <a:bodyPr/>
                    <a:lstStyle/>
                    <a:p>
                      <a:r>
                        <a:rPr lang="en-US" sz="1600" dirty="0" smtClean="0"/>
                        <a:t>Stubborn</a:t>
                      </a:r>
                      <a:endParaRPr lang="en-US" sz="1600" dirty="0"/>
                    </a:p>
                  </a:txBody>
                  <a:tcPr/>
                </a:tc>
              </a:tr>
              <a:tr h="386563">
                <a:tc>
                  <a:txBody>
                    <a:bodyPr/>
                    <a:lstStyle/>
                    <a:p>
                      <a:r>
                        <a:rPr lang="en-US" sz="1600" dirty="0" smtClean="0"/>
                        <a:t>Manipulative</a:t>
                      </a:r>
                      <a:endParaRPr lang="en-US" sz="1600" dirty="0"/>
                    </a:p>
                  </a:txBody>
                  <a:tcPr/>
                </a:tc>
              </a:tr>
              <a:tr h="386563">
                <a:tc>
                  <a:txBody>
                    <a:bodyPr/>
                    <a:lstStyle/>
                    <a:p>
                      <a:r>
                        <a:rPr lang="en-US" sz="1600" dirty="0" smtClean="0"/>
                        <a:t>Opinionated</a:t>
                      </a:r>
                      <a:endParaRPr lang="en-US" sz="1600" dirty="0"/>
                    </a:p>
                  </a:txBody>
                  <a:tcPr/>
                </a:tc>
              </a:tr>
              <a:tr h="386563">
                <a:tc>
                  <a:txBody>
                    <a:bodyPr/>
                    <a:lstStyle/>
                    <a:p>
                      <a:r>
                        <a:rPr lang="en-US" sz="1600" dirty="0" smtClean="0"/>
                        <a:t>Argumentative</a:t>
                      </a:r>
                      <a:endParaRPr lang="en-US" sz="1600" dirty="0"/>
                    </a:p>
                  </a:txBody>
                  <a:tcPr/>
                </a:tc>
              </a:tr>
              <a:tr h="386563">
                <a:tc>
                  <a:txBody>
                    <a:bodyPr/>
                    <a:lstStyle/>
                    <a:p>
                      <a:r>
                        <a:rPr lang="en-US" sz="1600" dirty="0" smtClean="0"/>
                        <a:t>Difficulty with written expression</a:t>
                      </a:r>
                      <a:endParaRPr lang="en-US" sz="1600" dirty="0"/>
                    </a:p>
                  </a:txBody>
                  <a:tcPr/>
                </a:tc>
              </a:tr>
              <a:tr h="429385">
                <a:tc>
                  <a:txBody>
                    <a:bodyPr/>
                    <a:lstStyle/>
                    <a:p>
                      <a:pPr algn="l"/>
                      <a:r>
                        <a:rPr lang="en-US" sz="1600" dirty="0" smtClean="0"/>
                        <a:t>Highly</a:t>
                      </a:r>
                      <a:r>
                        <a:rPr lang="en-US" sz="1600" baseline="0" dirty="0" smtClean="0"/>
                        <a:t> </a:t>
                      </a:r>
                      <a:r>
                        <a:rPr lang="en-US" sz="1600" dirty="0" smtClean="0"/>
                        <a:t>sensitive</a:t>
                      </a:r>
                      <a:r>
                        <a:rPr lang="en-US" sz="1600" baseline="0" dirty="0" smtClean="0"/>
                        <a:t> to criticism</a:t>
                      </a:r>
                    </a:p>
                  </a:txBody>
                  <a:tcPr/>
                </a:tc>
              </a:tr>
              <a:tr h="374714">
                <a:tc>
                  <a:txBody>
                    <a:bodyPr/>
                    <a:lstStyle/>
                    <a:p>
                      <a:r>
                        <a:rPr lang="en-US" sz="1600" dirty="0" smtClean="0"/>
                        <a:t>Inconsistent academic performance</a:t>
                      </a:r>
                      <a:endParaRPr lang="en-US" sz="1600" dirty="0"/>
                    </a:p>
                  </a:txBody>
                  <a:tcPr/>
                </a:tc>
              </a:tr>
              <a:tr h="381000">
                <a:tc>
                  <a:txBody>
                    <a:bodyPr/>
                    <a:lstStyle/>
                    <a:p>
                      <a:r>
                        <a:rPr lang="en-US" sz="1600" dirty="0" smtClean="0"/>
                        <a:t>Lack of organization</a:t>
                      </a:r>
                      <a:r>
                        <a:rPr lang="en-US" sz="1600" baseline="0" dirty="0" smtClean="0"/>
                        <a:t> and study skills</a:t>
                      </a:r>
                      <a:endParaRPr lang="en-US" sz="1600" dirty="0"/>
                    </a:p>
                  </a:txBody>
                  <a:tcPr/>
                </a:tc>
              </a:tr>
              <a:tr h="386563">
                <a:tc>
                  <a:txBody>
                    <a:bodyPr/>
                    <a:lstStyle/>
                    <a:p>
                      <a:r>
                        <a:rPr lang="en-US" sz="1600" dirty="0" smtClean="0"/>
                        <a:t>Difficulty with social interactions</a:t>
                      </a:r>
                      <a:endParaRPr lang="en-US" sz="1600" dirty="0"/>
                    </a:p>
                  </a:txBody>
                  <a:tcPr/>
                </a:tc>
              </a:tr>
              <a:tr h="386563">
                <a:tc>
                  <a:txBody>
                    <a:bodyPr/>
                    <a:lstStyle/>
                    <a:p>
                      <a:r>
                        <a:rPr lang="en-US" sz="1600" dirty="0" smtClean="0"/>
                        <a:t>Language barriers</a:t>
                      </a:r>
                      <a:endParaRPr lang="en-US" sz="1600"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050227601"/>
              </p:ext>
            </p:extLst>
          </p:nvPr>
        </p:nvGraphicFramePr>
        <p:xfrm>
          <a:off x="762000" y="457200"/>
          <a:ext cx="3733800" cy="4800596"/>
        </p:xfrm>
        <a:graphic>
          <a:graphicData uri="http://schemas.openxmlformats.org/drawingml/2006/table">
            <a:tbl>
              <a:tblPr firstRow="1" bandRow="1">
                <a:tableStyleId>{5C22544A-7EE6-4342-B048-85BDC9FD1C3A}</a:tableStyleId>
              </a:tblPr>
              <a:tblGrid>
                <a:gridCol w="3733800"/>
              </a:tblGrid>
              <a:tr h="505767">
                <a:tc>
                  <a:txBody>
                    <a:bodyPr/>
                    <a:lstStyle/>
                    <a:p>
                      <a:pPr algn="ctr"/>
                      <a:r>
                        <a:rPr lang="en-US" sz="2400" dirty="0" smtClean="0"/>
                        <a:t>Strengths</a:t>
                      </a:r>
                      <a:endParaRPr lang="en-US" sz="2400" dirty="0"/>
                    </a:p>
                  </a:txBody>
                  <a:tcPr/>
                </a:tc>
              </a:tr>
              <a:tr h="390439">
                <a:tc>
                  <a:txBody>
                    <a:bodyPr/>
                    <a:lstStyle/>
                    <a:p>
                      <a:r>
                        <a:rPr lang="en-US" sz="1600" dirty="0" smtClean="0"/>
                        <a:t>Superior Vocabulary</a:t>
                      </a:r>
                      <a:endParaRPr lang="en-US" sz="1600" dirty="0"/>
                    </a:p>
                  </a:txBody>
                  <a:tcPr/>
                </a:tc>
              </a:tr>
              <a:tr h="390439">
                <a:tc>
                  <a:txBody>
                    <a:bodyPr/>
                    <a:lstStyle/>
                    <a:p>
                      <a:r>
                        <a:rPr lang="en-US" sz="1600" dirty="0" smtClean="0"/>
                        <a:t>Highly creative</a:t>
                      </a:r>
                    </a:p>
                  </a:txBody>
                  <a:tcPr/>
                </a:tc>
              </a:tr>
              <a:tr h="390439">
                <a:tc>
                  <a:txBody>
                    <a:bodyPr/>
                    <a:lstStyle/>
                    <a:p>
                      <a:r>
                        <a:rPr lang="en-US" sz="1600" dirty="0" smtClean="0"/>
                        <a:t>Resourceful</a:t>
                      </a:r>
                    </a:p>
                  </a:txBody>
                  <a:tcPr/>
                </a:tc>
              </a:tr>
              <a:tr h="390439">
                <a:tc>
                  <a:txBody>
                    <a:bodyPr/>
                    <a:lstStyle/>
                    <a:p>
                      <a:r>
                        <a:rPr lang="en-US" sz="1600" dirty="0" smtClean="0"/>
                        <a:t>Curious</a:t>
                      </a:r>
                      <a:endParaRPr lang="en-US" sz="1600" dirty="0"/>
                    </a:p>
                  </a:txBody>
                  <a:tcPr/>
                </a:tc>
              </a:tr>
              <a:tr h="390439">
                <a:tc>
                  <a:txBody>
                    <a:bodyPr/>
                    <a:lstStyle/>
                    <a:p>
                      <a:r>
                        <a:rPr lang="en-US" sz="1600" dirty="0" smtClean="0"/>
                        <a:t>Imaginative</a:t>
                      </a:r>
                      <a:endParaRPr lang="en-US" sz="1600" dirty="0"/>
                    </a:p>
                  </a:txBody>
                  <a:tcPr/>
                </a:tc>
              </a:tr>
              <a:tr h="390439">
                <a:tc>
                  <a:txBody>
                    <a:bodyPr/>
                    <a:lstStyle/>
                    <a:p>
                      <a:r>
                        <a:rPr lang="en-US" sz="1600" dirty="0" smtClean="0"/>
                        <a:t>Questioning</a:t>
                      </a:r>
                      <a:endParaRPr lang="en-US" sz="1600" dirty="0"/>
                    </a:p>
                  </a:txBody>
                  <a:tcPr/>
                </a:tc>
              </a:tr>
              <a:tr h="390439">
                <a:tc>
                  <a:txBody>
                    <a:bodyPr/>
                    <a:lstStyle/>
                    <a:p>
                      <a:r>
                        <a:rPr lang="en-US" sz="1600" dirty="0" smtClean="0"/>
                        <a:t>Problem-solving ability</a:t>
                      </a:r>
                      <a:endParaRPr lang="en-US" sz="1600" dirty="0"/>
                    </a:p>
                  </a:txBody>
                  <a:tcPr/>
                </a:tc>
              </a:tr>
              <a:tr h="390439">
                <a:tc>
                  <a:txBody>
                    <a:bodyPr/>
                    <a:lstStyle/>
                    <a:p>
                      <a:r>
                        <a:rPr lang="en-US" sz="1600" dirty="0" smtClean="0"/>
                        <a:t>Sophisticated sense of humor</a:t>
                      </a:r>
                      <a:endParaRPr lang="en-US" sz="1600" dirty="0"/>
                    </a:p>
                  </a:txBody>
                  <a:tcPr/>
                </a:tc>
              </a:tr>
              <a:tr h="390439">
                <a:tc>
                  <a:txBody>
                    <a:bodyPr/>
                    <a:lstStyle/>
                    <a:p>
                      <a:r>
                        <a:rPr lang="en-US" sz="1600" dirty="0" smtClean="0"/>
                        <a:t>Wide range of interests</a:t>
                      </a:r>
                      <a:endParaRPr lang="en-US" sz="1600" dirty="0"/>
                    </a:p>
                  </a:txBody>
                  <a:tcPr/>
                </a:tc>
              </a:tr>
              <a:tr h="390439">
                <a:tc>
                  <a:txBody>
                    <a:bodyPr/>
                    <a:lstStyle/>
                    <a:p>
                      <a:r>
                        <a:rPr lang="en-US" sz="1600" dirty="0" smtClean="0"/>
                        <a:t>Advanced ideas &amp; opinions</a:t>
                      </a:r>
                      <a:endParaRPr lang="en-US" sz="1600" dirty="0"/>
                    </a:p>
                  </a:txBody>
                  <a:tcPr/>
                </a:tc>
              </a:tr>
              <a:tr h="390439">
                <a:tc>
                  <a:txBody>
                    <a:bodyPr/>
                    <a:lstStyle/>
                    <a:p>
                      <a:r>
                        <a:rPr lang="en-US" sz="1600" dirty="0" smtClean="0"/>
                        <a:t>Special talent or consuming</a:t>
                      </a:r>
                      <a:r>
                        <a:rPr lang="en-US" sz="1600" baseline="0" dirty="0" smtClean="0"/>
                        <a:t> interest</a:t>
                      </a:r>
                      <a:endParaRPr lang="en-US" sz="1600" dirty="0"/>
                    </a:p>
                  </a:txBody>
                  <a:tcPr/>
                </a:tc>
              </a:tr>
            </a:tbl>
          </a:graphicData>
        </a:graphic>
      </p:graphicFrame>
    </p:spTree>
    <p:extLst>
      <p:ext uri="{BB962C8B-B14F-4D97-AF65-F5344CB8AC3E}">
        <p14:creationId xmlns:p14="http://schemas.microsoft.com/office/powerpoint/2010/main" val="42954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8001000" cy="1600200"/>
          </a:xfrm>
        </p:spPr>
        <p:txBody>
          <a:bodyPr>
            <a:normAutofit/>
          </a:bodyPr>
          <a:lstStyle/>
          <a:p>
            <a:r>
              <a:rPr lang="en-US" sz="4400" dirty="0"/>
              <a:t>P</a:t>
            </a:r>
            <a:r>
              <a:rPr lang="en-US" sz="4400" dirty="0" smtClean="0"/>
              <a:t>rinciples of learning</a:t>
            </a:r>
            <a:endParaRPr lang="en-US" sz="4400" dirty="0"/>
          </a:p>
        </p:txBody>
      </p:sp>
      <p:sp>
        <p:nvSpPr>
          <p:cNvPr id="2" name="Content Placeholder 1"/>
          <p:cNvSpPr>
            <a:spLocks noGrp="1"/>
          </p:cNvSpPr>
          <p:nvPr>
            <p:ph idx="1"/>
          </p:nvPr>
        </p:nvSpPr>
        <p:spPr>
          <a:xfrm>
            <a:off x="609600" y="381000"/>
            <a:ext cx="7924800" cy="4953000"/>
          </a:xfrm>
        </p:spPr>
        <p:txBody>
          <a:bodyPr/>
          <a:lstStyle/>
          <a:p>
            <a:r>
              <a:rPr lang="en-US" sz="2800" dirty="0" smtClean="0"/>
              <a:t>Learners must make meaning of what teachers seek to teach </a:t>
            </a:r>
            <a:r>
              <a:rPr lang="en-US" sz="1600" dirty="0" smtClean="0"/>
              <a:t>(National Research Council, 1990)</a:t>
            </a:r>
          </a:p>
          <a:p>
            <a:r>
              <a:rPr lang="en-US" sz="2800" dirty="0" smtClean="0"/>
              <a:t>Learning takes place most effectively in classrooms where knowledge is clearly and powerfully organized </a:t>
            </a:r>
            <a:r>
              <a:rPr lang="en-US" sz="1600" dirty="0" smtClean="0"/>
              <a:t>(National </a:t>
            </a:r>
            <a:r>
              <a:rPr lang="en-US" sz="1600" dirty="0"/>
              <a:t>Research Council, </a:t>
            </a:r>
            <a:r>
              <a:rPr lang="en-US" sz="1600" dirty="0" smtClean="0"/>
              <a:t>1990)</a:t>
            </a:r>
          </a:p>
          <a:p>
            <a:r>
              <a:rPr lang="en-US" sz="2800" dirty="0" smtClean="0"/>
              <a:t>Learners are actively engaged in the learning process </a:t>
            </a:r>
            <a:r>
              <a:rPr lang="en-US" sz="1600" dirty="0" smtClean="0"/>
              <a:t>(Wiggins &amp; </a:t>
            </a:r>
            <a:r>
              <a:rPr lang="en-US" sz="1600" dirty="0" err="1" smtClean="0"/>
              <a:t>McTighe</a:t>
            </a:r>
            <a:r>
              <a:rPr lang="en-US" sz="1600" dirty="0" smtClean="0"/>
              <a:t>, 1998)</a:t>
            </a:r>
          </a:p>
          <a:p>
            <a:r>
              <a:rPr lang="en-US" sz="2800" dirty="0" smtClean="0"/>
              <a:t>Learners need to feel a sense of safety and connection </a:t>
            </a:r>
            <a:r>
              <a:rPr lang="en-US" sz="1600" dirty="0" smtClean="0"/>
              <a:t>(Wiggins &amp; </a:t>
            </a:r>
            <a:r>
              <a:rPr lang="en-US" sz="1600" dirty="0" err="1" smtClean="0"/>
              <a:t>McTighe</a:t>
            </a:r>
            <a:r>
              <a:rPr lang="en-US" sz="1600" dirty="0" smtClean="0"/>
              <a:t>, 1998)</a:t>
            </a:r>
            <a:endParaRPr lang="en-US" sz="1600" dirty="0"/>
          </a:p>
        </p:txBody>
      </p:sp>
    </p:spTree>
    <p:extLst>
      <p:ext uri="{BB962C8B-B14F-4D97-AF65-F5344CB8AC3E}">
        <p14:creationId xmlns:p14="http://schemas.microsoft.com/office/powerpoint/2010/main" val="193854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Commonly suggested strategies</a:t>
            </a:r>
            <a:endParaRPr lang="en-US" dirty="0"/>
          </a:p>
        </p:txBody>
      </p:sp>
      <p:sp>
        <p:nvSpPr>
          <p:cNvPr id="2" name="Content Placeholder 1"/>
          <p:cNvSpPr>
            <a:spLocks noGrp="1"/>
          </p:cNvSpPr>
          <p:nvPr>
            <p:ph idx="1"/>
          </p:nvPr>
        </p:nvSpPr>
        <p:spPr/>
        <p:txBody>
          <a:bodyPr/>
          <a:lstStyle/>
          <a:p>
            <a:pPr marL="0" indent="0">
              <a:buNone/>
            </a:pPr>
            <a:endParaRPr lang="en-US" sz="2800" dirty="0" smtClean="0"/>
          </a:p>
          <a:p>
            <a:r>
              <a:rPr lang="en-US" sz="2800" dirty="0" smtClean="0"/>
              <a:t>Use preferential seating</a:t>
            </a:r>
          </a:p>
          <a:p>
            <a:r>
              <a:rPr lang="en-US" sz="2800" dirty="0" smtClean="0"/>
              <a:t>Provide organizational techniques</a:t>
            </a:r>
          </a:p>
          <a:p>
            <a:r>
              <a:rPr lang="en-US" sz="2800" dirty="0" smtClean="0"/>
              <a:t>Teach compensation strategies</a:t>
            </a:r>
          </a:p>
          <a:p>
            <a:r>
              <a:rPr lang="en-US" sz="2800" dirty="0" smtClean="0"/>
              <a:t>Use technology</a:t>
            </a:r>
          </a:p>
          <a:p>
            <a:pPr marL="109728" indent="0">
              <a:buNone/>
            </a:pPr>
            <a:endParaRPr lang="en-US" dirty="0"/>
          </a:p>
        </p:txBody>
      </p:sp>
      <p:pic>
        <p:nvPicPr>
          <p:cNvPr id="4098" name="Picture 2" descr="C:\Users\Carol Sparber\AppData\Local\Microsoft\Windows\INetCache\IE\70UOVEEU\exam[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6829" y="-15841"/>
            <a:ext cx="184097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arol Sparber\AppData\Local\Microsoft\Windows\INetCache\IE\1Y511Y7Z\EVALUAC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524000"/>
            <a:ext cx="2094349" cy="20383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arol Sparber\AppData\Local\Microsoft\Windows\INetCache\IE\1Y511Y7Z\image_preview[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886200"/>
            <a:ext cx="1752600" cy="174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7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4863</TotalTime>
  <Words>4290</Words>
  <Application>Microsoft Office PowerPoint</Application>
  <PresentationFormat>On-screen Show (4:3)</PresentationFormat>
  <Paragraphs>681</Paragraphs>
  <Slides>68</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NewsPrint</vt:lpstr>
      <vt:lpstr>Presentation</vt:lpstr>
      <vt:lpstr>Instructional Strategies for Improving Learning Outcomes in Mixed Ability Classrooms Grades 4 and up!   Spring Teacher Academy OAGC 2017</vt:lpstr>
      <vt:lpstr>Objectives</vt:lpstr>
      <vt:lpstr>Plickers Assessment</vt:lpstr>
      <vt:lpstr>What is a mixed-ability classroom? </vt:lpstr>
      <vt:lpstr>For example…</vt:lpstr>
      <vt:lpstr>For example…</vt:lpstr>
      <vt:lpstr>Student Characteristics in a mixed-ability classroom </vt:lpstr>
      <vt:lpstr>Principles of learning</vt:lpstr>
      <vt:lpstr>Commonly suggested strategies</vt:lpstr>
      <vt:lpstr>Introducing…</vt:lpstr>
      <vt:lpstr>Collaborative effort</vt:lpstr>
      <vt:lpstr>Development of Instructional Strategies</vt:lpstr>
      <vt:lpstr>Seven Modules of Training</vt:lpstr>
      <vt:lpstr>Seven Modules of Training</vt:lpstr>
      <vt:lpstr>PowerPoint Presentation</vt:lpstr>
      <vt:lpstr>Lesson Organizer           (follow number order)  Date: </vt:lpstr>
      <vt:lpstr>Module 2 Engaging Students </vt:lpstr>
      <vt:lpstr>Guided Notes</vt:lpstr>
      <vt:lpstr>Example of a guided notes question</vt:lpstr>
      <vt:lpstr>The “T”  Method of Taking Notes</vt:lpstr>
      <vt:lpstr>Key word Mnemonics</vt:lpstr>
      <vt:lpstr>Module 3 Flexible Assignments</vt:lpstr>
      <vt:lpstr>Example of whole-class feedback</vt:lpstr>
      <vt:lpstr>  Differentiated Assignment example</vt:lpstr>
      <vt:lpstr>        Cooperative Learning example: Jigsaw</vt:lpstr>
      <vt:lpstr>How these techniques help you as a teacher</vt:lpstr>
      <vt:lpstr>Concept Comparison Routine</vt:lpstr>
      <vt:lpstr>Concept Comparison Routine</vt:lpstr>
      <vt:lpstr>Research on the Concept Comparison Routine</vt:lpstr>
      <vt:lpstr>Concept Comparison Routine</vt:lpstr>
      <vt:lpstr>PowerPoint Presentation</vt:lpstr>
      <vt:lpstr>Teaching the Concept Comparison</vt:lpstr>
      <vt:lpstr>PowerPoint Presentation</vt:lpstr>
      <vt:lpstr>Possible topics</vt:lpstr>
      <vt:lpstr>Time to practice</vt:lpstr>
      <vt:lpstr>Share &amp; Discuss</vt:lpstr>
      <vt:lpstr>Why would this instructional strategy work for a mixed ability classroom? </vt:lpstr>
      <vt:lpstr>Part 2</vt:lpstr>
      <vt:lpstr>Introducing more learning strategies…</vt:lpstr>
      <vt:lpstr>Development of Instructional Strategies</vt:lpstr>
      <vt:lpstr>The LINCing Routine </vt:lpstr>
      <vt:lpstr>Purpose of the LINCing Routine</vt:lpstr>
      <vt:lpstr>What the Research says about the LINCing Routine</vt:lpstr>
      <vt:lpstr>Mnemonics using LINCing Routine </vt:lpstr>
      <vt:lpstr>Mnemonics using LINCing Routine </vt:lpstr>
      <vt:lpstr>Mnemonics using the LINCing Routine</vt:lpstr>
      <vt:lpstr>Mnemonics using LINCing Routine</vt:lpstr>
      <vt:lpstr>Mnemonics using LINCing Routine</vt:lpstr>
      <vt:lpstr>Examples and Nonexamples</vt:lpstr>
      <vt:lpstr>PowerPoint Presentation</vt:lpstr>
      <vt:lpstr>An Effective LINCing Picture</vt:lpstr>
      <vt:lpstr>Group practice: Term ‘compromise’ </vt:lpstr>
      <vt:lpstr>Mnemonics using LINCing Routine</vt:lpstr>
      <vt:lpstr>Word Choices </vt:lpstr>
      <vt:lpstr>Share &amp; Discuss</vt:lpstr>
      <vt:lpstr>Why would this instructional strategy work for a mixed ability classroom? </vt:lpstr>
      <vt:lpstr>Lesson Organizer Activity</vt:lpstr>
      <vt:lpstr>What the Research says about the Lesson Organizer…</vt:lpstr>
      <vt:lpstr>What I observed when my child tried to study….</vt:lpstr>
      <vt:lpstr>2. ELA 8-9 Writing Lesson Organizer: Writing Informative Texts Date:</vt:lpstr>
      <vt:lpstr>4. Big Picture: Forms of Government</vt:lpstr>
      <vt:lpstr>4. Big Picture:</vt:lpstr>
      <vt:lpstr>Time to practice</vt:lpstr>
      <vt:lpstr>Share &amp; Discuss</vt:lpstr>
      <vt:lpstr>Why would this instructional strategy work for a mixed ability classroom? </vt:lpstr>
      <vt:lpstr>Benefits of Lesson Organizers</vt:lpstr>
      <vt:lpstr>Wrap Up </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Strategies for Improving Learning Outcomes for Twice-Exceptional Students</dc:title>
  <dc:creator>Carol Sparber</dc:creator>
  <cp:lastModifiedBy>Carol Sparber</cp:lastModifiedBy>
  <cp:revision>307</cp:revision>
  <cp:lastPrinted>2017-02-24T20:18:07Z</cp:lastPrinted>
  <dcterms:created xsi:type="dcterms:W3CDTF">2016-10-04T02:09:26Z</dcterms:created>
  <dcterms:modified xsi:type="dcterms:W3CDTF">2017-02-28T18:42:32Z</dcterms:modified>
</cp:coreProperties>
</file>