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88" r:id="rId9"/>
    <p:sldId id="263" r:id="rId10"/>
    <p:sldId id="264" r:id="rId11"/>
    <p:sldId id="265" r:id="rId12"/>
    <p:sldId id="266" r:id="rId13"/>
    <p:sldId id="267" r:id="rId14"/>
    <p:sldId id="268" r:id="rId15"/>
    <p:sldId id="289" r:id="rId16"/>
    <p:sldId id="269" r:id="rId17"/>
    <p:sldId id="270" r:id="rId18"/>
    <p:sldId id="271" r:id="rId19"/>
    <p:sldId id="272" r:id="rId20"/>
    <p:sldId id="273" r:id="rId21"/>
    <p:sldId id="274" r:id="rId22"/>
    <p:sldId id="275" r:id="rId23"/>
    <p:sldId id="276" r:id="rId24"/>
    <p:sldId id="277" r:id="rId25"/>
    <p:sldId id="290" r:id="rId26"/>
    <p:sldId id="279" r:id="rId27"/>
    <p:sldId id="291" r:id="rId28"/>
    <p:sldId id="292" r:id="rId29"/>
    <p:sldId id="293" r:id="rId30"/>
    <p:sldId id="294" r:id="rId31"/>
    <p:sldId id="299" r:id="rId32"/>
    <p:sldId id="295" r:id="rId33"/>
    <p:sldId id="300" r:id="rId34"/>
    <p:sldId id="298" r:id="rId35"/>
    <p:sldId id="296" r:id="rId36"/>
    <p:sldId id="301" r:id="rId37"/>
    <p:sldId id="297" r:id="rId38"/>
    <p:sldId id="280" r:id="rId39"/>
    <p:sldId id="281" r:id="rId40"/>
    <p:sldId id="283" r:id="rId41"/>
    <p:sldId id="285" r:id="rId42"/>
    <p:sldId id="286" r:id="rId43"/>
    <p:sldId id="27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11" autoAdjust="0"/>
  </p:normalViewPr>
  <p:slideViewPr>
    <p:cSldViewPr>
      <p:cViewPr>
        <p:scale>
          <a:sx n="75" d="100"/>
          <a:sy n="75" d="100"/>
        </p:scale>
        <p:origin x="-1818" y="-72"/>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665C2-5541-4B58-B425-E50E14CD91F5}" type="datetimeFigureOut">
              <a:rPr lang="en-US" smtClean="0"/>
              <a:t>10/17/2016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2C8D0-6B60-48F9-B215-FDACACCF090A}" type="slidenum">
              <a:rPr lang="en-US" smtClean="0"/>
              <a:t>‹#›</a:t>
            </a:fld>
            <a:endParaRPr lang="en-US"/>
          </a:p>
        </p:txBody>
      </p:sp>
    </p:spTree>
    <p:extLst>
      <p:ext uri="{BB962C8B-B14F-4D97-AF65-F5344CB8AC3E}">
        <p14:creationId xmlns:p14="http://schemas.microsoft.com/office/powerpoint/2010/main" val="103581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a:t>
            </a:fld>
            <a:endParaRPr lang="en-US"/>
          </a:p>
        </p:txBody>
      </p:sp>
    </p:spTree>
    <p:extLst>
      <p:ext uri="{BB962C8B-B14F-4D97-AF65-F5344CB8AC3E}">
        <p14:creationId xmlns:p14="http://schemas.microsoft.com/office/powerpoint/2010/main" val="103532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have time to go through all of these modules</a:t>
            </a:r>
            <a:r>
              <a:rPr lang="en-US" baseline="0" dirty="0" smtClean="0"/>
              <a:t> today, but I wanted to at least give you an overview of what is available. Then we’ll look at a few specific strategies and hopefully we’ll have time to even practice one!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13</a:t>
            </a:fld>
            <a:endParaRPr lang="en-US"/>
          </a:p>
        </p:txBody>
      </p:sp>
    </p:spTree>
    <p:extLst>
      <p:ext uri="{BB962C8B-B14F-4D97-AF65-F5344CB8AC3E}">
        <p14:creationId xmlns:p14="http://schemas.microsoft.com/office/powerpoint/2010/main" val="97331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15</a:t>
            </a:fld>
            <a:endParaRPr lang="en-US"/>
          </a:p>
        </p:txBody>
      </p:sp>
    </p:spTree>
    <p:extLst>
      <p:ext uri="{BB962C8B-B14F-4D97-AF65-F5344CB8AC3E}">
        <p14:creationId xmlns:p14="http://schemas.microsoft.com/office/powerpoint/2010/main" val="339655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called the lesson organizer. It </a:t>
            </a:r>
            <a:r>
              <a:rPr lang="en-US" baseline="0" dirty="0" smtClean="0"/>
              <a:t>can </a:t>
            </a:r>
            <a:r>
              <a:rPr lang="en-US" baseline="0" dirty="0" smtClean="0"/>
              <a:t>be delivered in a number of ways (PPTs SMART boards, large post-its, or as student handouts). </a:t>
            </a:r>
          </a:p>
          <a:p>
            <a:r>
              <a:rPr lang="en-US" baseline="0" dirty="0" smtClean="0"/>
              <a:t>Can be used to: introduce a course, unit, or lesson</a:t>
            </a:r>
          </a:p>
          <a:p>
            <a:r>
              <a:rPr lang="en-US" baseline="0" dirty="0" smtClean="0"/>
              <a:t>Using the organizer: teachers describe the graphic organizer and how it will help ALL students learn better by – connecting the information to what they already know, describe the content and why it’s important, identify key concepts, shows the relationship between these concepts, identifies what questions the students will need to be able to answer from the unit or lesson, identifies the tasks that the students will be expected to participate in or complete.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16</a:t>
            </a:fld>
            <a:endParaRPr lang="en-US"/>
          </a:p>
        </p:txBody>
      </p:sp>
    </p:spTree>
    <p:extLst>
      <p:ext uri="{BB962C8B-B14F-4D97-AF65-F5344CB8AC3E}">
        <p14:creationId xmlns:p14="http://schemas.microsoft.com/office/powerpoint/2010/main" val="367036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example of how to map a content standard for writing explanatory texts. </a:t>
            </a:r>
          </a:p>
          <a:p>
            <a:pPr marL="861083" lvl="1" indent="-391401">
              <a:lnSpc>
                <a:spcPct val="90000"/>
              </a:lnSpc>
              <a:spcBef>
                <a:spcPts val="1233"/>
              </a:spcBef>
              <a:buFontTx/>
              <a:buAutoNum type="arabicPeriod"/>
              <a:defRPr/>
            </a:pPr>
            <a:r>
              <a:rPr lang="en-US" sz="2100" dirty="0" smtClean="0"/>
              <a:t>Connecting the information to what they already know (1-4)</a:t>
            </a:r>
          </a:p>
          <a:p>
            <a:pPr marL="861083" lvl="1" indent="-391401">
              <a:lnSpc>
                <a:spcPct val="90000"/>
              </a:lnSpc>
              <a:spcBef>
                <a:spcPts val="1233"/>
              </a:spcBef>
              <a:buFontTx/>
              <a:buAutoNum type="arabicPeriod"/>
              <a:defRPr/>
            </a:pPr>
            <a:r>
              <a:rPr lang="en-US" sz="2100" dirty="0" smtClean="0"/>
              <a:t>Describing the content and why it is important (5)</a:t>
            </a:r>
          </a:p>
          <a:p>
            <a:pPr marL="861083" lvl="1" indent="-391401">
              <a:lnSpc>
                <a:spcPct val="90000"/>
              </a:lnSpc>
              <a:spcBef>
                <a:spcPts val="1233"/>
              </a:spcBef>
              <a:buFontTx/>
              <a:buAutoNum type="arabicPeriod"/>
              <a:defRPr/>
            </a:pPr>
            <a:r>
              <a:rPr lang="en-US" sz="2100" dirty="0" smtClean="0"/>
              <a:t>Identifying key concepts (6)</a:t>
            </a:r>
          </a:p>
          <a:p>
            <a:pPr marL="861083" lvl="1" indent="-391401">
              <a:lnSpc>
                <a:spcPct val="90000"/>
              </a:lnSpc>
              <a:spcBef>
                <a:spcPts val="1233"/>
              </a:spcBef>
              <a:buFontTx/>
              <a:buAutoNum type="arabicPeriod"/>
              <a:defRPr/>
            </a:pPr>
            <a:r>
              <a:rPr lang="en-US" sz="2100" dirty="0" smtClean="0"/>
              <a:t>Showing the relationship between these key concepts (6)</a:t>
            </a:r>
          </a:p>
          <a:p>
            <a:pPr marL="861083" lvl="1" indent="-391401">
              <a:lnSpc>
                <a:spcPct val="90000"/>
              </a:lnSpc>
              <a:spcBef>
                <a:spcPts val="1233"/>
              </a:spcBef>
              <a:buFontTx/>
              <a:buAutoNum type="arabicPeriod"/>
              <a:defRPr/>
            </a:pPr>
            <a:r>
              <a:rPr lang="en-US" sz="2100" dirty="0" smtClean="0"/>
              <a:t>Identifying what questions the students will need to be able to answer from the unit or lesson (7)</a:t>
            </a:r>
          </a:p>
          <a:p>
            <a:pPr marL="861083" lvl="1" indent="-391401">
              <a:lnSpc>
                <a:spcPct val="90000"/>
              </a:lnSpc>
              <a:spcBef>
                <a:spcPts val="1233"/>
              </a:spcBef>
              <a:buFontTx/>
              <a:buAutoNum type="arabicPeriod"/>
              <a:defRPr/>
            </a:pPr>
            <a:r>
              <a:rPr lang="en-US" sz="2100" dirty="0" smtClean="0"/>
              <a:t>Identifying the tasks that the students will be expected to participate in or complete (8)</a:t>
            </a:r>
          </a:p>
        </p:txBody>
      </p:sp>
      <p:sp>
        <p:nvSpPr>
          <p:cNvPr id="4" name="Slide Number Placeholder 3"/>
          <p:cNvSpPr>
            <a:spLocks noGrp="1"/>
          </p:cNvSpPr>
          <p:nvPr>
            <p:ph type="sldNum" sz="quarter" idx="10"/>
          </p:nvPr>
        </p:nvSpPr>
        <p:spPr/>
        <p:txBody>
          <a:bodyPr/>
          <a:lstStyle/>
          <a:p>
            <a:fld id="{BC52C8D0-6B60-48F9-B215-FDACACCF090A}" type="slidenum">
              <a:rPr lang="en-US" smtClean="0"/>
              <a:t>17</a:t>
            </a:fld>
            <a:endParaRPr lang="en-US"/>
          </a:p>
        </p:txBody>
      </p:sp>
    </p:spTree>
    <p:extLst>
      <p:ext uri="{BB962C8B-B14F-4D97-AF65-F5344CB8AC3E}">
        <p14:creationId xmlns:p14="http://schemas.microsoft.com/office/powerpoint/2010/main" val="395981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share with someone</a:t>
            </a:r>
            <a:r>
              <a:rPr lang="en-US" baseline="0" dirty="0" smtClean="0"/>
              <a:t> next to you… discuss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18</a:t>
            </a:fld>
            <a:endParaRPr lang="en-US"/>
          </a:p>
        </p:txBody>
      </p:sp>
    </p:spTree>
    <p:extLst>
      <p:ext uri="{BB962C8B-B14F-4D97-AF65-F5344CB8AC3E}">
        <p14:creationId xmlns:p14="http://schemas.microsoft.com/office/powerpoint/2010/main" val="155575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aseline="0" dirty="0" smtClean="0"/>
              <a:t>Some of the strategies from module 2 i</a:t>
            </a:r>
            <a:r>
              <a:rPr lang="en-US" dirty="0" smtClean="0"/>
              <a:t>nclude EBP methods for supporting students in note taking using guided notes, the “T-method”</a:t>
            </a:r>
            <a:r>
              <a:rPr lang="en-US" baseline="0" dirty="0" smtClean="0"/>
              <a:t> and </a:t>
            </a:r>
            <a:r>
              <a:rPr lang="en-US" dirty="0" smtClean="0"/>
              <a:t>mnemonic strategies</a:t>
            </a:r>
          </a:p>
          <a:p>
            <a:pPr>
              <a:spcAft>
                <a:spcPts val="120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20</a:t>
            </a:fld>
            <a:endParaRPr lang="en-US"/>
          </a:p>
        </p:txBody>
      </p:sp>
    </p:spTree>
    <p:extLst>
      <p:ext uri="{BB962C8B-B14F-4D97-AF65-F5344CB8AC3E}">
        <p14:creationId xmlns:p14="http://schemas.microsoft.com/office/powerpoint/2010/main" val="2180371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Guided notes and outlines</a:t>
            </a:r>
            <a:r>
              <a:rPr lang="en-US" baseline="0" dirty="0" smtClean="0"/>
              <a:t> are a strongly supported EBP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Guided notes can be handed in at the end of class to assess student comprehension</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21</a:t>
            </a:fld>
            <a:endParaRPr lang="en-US"/>
          </a:p>
        </p:txBody>
      </p:sp>
    </p:spTree>
    <p:extLst>
      <p:ext uri="{BB962C8B-B14F-4D97-AF65-F5344CB8AC3E}">
        <p14:creationId xmlns:p14="http://schemas.microsoft.com/office/powerpoint/2010/main" val="4249008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smtClean="0"/>
              <a:t>Why </a:t>
            </a:r>
            <a:r>
              <a:rPr lang="en-US" altLang="en-US" sz="1200" dirty="0" smtClean="0"/>
              <a:t>does </a:t>
            </a:r>
            <a:r>
              <a:rPr lang="en-US" altLang="en-US" sz="1200" dirty="0" smtClean="0"/>
              <a:t>this work? This instructional strategy provides a compensatory strategy for students to acquire basic skills and information. </a:t>
            </a:r>
          </a:p>
          <a:p>
            <a:pPr>
              <a:lnSpc>
                <a:spcPct val="90000"/>
              </a:lnSpc>
            </a:pPr>
            <a:r>
              <a:rPr lang="en-US" altLang="en-US" sz="1200" dirty="0" smtClean="0"/>
              <a:t>Helps students with writing difficulties</a:t>
            </a:r>
          </a:p>
          <a:p>
            <a:pPr>
              <a:lnSpc>
                <a:spcPct val="90000"/>
              </a:lnSpc>
            </a:pPr>
            <a:r>
              <a:rPr lang="en-US" altLang="en-US" sz="1200" dirty="0" smtClean="0"/>
              <a:t>Guided notes increase</a:t>
            </a:r>
            <a:r>
              <a:rPr lang="en-US" altLang="en-US" sz="1200" baseline="0" dirty="0" smtClean="0"/>
              <a:t> on-task behavior</a:t>
            </a:r>
          </a:p>
          <a:p>
            <a:pPr>
              <a:lnSpc>
                <a:spcPct val="90000"/>
              </a:lnSpc>
            </a:pPr>
            <a:r>
              <a:rPr lang="en-US" altLang="en-US" sz="1200" baseline="0" dirty="0" smtClean="0"/>
              <a:t>Improve note taking accuracy</a:t>
            </a:r>
          </a:p>
          <a:p>
            <a:pPr>
              <a:lnSpc>
                <a:spcPct val="90000"/>
              </a:lnSpc>
            </a:pPr>
            <a:r>
              <a:rPr lang="en-US" altLang="en-US" sz="1200" baseline="0" dirty="0" smtClean="0"/>
              <a:t>Improve academic performance</a:t>
            </a:r>
          </a:p>
          <a:p>
            <a:pPr>
              <a:lnSpc>
                <a:spcPct val="90000"/>
              </a:lnSpc>
            </a:pPr>
            <a:r>
              <a:rPr lang="en-US" altLang="en-US" sz="1200" baseline="0" dirty="0" smtClean="0"/>
              <a:t>Learning is reinforced when guided notes are reviewed or checked by the teacher.</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22</a:t>
            </a:fld>
            <a:endParaRPr lang="en-US"/>
          </a:p>
        </p:txBody>
      </p:sp>
    </p:spTree>
    <p:extLst>
      <p:ext uri="{BB962C8B-B14F-4D97-AF65-F5344CB8AC3E}">
        <p14:creationId xmlns:p14="http://schemas.microsoft.com/office/powerpoint/2010/main" val="48948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works….This instructional strategy</a:t>
            </a:r>
            <a:r>
              <a:rPr lang="en-US" baseline="0" dirty="0" smtClean="0"/>
              <a:t> teaches students how to rephrase key ideas, group information</a:t>
            </a:r>
          </a:p>
          <a:p>
            <a:r>
              <a:rPr lang="en-US" baseline="0" dirty="0" smtClean="0"/>
              <a:t>The visual chart supports learning and demonstrates relationships</a:t>
            </a:r>
          </a:p>
          <a:p>
            <a:r>
              <a:rPr lang="en-US" baseline="0" dirty="0" smtClean="0"/>
              <a:t>Provides a fact chart that organizes information</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23</a:t>
            </a:fld>
            <a:endParaRPr lang="en-US"/>
          </a:p>
        </p:txBody>
      </p:sp>
    </p:spTree>
    <p:extLst>
      <p:ext uri="{BB962C8B-B14F-4D97-AF65-F5344CB8AC3E}">
        <p14:creationId xmlns:p14="http://schemas.microsoft.com/office/powerpoint/2010/main" val="44717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Mnemonic strategies are memory strategies</a:t>
            </a:r>
            <a:r>
              <a:rPr lang="en-US" sz="1200" b="0" i="0" kern="1200" dirty="0" smtClean="0">
                <a:solidFill>
                  <a:schemeClr val="tx1"/>
                </a:solidFill>
                <a:effectLst/>
                <a:latin typeface="+mn-lt"/>
                <a:ea typeface="+mn-ea"/>
                <a:cs typeface="+mn-cs"/>
              </a:rPr>
              <a:t>, not </a:t>
            </a:r>
            <a:r>
              <a:rPr lang="en-US" sz="1200" b="0" i="0" kern="1200" dirty="0" smtClean="0">
                <a:solidFill>
                  <a:schemeClr val="tx1"/>
                </a:solidFill>
                <a:effectLst/>
                <a:latin typeface="+mn-lt"/>
                <a:ea typeface="+mn-ea"/>
                <a:cs typeface="+mn-cs"/>
              </a:rPr>
              <a:t>comprehension strategies. Students who are trained mnemonically also perform better on comprehension tests of that content.</a:t>
            </a: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instructional strategy uses verbal mnemonics </a:t>
            </a:r>
          </a:p>
          <a:p>
            <a:r>
              <a:rPr lang="en-US" sz="1200" b="0" i="0" kern="1200" baseline="0" dirty="0" smtClean="0">
                <a:solidFill>
                  <a:schemeClr val="tx1"/>
                </a:solidFill>
                <a:effectLst/>
                <a:latin typeface="+mn-lt"/>
                <a:ea typeface="+mn-ea"/>
                <a:cs typeface="+mn-cs"/>
              </a:rPr>
              <a:t>Uses a ‘game’ to encourage memorization and improve short term memory</a:t>
            </a:r>
          </a:p>
          <a:p>
            <a:r>
              <a:rPr lang="en-US" sz="1200" b="0" i="0" kern="1200" baseline="0" dirty="0" smtClean="0">
                <a:solidFill>
                  <a:schemeClr val="tx1"/>
                </a:solidFill>
                <a:effectLst/>
                <a:latin typeface="+mn-lt"/>
                <a:ea typeface="+mn-ea"/>
                <a:cs typeface="+mn-cs"/>
              </a:rPr>
              <a:t>Teaches students how to link key ideas to key words.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24</a:t>
            </a:fld>
            <a:endParaRPr lang="en-US"/>
          </a:p>
        </p:txBody>
      </p:sp>
    </p:spTree>
    <p:extLst>
      <p:ext uri="{BB962C8B-B14F-4D97-AF65-F5344CB8AC3E}">
        <p14:creationId xmlns:p14="http://schemas.microsoft.com/office/powerpoint/2010/main" val="288565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Specific learning disability</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s a disorder in understanding or in using written or spoken language, that</a:t>
            </a:r>
            <a:r>
              <a:rPr lang="en-US" sz="1200" b="0" i="0" kern="1200" baseline="0" dirty="0" smtClean="0">
                <a:solidFill>
                  <a:schemeClr val="tx1"/>
                </a:solidFill>
                <a:effectLst/>
                <a:latin typeface="+mn-lt"/>
                <a:ea typeface="+mn-ea"/>
                <a:cs typeface="+mn-cs"/>
              </a:rPr>
              <a:t> effects the </a:t>
            </a:r>
            <a:r>
              <a:rPr lang="en-US" sz="1200" b="0" i="0" kern="1200" dirty="0" smtClean="0">
                <a:solidFill>
                  <a:schemeClr val="tx1"/>
                </a:solidFill>
                <a:effectLst/>
                <a:latin typeface="+mn-lt"/>
                <a:ea typeface="+mn-ea"/>
                <a:cs typeface="+mn-cs"/>
              </a:rPr>
              <a:t>ability to listen, think, speak, read, write, spell, or do mathematical calculations</a:t>
            </a:r>
            <a:r>
              <a:rPr lang="en-US" sz="1200" b="0" i="0" kern="1200" baseline="0" dirty="0" smtClean="0">
                <a:solidFill>
                  <a:schemeClr val="tx1"/>
                </a:solidFill>
                <a:effectLst/>
                <a:latin typeface="+mn-lt"/>
                <a:ea typeface="+mn-ea"/>
                <a:cs typeface="+mn-cs"/>
              </a:rPr>
              <a:t>. Examples of this</a:t>
            </a:r>
            <a:r>
              <a:rPr lang="en-US" sz="1200" b="0" i="0" kern="1200" dirty="0" smtClean="0">
                <a:solidFill>
                  <a:schemeClr val="tx1"/>
                </a:solidFill>
                <a:effectLst/>
                <a:latin typeface="+mn-lt"/>
                <a:ea typeface="+mn-ea"/>
                <a:cs typeface="+mn-cs"/>
              </a:rPr>
              <a:t> include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perceptual disabilities, brain injury, and dyslexia..</a:t>
            </a:r>
          </a:p>
          <a:p>
            <a:endParaRPr lang="en-US" sz="1200" b="0" i="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Other health impairment</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means having limited strength, vitality, or alertness,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due to chronic or acute health problems.</a:t>
            </a:r>
            <a:r>
              <a:rPr lang="en-US" sz="1200" b="0" i="0" kern="1200" baseline="0" dirty="0" smtClean="0">
                <a:solidFill>
                  <a:schemeClr val="tx1"/>
                </a:solidFill>
                <a:effectLst/>
                <a:latin typeface="+mn-lt"/>
                <a:ea typeface="+mn-ea"/>
                <a:cs typeface="+mn-cs"/>
              </a:rPr>
              <a:t> Some of these health problems include </a:t>
            </a:r>
            <a:r>
              <a:rPr lang="en-US" sz="1200" b="0" i="0" kern="1200" dirty="0" smtClean="0">
                <a:solidFill>
                  <a:schemeClr val="tx1"/>
                </a:solidFill>
                <a:effectLst/>
                <a:latin typeface="+mn-lt"/>
                <a:ea typeface="+mn-ea"/>
                <a:cs typeface="+mn-cs"/>
              </a:rPr>
              <a:t>asthma, attention deficit disorder or attention deficit hyperactivity disorder, diabetes, epilepsy, a heart condition, lead poisoning, leukemia, and Tourette syndrome.</a:t>
            </a:r>
            <a:r>
              <a:rPr lang="en-US" sz="1200" b="0" i="0" kern="1200" baseline="0" dirty="0" smtClean="0">
                <a:solidFill>
                  <a:schemeClr val="tx1"/>
                </a:solidFill>
                <a:effectLst/>
                <a:latin typeface="+mn-lt"/>
                <a:ea typeface="+mn-ea"/>
                <a:cs typeface="+mn-cs"/>
              </a:rPr>
              <a:t> These conditions can </a:t>
            </a:r>
            <a:r>
              <a:rPr lang="en-US" sz="1200" b="0" i="0" kern="1200" dirty="0" smtClean="0">
                <a:solidFill>
                  <a:schemeClr val="tx1"/>
                </a:solidFill>
                <a:effectLst/>
                <a:latin typeface="+mn-lt"/>
                <a:ea typeface="+mn-ea"/>
                <a:cs typeface="+mn-cs"/>
              </a:rPr>
              <a:t>affect a child’s educational performance.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a:t>
            </a:fld>
            <a:endParaRPr lang="en-US"/>
          </a:p>
        </p:txBody>
      </p:sp>
    </p:spTree>
    <p:extLst>
      <p:ext uri="{BB962C8B-B14F-4D97-AF65-F5344CB8AC3E}">
        <p14:creationId xmlns:p14="http://schemas.microsoft.com/office/powerpoint/2010/main" val="2327437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Lincs</a:t>
            </a:r>
            <a:r>
              <a:rPr lang="en-US" dirty="0" smtClean="0"/>
              <a:t> table is made up of 5 different</a:t>
            </a:r>
            <a:r>
              <a:rPr lang="en-US" baseline="0" dirty="0" smtClean="0"/>
              <a:t> boxes. Specific information is recorded in each box – the Term, a Definition, a Reminding work, a </a:t>
            </a:r>
            <a:r>
              <a:rPr lang="en-US" baseline="0" dirty="0" err="1" smtClean="0"/>
              <a:t>Lincing</a:t>
            </a:r>
            <a:r>
              <a:rPr lang="en-US" baseline="0" dirty="0" smtClean="0"/>
              <a:t> story, and a </a:t>
            </a:r>
            <a:r>
              <a:rPr lang="en-US" baseline="0" dirty="0" err="1" smtClean="0"/>
              <a:t>Lincing</a:t>
            </a:r>
            <a:r>
              <a:rPr lang="en-US" baseline="0" dirty="0" smtClean="0"/>
              <a:t> Picture. </a:t>
            </a:r>
          </a:p>
          <a:p>
            <a:r>
              <a:rPr lang="en-US" baseline="0" dirty="0" smtClean="0"/>
              <a:t>1</a:t>
            </a:r>
            <a:r>
              <a:rPr lang="en-US" baseline="30000" dirty="0" smtClean="0"/>
              <a:t>st</a:t>
            </a:r>
            <a:r>
              <a:rPr lang="en-US" baseline="0" dirty="0" smtClean="0"/>
              <a:t> time you use this, you do it as a whole group activity. Eventually, </a:t>
            </a:r>
            <a:r>
              <a:rPr lang="en-US" baseline="0" dirty="0" smtClean="0"/>
              <a:t>students will learn to construct </a:t>
            </a:r>
            <a:r>
              <a:rPr lang="en-US" baseline="0" dirty="0" smtClean="0"/>
              <a:t>LINCS Tables without teacher assistance. </a:t>
            </a:r>
          </a:p>
          <a:p>
            <a:endParaRPr lang="en-US" baseline="0" dirty="0" smtClean="0"/>
          </a:p>
          <a:p>
            <a:pPr marL="228600" indent="-228600">
              <a:buAutoNum type="arabicPeriod"/>
            </a:pPr>
            <a:r>
              <a:rPr lang="en-US" baseline="0" dirty="0" smtClean="0"/>
              <a:t>The term – discuss and define the meaning of the word within the context of the lesson. Record the term on the form. </a:t>
            </a:r>
          </a:p>
          <a:p>
            <a:pPr marL="228600" indent="-228600">
              <a:buAutoNum type="arabicPeriod"/>
            </a:pPr>
            <a:r>
              <a:rPr lang="en-US" baseline="0" dirty="0" smtClean="0"/>
              <a:t>A brief definition is written in section 2 – use ONLY the parts of the definition that are most essential for students to know. (reduce long definitions to their most essential parts)</a:t>
            </a:r>
          </a:p>
          <a:p>
            <a:pPr marL="228600" indent="-228600">
              <a:buAutoNum type="arabicPeriod"/>
            </a:pPr>
            <a:r>
              <a:rPr lang="en-US" baseline="0" dirty="0" smtClean="0"/>
              <a:t>The reminding word gives students auditory clues that will enable the to access their memory of the new term and the new term’s definition. It must SOUND similar to part of all of the new term, and it must be a word whose meaning is very familiar to the students.</a:t>
            </a:r>
          </a:p>
          <a:p>
            <a:pPr marL="228600" indent="-228600">
              <a:buAutoNum type="arabicPeriod"/>
            </a:pPr>
            <a:r>
              <a:rPr lang="en-US" baseline="0" dirty="0" smtClean="0"/>
              <a:t>The </a:t>
            </a:r>
            <a:r>
              <a:rPr lang="en-US" baseline="0" dirty="0" err="1" smtClean="0"/>
              <a:t>LINCing</a:t>
            </a:r>
            <a:r>
              <a:rPr lang="en-US" baseline="0" dirty="0" smtClean="0"/>
              <a:t> story is a short </a:t>
            </a:r>
            <a:r>
              <a:rPr lang="en-US" baseline="0" dirty="0" err="1" smtClean="0"/>
              <a:t>hrase</a:t>
            </a:r>
            <a:r>
              <a:rPr lang="en-US" baseline="0" dirty="0" smtClean="0"/>
              <a:t> or sentence that enables students to connect or link the meaning of the new term to familiar background knowledge. It provides auditory and visual links between the reminding word and the meaning of the new term. AN EFFECTIVE story includes several characteristics: the story always contains the reminding work, the story always contains the meaning of the new term in some way. The story sometimes contains the new term, the story is always short and simple</a:t>
            </a:r>
          </a:p>
          <a:p>
            <a:pPr marL="228600" indent="-228600">
              <a:buAutoNum type="arabicPeriod"/>
            </a:pPr>
            <a:r>
              <a:rPr lang="en-US" baseline="0" dirty="0" smtClean="0"/>
              <a:t>The </a:t>
            </a:r>
            <a:r>
              <a:rPr lang="en-US" baseline="0" dirty="0" err="1" smtClean="0"/>
              <a:t>LINCing</a:t>
            </a:r>
            <a:r>
              <a:rPr lang="en-US" baseline="0" dirty="0" smtClean="0"/>
              <a:t> picture is a memory device that provides a visual memory link for the new term. The picture does not need to be sophisticated artwork – stick figures are fine. The linking pictures must include 3 characteristics: It MUST depict, in some way, the essential features of the new term’s definition, it must contain a part related to the reminding word and it must help the student remember the new terms definition</a:t>
            </a:r>
          </a:p>
          <a:p>
            <a:r>
              <a:rPr lang="en-US" dirty="0" smtClean="0"/>
              <a:t>Teaches students how to rephrase</a:t>
            </a:r>
            <a:r>
              <a:rPr lang="en-US" baseline="0" dirty="0" smtClean="0"/>
              <a:t> key ideas and link to key words.</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26</a:t>
            </a:fld>
            <a:endParaRPr lang="en-US"/>
          </a:p>
        </p:txBody>
      </p:sp>
    </p:spTree>
    <p:extLst>
      <p:ext uri="{BB962C8B-B14F-4D97-AF65-F5344CB8AC3E}">
        <p14:creationId xmlns:p14="http://schemas.microsoft.com/office/powerpoint/2010/main" val="187098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List the parts</a:t>
            </a:r>
          </a:p>
          <a:p>
            <a:pPr marL="228600" indent="-228600">
              <a:buAutoNum type="arabicPeriod"/>
            </a:pPr>
            <a:r>
              <a:rPr lang="en-US" baseline="0" dirty="0" smtClean="0"/>
              <a:t>Identify a reminding word</a:t>
            </a:r>
          </a:p>
          <a:p>
            <a:pPr marL="228600" indent="-228600">
              <a:buAutoNum type="arabicPeriod"/>
            </a:pPr>
            <a:r>
              <a:rPr lang="en-US" baseline="0" dirty="0" smtClean="0"/>
              <a:t>Note a </a:t>
            </a:r>
            <a:r>
              <a:rPr lang="en-US" baseline="0" dirty="0" err="1" smtClean="0"/>
              <a:t>LINCing</a:t>
            </a:r>
            <a:r>
              <a:rPr lang="en-US" baseline="0" dirty="0" smtClean="0"/>
              <a:t> story</a:t>
            </a:r>
          </a:p>
          <a:p>
            <a:pPr marL="228600" indent="-228600">
              <a:buAutoNum type="arabicPeriod"/>
            </a:pPr>
            <a:r>
              <a:rPr lang="en-US" baseline="0" dirty="0" smtClean="0"/>
              <a:t>Create a </a:t>
            </a:r>
            <a:r>
              <a:rPr lang="en-US" baseline="0" dirty="0" err="1" smtClean="0"/>
              <a:t>LINCing</a:t>
            </a:r>
            <a:r>
              <a:rPr lang="en-US" baseline="0" dirty="0" smtClean="0"/>
              <a:t> picture</a:t>
            </a:r>
          </a:p>
          <a:p>
            <a:pPr marL="228600" indent="-228600">
              <a:buAutoNum type="arabicPeriod"/>
            </a:pPr>
            <a:r>
              <a:rPr lang="en-US" baseline="0" dirty="0" smtClean="0"/>
              <a:t>Supervise practice</a:t>
            </a:r>
          </a:p>
          <a:p>
            <a:pPr marL="228600" indent="-228600">
              <a:buAutoNum type="arabicPeriod"/>
            </a:pPr>
            <a:r>
              <a:rPr lang="en-US" baseline="0" dirty="0" smtClean="0"/>
              <a:t>Can fold paper. Self test forward: Say new word, say reminding word, think of </a:t>
            </a:r>
            <a:r>
              <a:rPr lang="en-US" baseline="0" dirty="0" err="1" smtClean="0"/>
              <a:t>LINCing</a:t>
            </a:r>
            <a:r>
              <a:rPr lang="en-US" baseline="0" dirty="0" smtClean="0"/>
              <a:t> story, think of </a:t>
            </a:r>
            <a:r>
              <a:rPr lang="en-US" baseline="0" dirty="0" err="1" smtClean="0"/>
              <a:t>LINCing</a:t>
            </a:r>
            <a:r>
              <a:rPr lang="en-US" baseline="0" dirty="0" smtClean="0"/>
              <a:t> picture, Say the meaning of the new word. Check to see if you’re correct</a:t>
            </a:r>
          </a:p>
          <a:p>
            <a:pPr marL="228600" indent="-228600">
              <a:buAutoNum type="arabicPeriod"/>
            </a:pPr>
            <a:r>
              <a:rPr lang="en-US" baseline="0" dirty="0" smtClean="0"/>
              <a:t>Self test backward</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34</a:t>
            </a:fld>
            <a:endParaRPr lang="en-US"/>
          </a:p>
        </p:txBody>
      </p:sp>
    </p:spTree>
    <p:extLst>
      <p:ext uri="{BB962C8B-B14F-4D97-AF65-F5344CB8AC3E}">
        <p14:creationId xmlns:p14="http://schemas.microsoft.com/office/powerpoint/2010/main" val="282627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a:t>
            </a:r>
            <a:r>
              <a:rPr lang="en-US" dirty="0" err="1" smtClean="0"/>
              <a:t>LINCing</a:t>
            </a:r>
            <a:r>
              <a:rPr lang="en-US" dirty="0" smtClean="0"/>
              <a:t> templates &amp; practice</a:t>
            </a:r>
          </a:p>
          <a:p>
            <a:r>
              <a:rPr lang="en-US" dirty="0" smtClean="0"/>
              <a:t>Discuss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35</a:t>
            </a:fld>
            <a:endParaRPr lang="en-US"/>
          </a:p>
        </p:txBody>
      </p:sp>
    </p:spTree>
    <p:extLst>
      <p:ext uri="{BB962C8B-B14F-4D97-AF65-F5344CB8AC3E}">
        <p14:creationId xmlns:p14="http://schemas.microsoft.com/office/powerpoint/2010/main" val="409077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38</a:t>
            </a:fld>
            <a:endParaRPr lang="en-US"/>
          </a:p>
        </p:txBody>
      </p:sp>
    </p:spTree>
    <p:extLst>
      <p:ext uri="{BB962C8B-B14F-4D97-AF65-F5344CB8AC3E}">
        <p14:creationId xmlns:p14="http://schemas.microsoft.com/office/powerpoint/2010/main" val="382699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Developed by Carol Tomlinson (2001) the recognized expert in differentiated instruction</a:t>
            </a:r>
          </a:p>
          <a:p>
            <a:pPr eaLnBrk="1" hangingPunct="1"/>
            <a:r>
              <a:rPr lang="en-US" altLang="en-US" dirty="0" smtClean="0"/>
              <a:t>Is designed to be aligned with key concepts and standards</a:t>
            </a:r>
          </a:p>
          <a:p>
            <a:pPr eaLnBrk="1" hangingPunct="1"/>
            <a:r>
              <a:rPr lang="en-US" altLang="en-US" dirty="0" smtClean="0"/>
              <a:t>Has been applied in a number of ways including cognitive and learning styles approaches</a:t>
            </a:r>
          </a:p>
          <a:p>
            <a:pPr>
              <a:lnSpc>
                <a:spcPct val="90000"/>
              </a:lnSpc>
            </a:pPr>
            <a:r>
              <a:rPr lang="en-US" altLang="en-US" dirty="0" smtClean="0"/>
              <a:t>Improves students response to instruction by:</a:t>
            </a:r>
          </a:p>
          <a:p>
            <a:pPr lvl="1">
              <a:lnSpc>
                <a:spcPct val="90000"/>
              </a:lnSpc>
            </a:pPr>
            <a:r>
              <a:rPr lang="en-US" altLang="en-US" dirty="0" smtClean="0"/>
              <a:t>Making it more relevant to student learning goals</a:t>
            </a:r>
          </a:p>
          <a:p>
            <a:pPr lvl="1">
              <a:lnSpc>
                <a:spcPct val="90000"/>
              </a:lnSpc>
            </a:pPr>
            <a:r>
              <a:rPr lang="en-US" altLang="en-US" dirty="0" smtClean="0"/>
              <a:t>Allowing students to approach learning in their own way</a:t>
            </a:r>
          </a:p>
          <a:p>
            <a:pPr marL="393192" lvl="1" indent="0">
              <a:lnSpc>
                <a:spcPct val="90000"/>
              </a:lnSpc>
              <a:buNone/>
            </a:pPr>
            <a:endParaRPr lang="en-US" altLang="en-US" dirty="0" smtClean="0"/>
          </a:p>
          <a:p>
            <a:pPr>
              <a:lnSpc>
                <a:spcPct val="90000"/>
              </a:lnSpc>
            </a:pPr>
            <a:r>
              <a:rPr lang="en-US" altLang="en-US" dirty="0" smtClean="0"/>
              <a:t>Assignments may be differentiated to promote:</a:t>
            </a:r>
          </a:p>
          <a:p>
            <a:pPr lvl="1">
              <a:lnSpc>
                <a:spcPct val="90000"/>
              </a:lnSpc>
            </a:pPr>
            <a:r>
              <a:rPr lang="en-US" altLang="en-US" dirty="0" smtClean="0"/>
              <a:t>Different ways of thinking about a concept</a:t>
            </a:r>
          </a:p>
          <a:p>
            <a:pPr lvl="1">
              <a:lnSpc>
                <a:spcPct val="90000"/>
              </a:lnSpc>
            </a:pPr>
            <a:r>
              <a:rPr lang="en-US" altLang="en-US" dirty="0" smtClean="0"/>
              <a:t>Different ways of approaching or implementing a concept</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39</a:t>
            </a:fld>
            <a:endParaRPr lang="en-US"/>
          </a:p>
        </p:txBody>
      </p:sp>
    </p:spTree>
    <p:extLst>
      <p:ext uri="{BB962C8B-B14F-4D97-AF65-F5344CB8AC3E}">
        <p14:creationId xmlns:p14="http://schemas.microsoft.com/office/powerpoint/2010/main" val="979545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Jigsaw is an efficient way for students to become engaged in their learning, learn a lot of material quickly, share information with other groups, minimize listening time, and be individually accountable for their learning. Since each group needs its members to do well in order for the whole group to do well, Jigsaw maximizes interaction and establishes an atmosphere of cooperation and respect for other students. </a:t>
            </a:r>
          </a:p>
          <a:p>
            <a:endParaRPr lang="en-US" dirty="0" smtClean="0"/>
          </a:p>
          <a:p>
            <a:r>
              <a:rPr lang="en-US" dirty="0" smtClean="0"/>
              <a:t>Provides a stimulating educational environment where there are opportunities for critical and creative thinking and problem solving</a:t>
            </a:r>
          </a:p>
          <a:p>
            <a:r>
              <a:rPr lang="en-US" dirty="0" smtClean="0"/>
              <a:t>Promotes and encourages appropriate social interactions for socially challenged students</a:t>
            </a:r>
          </a:p>
          <a:p>
            <a:r>
              <a:rPr lang="en-US" dirty="0" smtClean="0"/>
              <a:t>Encourages the development of effective skills to interact with peers</a:t>
            </a:r>
          </a:p>
          <a:p>
            <a:r>
              <a:rPr lang="en-US" dirty="0" smtClean="0"/>
              <a:t>Teaches students to work as part of a team</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40</a:t>
            </a:fld>
            <a:endParaRPr lang="en-US"/>
          </a:p>
        </p:txBody>
      </p:sp>
    </p:spTree>
    <p:extLst>
      <p:ext uri="{BB962C8B-B14F-4D97-AF65-F5344CB8AC3E}">
        <p14:creationId xmlns:p14="http://schemas.microsoft.com/office/powerpoint/2010/main" val="1950846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42</a:t>
            </a:fld>
            <a:endParaRPr lang="en-US"/>
          </a:p>
        </p:txBody>
      </p:sp>
    </p:spTree>
    <p:extLst>
      <p:ext uri="{BB962C8B-B14F-4D97-AF65-F5344CB8AC3E}">
        <p14:creationId xmlns:p14="http://schemas.microsoft.com/office/powerpoint/2010/main" val="46031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Twice exceptional students struggle</a:t>
            </a:r>
            <a:r>
              <a:rPr lang="en-US" baseline="0" dirty="0" smtClean="0"/>
              <a:t> to learn basic skills due to cognitive processing difficulties, some may have high verbal skills but difficulty in written language, they frequently have reading problems, some may have strong observation skills but deficits in memory skills, some have attention deficit problems but can hyper-focus in areas of interest, many are unwilling to take academic risks, some demonstrate immature behavior, many of these students require frequent teacher support and feedback, and most are sensitive about their disability. </a:t>
            </a:r>
            <a:r>
              <a:rPr lang="en-US" dirty="0" smtClean="0"/>
              <a:t>One of the most common characteristics of these children is low self-esteem. They frequently “disguise” this low self-esteem through the use of: disruptive behaviors, </a:t>
            </a:r>
            <a:r>
              <a:rPr lang="en-US" baseline="0" dirty="0" smtClean="0"/>
              <a:t>withdrawal, daydreaming, or apathetic behaviors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5</a:t>
            </a:fld>
            <a:endParaRPr lang="en-US"/>
          </a:p>
        </p:txBody>
      </p:sp>
    </p:spTree>
    <p:extLst>
      <p:ext uri="{BB962C8B-B14F-4D97-AF65-F5344CB8AC3E}">
        <p14:creationId xmlns:p14="http://schemas.microsoft.com/office/powerpoint/2010/main" val="66567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2E hard to identify for 3 primary reasons….</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6</a:t>
            </a:fld>
            <a:endParaRPr lang="en-US"/>
          </a:p>
        </p:txBody>
      </p:sp>
    </p:spTree>
    <p:extLst>
      <p:ext uri="{BB962C8B-B14F-4D97-AF65-F5344CB8AC3E}">
        <p14:creationId xmlns:p14="http://schemas.microsoft.com/office/powerpoint/2010/main" val="244933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to a partner and share.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7</a:t>
            </a:fld>
            <a:endParaRPr lang="en-US"/>
          </a:p>
        </p:txBody>
      </p:sp>
    </p:spTree>
    <p:extLst>
      <p:ext uri="{BB962C8B-B14F-4D97-AF65-F5344CB8AC3E}">
        <p14:creationId xmlns:p14="http://schemas.microsoft.com/office/powerpoint/2010/main" val="29945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us are really good at teaching to student strengths. The</a:t>
            </a:r>
            <a:r>
              <a:rPr lang="en-US" baseline="0" dirty="0" smtClean="0"/>
              <a:t> problem is generally, how do we as teachers address the weaknesses? What does that mean?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9</a:t>
            </a:fld>
            <a:endParaRPr lang="en-US"/>
          </a:p>
        </p:txBody>
      </p:sp>
    </p:spTree>
    <p:extLst>
      <p:ext uri="{BB962C8B-B14F-4D97-AF65-F5344CB8AC3E}">
        <p14:creationId xmlns:p14="http://schemas.microsoft.com/office/powerpoint/2010/main" val="289081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You</a:t>
            </a:r>
            <a:r>
              <a:rPr lang="en-US" baseline="0" dirty="0" smtClean="0"/>
              <a:t> all </a:t>
            </a:r>
            <a:r>
              <a:rPr lang="en-US" dirty="0" smtClean="0"/>
              <a:t>face many challenges as you</a:t>
            </a:r>
            <a:r>
              <a:rPr lang="en-US" baseline="0" dirty="0" smtClean="0"/>
              <a:t> try</a:t>
            </a:r>
            <a:r>
              <a:rPr lang="en-US" dirty="0" smtClean="0"/>
              <a:t> to meet all</a:t>
            </a:r>
            <a:r>
              <a:rPr lang="en-US" baseline="0" dirty="0" smtClean="0"/>
              <a:t> of your </a:t>
            </a:r>
            <a:r>
              <a:rPr lang="en-US" dirty="0" smtClean="0"/>
              <a:t>students’ needs. First,</a:t>
            </a:r>
            <a:r>
              <a:rPr lang="en-US" baseline="0" dirty="0" smtClean="0"/>
              <a:t> there is so much information that you are expected to teach. Second a lot of the information you have to teach is extremely complex, abstract, and not always interesting to students. Third,  there are high demands for improving student performance on state tests. Fourth, student classrooms are becoming increasingly diverse. (Example – Cuyahoga falls, 17 different ELL learners) Mixed ability classes include gifted students, students with disabilities, and those who are at risk for failure. </a:t>
            </a:r>
          </a:p>
          <a:p>
            <a:r>
              <a:rPr lang="en-US" baseline="0" dirty="0" smtClean="0"/>
              <a:t>Meeting the needs of all of these students is an enormous task.</a:t>
            </a:r>
          </a:p>
          <a:p>
            <a:r>
              <a:rPr lang="en-US" baseline="0" dirty="0" smtClean="0"/>
              <a:t>So w</a:t>
            </a:r>
            <a:r>
              <a:rPr lang="en-US" dirty="0" smtClean="0"/>
              <a:t>hile these are valid accommodations, there are </a:t>
            </a:r>
            <a:r>
              <a:rPr lang="en-US" baseline="0" dirty="0" smtClean="0"/>
              <a:t>research-based instructional approaches you can use to positively impact all student learning.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10</a:t>
            </a:fld>
            <a:endParaRPr lang="en-US"/>
          </a:p>
        </p:txBody>
      </p:sp>
    </p:spTree>
    <p:extLst>
      <p:ext uri="{BB962C8B-B14F-4D97-AF65-F5344CB8AC3E}">
        <p14:creationId xmlns:p14="http://schemas.microsoft.com/office/powerpoint/2010/main" val="190274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address the challenges of instructing students in mixed ability classrooms researchers from KSU &amp; KU collaborated with teachers, parents, and students. The result is a set of research based instructional techniques that can be used to teach content to a diverse population within today’s classroom. </a:t>
            </a:r>
          </a:p>
          <a:p>
            <a:r>
              <a:rPr lang="en-US" dirty="0" smtClean="0"/>
              <a:t>The purpose of this presentation</a:t>
            </a:r>
            <a:r>
              <a:rPr lang="en-US" baseline="0" dirty="0" smtClean="0"/>
              <a:t> is to provide an overview of specific-practical research-based strategies that can be applied to teaching and instruction in order to improve outcomes for twice exceptional students in mixed ability classrooms – whether they are identified or not. </a:t>
            </a:r>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11</a:t>
            </a:fld>
            <a:endParaRPr lang="en-US"/>
          </a:p>
        </p:txBody>
      </p:sp>
    </p:spTree>
    <p:extLst>
      <p:ext uri="{BB962C8B-B14F-4D97-AF65-F5344CB8AC3E}">
        <p14:creationId xmlns:p14="http://schemas.microsoft.com/office/powerpoint/2010/main" val="288836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a:t>
            </a:r>
            <a:r>
              <a:rPr lang="en-US" baseline="0" dirty="0" smtClean="0"/>
              <a:t> based on an</a:t>
            </a:r>
            <a:r>
              <a:rPr lang="en-US" dirty="0" smtClean="0"/>
              <a:t> earlier version developed for the Office for Exceptional Children to train general education teachers on how to work with mixed-ability classrooms. Our</a:t>
            </a:r>
            <a:r>
              <a:rPr lang="en-US" baseline="0" dirty="0" smtClean="0"/>
              <a:t> t</a:t>
            </a:r>
            <a:r>
              <a:rPr lang="en-US" dirty="0" smtClean="0"/>
              <a:t>eacher focus groups identified the need for specific, research-based strategies to improve outcomes for all students. </a:t>
            </a:r>
          </a:p>
          <a:p>
            <a:endParaRPr lang="en-US" dirty="0" smtClean="0"/>
          </a:p>
          <a:p>
            <a:r>
              <a:rPr lang="en-US" dirty="0" smtClean="0"/>
              <a:t>Development of these instructional strategies were based on principles</a:t>
            </a:r>
            <a:r>
              <a:rPr lang="en-US" baseline="0" dirty="0" smtClean="0"/>
              <a:t> of UDL, differentiated instruction, and cooperative learning u</a:t>
            </a:r>
            <a:r>
              <a:rPr lang="en-US" dirty="0" smtClean="0"/>
              <a:t>sing</a:t>
            </a:r>
            <a:r>
              <a:rPr lang="en-US" baseline="0" dirty="0" smtClean="0"/>
              <a:t> </a:t>
            </a:r>
            <a:r>
              <a:rPr lang="en-US" dirty="0" smtClean="0"/>
              <a:t>5 evidence-based instructional approaches</a:t>
            </a:r>
          </a:p>
          <a:p>
            <a:pPr lvl="1"/>
            <a:r>
              <a:rPr lang="en-US" dirty="0" smtClean="0"/>
              <a:t>1. direct instruction</a:t>
            </a:r>
          </a:p>
          <a:p>
            <a:pPr lvl="1"/>
            <a:r>
              <a:rPr lang="en-US" dirty="0" smtClean="0"/>
              <a:t>2. indirect instruction</a:t>
            </a:r>
          </a:p>
          <a:p>
            <a:pPr lvl="1"/>
            <a:r>
              <a:rPr lang="en-US" dirty="0" smtClean="0"/>
              <a:t>3. experiential learning</a:t>
            </a:r>
          </a:p>
          <a:p>
            <a:pPr lvl="1"/>
            <a:r>
              <a:rPr lang="en-US" dirty="0" smtClean="0"/>
              <a:t>4. independent study</a:t>
            </a:r>
          </a:p>
          <a:p>
            <a:pPr lvl="1"/>
            <a:r>
              <a:rPr lang="en-US" dirty="0" smtClean="0"/>
              <a:t>5. interactive instruction</a:t>
            </a:r>
          </a:p>
          <a:p>
            <a:r>
              <a:rPr lang="en-US" dirty="0" smtClean="0"/>
              <a:t>Resulting in 7 different training modules!</a:t>
            </a:r>
          </a:p>
          <a:p>
            <a:endParaRPr lang="en-US" dirty="0"/>
          </a:p>
        </p:txBody>
      </p:sp>
      <p:sp>
        <p:nvSpPr>
          <p:cNvPr id="4" name="Slide Number Placeholder 3"/>
          <p:cNvSpPr>
            <a:spLocks noGrp="1"/>
          </p:cNvSpPr>
          <p:nvPr>
            <p:ph type="sldNum" sz="quarter" idx="10"/>
          </p:nvPr>
        </p:nvSpPr>
        <p:spPr/>
        <p:txBody>
          <a:bodyPr/>
          <a:lstStyle/>
          <a:p>
            <a:fld id="{BC52C8D0-6B60-48F9-B215-FDACACCF090A}" type="slidenum">
              <a:rPr lang="en-US" smtClean="0"/>
              <a:t>12</a:t>
            </a:fld>
            <a:endParaRPr lang="en-US"/>
          </a:p>
        </p:txBody>
      </p:sp>
    </p:spTree>
    <p:extLst>
      <p:ext uri="{BB962C8B-B14F-4D97-AF65-F5344CB8AC3E}">
        <p14:creationId xmlns:p14="http://schemas.microsoft.com/office/powerpoint/2010/main" val="345689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EE0867E-C9C5-4486-99C5-582B1D7627DD}" type="datetimeFigureOut">
              <a:rPr lang="en-US" smtClean="0"/>
              <a:t>10/17/2016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114E02-3D7D-4576-85FB-A8222C7836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114E02-3D7D-4576-85FB-A8222C7836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114E02-3D7D-4576-85FB-A8222C7836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114E02-3D7D-4576-85FB-A8222C7836E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D114E02-3D7D-4576-85FB-A8222C7836E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114E02-3D7D-4576-85FB-A8222C7836E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D114E02-3D7D-4576-85FB-A8222C7836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D114E02-3D7D-4576-85FB-A8222C7836E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E0867E-C9C5-4486-99C5-582B1D7627DD}" type="datetimeFigureOut">
              <a:rPr lang="en-US" smtClean="0"/>
              <a:t>10/17/2016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D114E02-3D7D-4576-85FB-A8222C7836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E0867E-C9C5-4486-99C5-582B1D7627DD}" type="datetimeFigureOut">
              <a:rPr lang="en-US" smtClean="0"/>
              <a:t>10/17/2016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D114E02-3D7D-4576-85FB-A8222C7836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E0867E-C9C5-4486-99C5-582B1D7627DD}" type="datetimeFigureOut">
              <a:rPr lang="en-US" smtClean="0"/>
              <a:t>10/17/2016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114E02-3D7D-4576-85FB-A8222C7836E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E0867E-C9C5-4486-99C5-582B1D7627DD}" type="datetimeFigureOut">
              <a:rPr lang="en-US" smtClean="0"/>
              <a:t>10/17/2016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114E02-3D7D-4576-85FB-A8222C7836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hyperlink" Target="http://oh.milesplit.com/meets/61980-kent-state-golden-flash-gala/results" TargetMode="External"/><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vscl.tamu.edu/valasek/experience.php"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PowerPoint_Presentation1.ppt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livebinders.com/play/play?id=209574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csfeldma@kent.edu"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www.schrockguide.net/uploads/3/9/2/2/392267/edtech_periodic-tabl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048963"/>
          </a:xfrm>
        </p:spPr>
        <p:txBody>
          <a:bodyPr>
            <a:noAutofit/>
          </a:bodyPr>
          <a:lstStyle/>
          <a:p>
            <a:r>
              <a:rPr lang="en-US" sz="3600" dirty="0" smtClean="0">
                <a:effectLst/>
              </a:rPr>
              <a:t>Instructional Strategies for Improving Learning Outcomes for Twice-Exceptional Students</a:t>
            </a:r>
            <a:br>
              <a:rPr lang="en-US" sz="3600" dirty="0" smtClean="0">
                <a:effectLst/>
              </a:rPr>
            </a:br>
            <a:r>
              <a:rPr lang="en-US" sz="3600" dirty="0">
                <a:effectLst/>
              </a:rPr>
              <a:t/>
            </a:r>
            <a:br>
              <a:rPr lang="en-US" sz="3600" dirty="0">
                <a:effectLst/>
              </a:rPr>
            </a:br>
            <a:r>
              <a:rPr lang="en-US" sz="3600" dirty="0" smtClean="0">
                <a:effectLst/>
              </a:rPr>
              <a:t>OAGC 2016</a:t>
            </a:r>
            <a:endParaRPr lang="en-US" sz="3600" dirty="0">
              <a:effectLst/>
            </a:endParaRPr>
          </a:p>
        </p:txBody>
      </p:sp>
      <p:sp>
        <p:nvSpPr>
          <p:cNvPr id="3" name="Subtitle 2"/>
          <p:cNvSpPr>
            <a:spLocks noGrp="1"/>
          </p:cNvSpPr>
          <p:nvPr>
            <p:ph type="subTitle" idx="1"/>
          </p:nvPr>
        </p:nvSpPr>
        <p:spPr/>
        <p:txBody>
          <a:bodyPr>
            <a:normAutofit fontScale="92500" lnSpcReduction="20000"/>
          </a:bodyPr>
          <a:lstStyle/>
          <a:p>
            <a:endParaRPr lang="en-US" dirty="0" smtClean="0"/>
          </a:p>
          <a:p>
            <a:endParaRPr lang="en-US" dirty="0"/>
          </a:p>
          <a:p>
            <a:r>
              <a:rPr lang="en-US" dirty="0" smtClean="0"/>
              <a:t>Carol </a:t>
            </a:r>
            <a:r>
              <a:rPr lang="en-US" dirty="0" err="1" smtClean="0"/>
              <a:t>Sparber</a:t>
            </a:r>
            <a:r>
              <a:rPr lang="en-US" dirty="0" smtClean="0"/>
              <a:t> </a:t>
            </a:r>
            <a:endParaRPr lang="en-US" dirty="0"/>
          </a:p>
        </p:txBody>
      </p:sp>
    </p:spTree>
    <p:extLst>
      <p:ext uri="{BB962C8B-B14F-4D97-AF65-F5344CB8AC3E}">
        <p14:creationId xmlns:p14="http://schemas.microsoft.com/office/powerpoint/2010/main" val="372828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 extra time on tests</a:t>
            </a:r>
          </a:p>
          <a:p>
            <a:r>
              <a:rPr lang="en-US" dirty="0" smtClean="0"/>
              <a:t>Use preferential seating</a:t>
            </a:r>
          </a:p>
          <a:p>
            <a:r>
              <a:rPr lang="en-US" dirty="0" smtClean="0"/>
              <a:t>Provide organizational techniques</a:t>
            </a:r>
          </a:p>
          <a:p>
            <a:r>
              <a:rPr lang="en-US" dirty="0" smtClean="0"/>
              <a:t>Teach compensation strategies</a:t>
            </a:r>
          </a:p>
          <a:p>
            <a:r>
              <a:rPr lang="en-US" dirty="0" smtClean="0"/>
              <a:t>Use technology</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Commonly suggested strategies</a:t>
            </a:r>
            <a:endParaRPr lang="en-US" dirty="0"/>
          </a:p>
        </p:txBody>
      </p:sp>
      <p:pic>
        <p:nvPicPr>
          <p:cNvPr id="4098" name="Picture 2" descr="C:\Users\Carol Sparber\AppData\Local\Microsoft\Windows\INetCache\IE\70UOVEEU\exam[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819" y="1143000"/>
            <a:ext cx="184097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rol Sparber\AppData\Local\Microsoft\Windows\INetCache\IE\1Y511Y7Z\EVALUAC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38575"/>
            <a:ext cx="2720696" cy="2647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arol Sparber\AppData\Local\Microsoft\Windows\INetCache\IE\1Y511Y7Z\image_preview[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833" y="3505200"/>
            <a:ext cx="2657475"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05800" cy="5486400"/>
          </a:xfrm>
        </p:spPr>
        <p:txBody>
          <a:bodyPr>
            <a:normAutofit/>
          </a:bodyPr>
          <a:lstStyle/>
          <a:p>
            <a:endParaRPr lang="en-US" dirty="0" smtClean="0"/>
          </a:p>
          <a:p>
            <a:r>
              <a:rPr lang="en-US" dirty="0" smtClean="0"/>
              <a:t>Kent State University </a:t>
            </a:r>
          </a:p>
          <a:p>
            <a:pPr marL="109728" indent="0">
              <a:buNone/>
            </a:pPr>
            <a:endParaRPr lang="en-US" dirty="0"/>
          </a:p>
          <a:p>
            <a:r>
              <a:rPr lang="en-US" dirty="0" smtClean="0"/>
              <a:t>The University of Kansas</a:t>
            </a:r>
          </a:p>
          <a:p>
            <a:endParaRPr lang="en-US" dirty="0"/>
          </a:p>
          <a:p>
            <a:r>
              <a:rPr lang="en-US" dirty="0" smtClean="0"/>
              <a:t>Teachers</a:t>
            </a:r>
          </a:p>
          <a:p>
            <a:endParaRPr lang="en-US" dirty="0"/>
          </a:p>
          <a:p>
            <a:r>
              <a:rPr lang="en-US" dirty="0" smtClean="0"/>
              <a:t>Parents*</a:t>
            </a:r>
          </a:p>
          <a:p>
            <a:endParaRPr lang="en-US" dirty="0" smtClean="0"/>
          </a:p>
          <a:p>
            <a:r>
              <a:rPr lang="en-US" dirty="0" smtClean="0"/>
              <a:t>Students* </a:t>
            </a:r>
            <a:endParaRPr lang="en-US" dirty="0"/>
          </a:p>
        </p:txBody>
      </p:sp>
      <p:sp>
        <p:nvSpPr>
          <p:cNvPr id="3" name="Title 2"/>
          <p:cNvSpPr>
            <a:spLocks noGrp="1"/>
          </p:cNvSpPr>
          <p:nvPr>
            <p:ph type="title"/>
          </p:nvPr>
        </p:nvSpPr>
        <p:spPr/>
        <p:txBody>
          <a:bodyPr>
            <a:normAutofit/>
          </a:bodyPr>
          <a:lstStyle/>
          <a:p>
            <a:pPr algn="ctr"/>
            <a:r>
              <a:rPr lang="en-US" dirty="0" smtClean="0"/>
              <a:t>Collaborative effort</a:t>
            </a:r>
            <a:endParaRPr lang="en-US" dirty="0"/>
          </a:p>
        </p:txBody>
      </p:sp>
      <p:pic>
        <p:nvPicPr>
          <p:cNvPr id="4" name="Picture 3" descr="Image result for kent state golden flash">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
            <a:ext cx="1219200" cy="1107831"/>
          </a:xfrm>
          <a:prstGeom prst="rect">
            <a:avLst/>
          </a:prstGeom>
          <a:noFill/>
          <a:ln>
            <a:noFill/>
          </a:ln>
        </p:spPr>
      </p:pic>
      <p:pic>
        <p:nvPicPr>
          <p:cNvPr id="5" name="Picture 4" descr="Image result for university of kansas logo">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40323"/>
            <a:ext cx="1154723" cy="1295400"/>
          </a:xfrm>
          <a:prstGeom prst="rect">
            <a:avLst/>
          </a:prstGeom>
          <a:noFill/>
          <a:ln>
            <a:noFill/>
          </a:ln>
        </p:spPr>
      </p:pic>
      <p:pic>
        <p:nvPicPr>
          <p:cNvPr id="1027" name="Picture 3" descr="C:\Users\Carol Sparber\AppData\Local\Microsoft\Windows\INetCache\IE\PS0FF8A2\happy-teachers-day-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970738"/>
            <a:ext cx="3182083" cy="277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0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93192" lvl="1" indent="0">
              <a:buNone/>
            </a:pPr>
            <a:endParaRPr lang="en-US" dirty="0"/>
          </a:p>
          <a:p>
            <a:pPr lvl="1"/>
            <a:r>
              <a:rPr lang="en-US" sz="3900" dirty="0"/>
              <a:t>P</a:t>
            </a:r>
            <a:r>
              <a:rPr lang="en-US" sz="3900" dirty="0" smtClean="0"/>
              <a:t>rinciples of UDL</a:t>
            </a:r>
          </a:p>
          <a:p>
            <a:pPr marL="393192" lvl="1" indent="0">
              <a:buNone/>
            </a:pPr>
            <a:endParaRPr lang="en-US" sz="1900" dirty="0" smtClean="0"/>
          </a:p>
          <a:p>
            <a:pPr lvl="1"/>
            <a:r>
              <a:rPr lang="en-US" sz="3900" dirty="0"/>
              <a:t>D</a:t>
            </a:r>
            <a:r>
              <a:rPr lang="en-US" sz="3900" dirty="0" smtClean="0"/>
              <a:t>ifferentiated instruction</a:t>
            </a:r>
          </a:p>
          <a:p>
            <a:pPr lvl="1"/>
            <a:endParaRPr lang="en-US" sz="1700" dirty="0" smtClean="0"/>
          </a:p>
          <a:p>
            <a:pPr lvl="1"/>
            <a:r>
              <a:rPr lang="en-US" sz="3900" dirty="0" smtClean="0"/>
              <a:t>Cooperative learning</a:t>
            </a:r>
            <a:endParaRPr lang="en-US" sz="3900" dirty="0"/>
          </a:p>
          <a:p>
            <a:endParaRPr lang="en-US" dirty="0" smtClean="0"/>
          </a:p>
          <a:p>
            <a:pPr marL="109728" indent="0">
              <a:buNone/>
            </a:pPr>
            <a:r>
              <a:rPr lang="en-US" dirty="0" smtClean="0"/>
              <a:t>Using evidence-based </a:t>
            </a:r>
            <a:r>
              <a:rPr lang="en-US" dirty="0"/>
              <a:t>instructional approaches</a:t>
            </a:r>
          </a:p>
          <a:p>
            <a:pPr lvl="1"/>
            <a:r>
              <a:rPr lang="en-US" dirty="0"/>
              <a:t>1. direct instruction</a:t>
            </a:r>
          </a:p>
          <a:p>
            <a:pPr lvl="1"/>
            <a:r>
              <a:rPr lang="en-US" dirty="0"/>
              <a:t>2. indirect instruction</a:t>
            </a:r>
          </a:p>
          <a:p>
            <a:pPr lvl="1"/>
            <a:r>
              <a:rPr lang="en-US" dirty="0"/>
              <a:t>3. experiential learning</a:t>
            </a:r>
          </a:p>
          <a:p>
            <a:pPr lvl="1"/>
            <a:r>
              <a:rPr lang="en-US" dirty="0"/>
              <a:t>4. independent study</a:t>
            </a:r>
          </a:p>
          <a:p>
            <a:pPr lvl="1"/>
            <a:r>
              <a:rPr lang="en-US" dirty="0"/>
              <a:t>5. interactive instruction</a:t>
            </a:r>
          </a:p>
          <a:p>
            <a:pPr marL="393192" lvl="1" indent="0">
              <a:buNone/>
            </a:pPr>
            <a:endParaRPr lang="en-US" dirty="0"/>
          </a:p>
        </p:txBody>
      </p:sp>
      <p:sp>
        <p:nvSpPr>
          <p:cNvPr id="3" name="Title 2"/>
          <p:cNvSpPr>
            <a:spLocks noGrp="1"/>
          </p:cNvSpPr>
          <p:nvPr>
            <p:ph type="title"/>
          </p:nvPr>
        </p:nvSpPr>
        <p:spPr/>
        <p:txBody>
          <a:bodyPr>
            <a:normAutofit fontScale="90000"/>
          </a:bodyPr>
          <a:lstStyle/>
          <a:p>
            <a:r>
              <a:rPr lang="en-US" dirty="0" smtClean="0"/>
              <a:t>Development of Instructional Strategies</a:t>
            </a:r>
            <a:endParaRPr lang="en-US" dirty="0"/>
          </a:p>
        </p:txBody>
      </p:sp>
    </p:spTree>
    <p:extLst>
      <p:ext uri="{BB962C8B-B14F-4D97-AF65-F5344CB8AC3E}">
        <p14:creationId xmlns:p14="http://schemas.microsoft.com/office/powerpoint/2010/main" val="97312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05800" cy="5410200"/>
          </a:xfrm>
        </p:spPr>
        <p:txBody>
          <a:bodyPr>
            <a:normAutofit fontScale="77500" lnSpcReduction="20000"/>
          </a:bodyPr>
          <a:lstStyle/>
          <a:p>
            <a:pPr lvl="0">
              <a:spcAft>
                <a:spcPts val="1200"/>
              </a:spcAft>
            </a:pPr>
            <a:r>
              <a:rPr lang="en-US" sz="2800" b="1" i="1" dirty="0">
                <a:latin typeface="Century Gothic" panose="020B0502020202020204" pitchFamily="34" charset="0"/>
              </a:rPr>
              <a:t>MODULE 1: Presenting Content</a:t>
            </a:r>
            <a:r>
              <a:rPr lang="en-US" sz="2800" b="1" dirty="0">
                <a:latin typeface="Century Gothic" panose="020B0502020202020204" pitchFamily="34" charset="0"/>
              </a:rPr>
              <a:t>-</a:t>
            </a:r>
            <a:r>
              <a:rPr lang="en-US" sz="2800" dirty="0">
                <a:latin typeface="Century Gothic" panose="020B0502020202020204" pitchFamily="34" charset="0"/>
              </a:rPr>
              <a:t> </a:t>
            </a:r>
            <a:r>
              <a:rPr lang="en-US" sz="2800" dirty="0" smtClean="0">
                <a:latin typeface="Century Gothic" panose="020B0502020202020204" pitchFamily="34" charset="0"/>
              </a:rPr>
              <a:t>covers 3 </a:t>
            </a:r>
            <a:r>
              <a:rPr lang="en-US" sz="2800" dirty="0">
                <a:latin typeface="Century Gothic" panose="020B0502020202020204" pitchFamily="34" charset="0"/>
              </a:rPr>
              <a:t>of the most powerful evidence-based practices shown to improve performance of all </a:t>
            </a:r>
            <a:r>
              <a:rPr lang="en-US" sz="2800" dirty="0" smtClean="0">
                <a:latin typeface="Century Gothic" panose="020B0502020202020204" pitchFamily="34" charset="0"/>
              </a:rPr>
              <a:t>students: </a:t>
            </a:r>
            <a:r>
              <a:rPr lang="en-US" sz="2800" dirty="0">
                <a:latin typeface="Century Gothic" panose="020B0502020202020204" pitchFamily="34" charset="0"/>
              </a:rPr>
              <a:t>(a) graphic organizers, (b) enhanced graphic text, and (c) sound fields.</a:t>
            </a:r>
          </a:p>
          <a:p>
            <a:pPr lvl="0">
              <a:spcAft>
                <a:spcPts val="1200"/>
              </a:spcAft>
            </a:pPr>
            <a:r>
              <a:rPr lang="en-US" sz="2800" b="1" i="1" dirty="0">
                <a:latin typeface="Century Gothic" panose="020B0502020202020204" pitchFamily="34" charset="0"/>
              </a:rPr>
              <a:t>MODULE 2: Engaging Students</a:t>
            </a:r>
            <a:r>
              <a:rPr lang="en-US" sz="2800" b="1" dirty="0">
                <a:latin typeface="Century Gothic" panose="020B0502020202020204" pitchFamily="34" charset="0"/>
              </a:rPr>
              <a:t> </a:t>
            </a:r>
            <a:r>
              <a:rPr lang="en-US" sz="2800" dirty="0" smtClean="0">
                <a:latin typeface="Century Gothic" panose="020B0502020202020204" pitchFamily="34" charset="0"/>
              </a:rPr>
              <a:t>–offers 4 </a:t>
            </a:r>
            <a:r>
              <a:rPr lang="en-US" sz="2800" dirty="0">
                <a:latin typeface="Century Gothic" panose="020B0502020202020204" pitchFamily="34" charset="0"/>
              </a:rPr>
              <a:t>evidence-based learning strategies to remember and retain </a:t>
            </a:r>
            <a:r>
              <a:rPr lang="en-US" sz="2800" dirty="0" smtClean="0">
                <a:latin typeface="Century Gothic" panose="020B0502020202020204" pitchFamily="34" charset="0"/>
              </a:rPr>
              <a:t>information:(</a:t>
            </a:r>
            <a:r>
              <a:rPr lang="en-US" sz="2800" dirty="0">
                <a:latin typeface="Century Gothic" panose="020B0502020202020204" pitchFamily="34" charset="0"/>
              </a:rPr>
              <a:t>a) guided notes, (b) mnemonics</a:t>
            </a:r>
            <a:r>
              <a:rPr lang="en-US" sz="2800" dirty="0" smtClean="0">
                <a:latin typeface="Century Gothic" panose="020B0502020202020204" pitchFamily="34" charset="0"/>
              </a:rPr>
              <a:t>,                (</a:t>
            </a:r>
            <a:r>
              <a:rPr lang="en-US" sz="2800" dirty="0">
                <a:latin typeface="Century Gothic" panose="020B0502020202020204" pitchFamily="34" charset="0"/>
              </a:rPr>
              <a:t>c) feedback and reinforcement, and (d) task analyses </a:t>
            </a:r>
          </a:p>
          <a:p>
            <a:pPr lvl="0">
              <a:spcAft>
                <a:spcPts val="1200"/>
              </a:spcAft>
            </a:pPr>
            <a:r>
              <a:rPr lang="en-US" sz="2800" b="1" i="1" dirty="0">
                <a:latin typeface="Century Gothic" panose="020B0502020202020204" pitchFamily="34" charset="0"/>
              </a:rPr>
              <a:t>MODULE 3: Flexible Assignments</a:t>
            </a:r>
            <a:r>
              <a:rPr lang="en-US" sz="2800" b="1" dirty="0">
                <a:latin typeface="Century Gothic" panose="020B0502020202020204" pitchFamily="34" charset="0"/>
              </a:rPr>
              <a:t>- </a:t>
            </a:r>
            <a:r>
              <a:rPr lang="en-US" sz="2800" dirty="0" smtClean="0">
                <a:latin typeface="Century Gothic" panose="020B0502020202020204" pitchFamily="34" charset="0"/>
              </a:rPr>
              <a:t>presents 2 </a:t>
            </a:r>
            <a:r>
              <a:rPr lang="en-US" sz="2800" dirty="0">
                <a:latin typeface="Century Gothic" panose="020B0502020202020204" pitchFamily="34" charset="0"/>
              </a:rPr>
              <a:t>evidence-based practices </a:t>
            </a:r>
            <a:r>
              <a:rPr lang="en-US" sz="2800" dirty="0" smtClean="0">
                <a:latin typeface="Century Gothic" panose="020B0502020202020204" pitchFamily="34" charset="0"/>
              </a:rPr>
              <a:t>that provide flexibility </a:t>
            </a:r>
            <a:r>
              <a:rPr lang="en-US" sz="2800" dirty="0">
                <a:latin typeface="Century Gothic" panose="020B0502020202020204" pitchFamily="34" charset="0"/>
              </a:rPr>
              <a:t>in the </a:t>
            </a:r>
            <a:r>
              <a:rPr lang="en-US" sz="2800" dirty="0" smtClean="0">
                <a:latin typeface="Century Gothic" panose="020B0502020202020204" pitchFamily="34" charset="0"/>
              </a:rPr>
              <a:t>way students respond </a:t>
            </a:r>
            <a:r>
              <a:rPr lang="en-US" sz="2800" dirty="0">
                <a:latin typeface="Century Gothic" panose="020B0502020202020204" pitchFamily="34" charset="0"/>
              </a:rPr>
              <a:t>to content: (a) differentiated assignments and (b) cooperative learning strategies.</a:t>
            </a:r>
          </a:p>
          <a:p>
            <a:pPr lvl="0">
              <a:spcAft>
                <a:spcPts val="1200"/>
              </a:spcAft>
            </a:pPr>
            <a:r>
              <a:rPr lang="en-US" sz="2800" b="1" i="1" dirty="0" smtClean="0">
                <a:latin typeface="Century Gothic" panose="020B0502020202020204" pitchFamily="34" charset="0"/>
              </a:rPr>
              <a:t>*MODULE </a:t>
            </a:r>
            <a:r>
              <a:rPr lang="en-US" sz="2800" b="1" i="1" dirty="0">
                <a:latin typeface="Century Gothic" panose="020B0502020202020204" pitchFamily="34" charset="0"/>
              </a:rPr>
              <a:t>4: Providing Accommodations </a:t>
            </a:r>
            <a:r>
              <a:rPr lang="en-US" sz="2800" i="1" dirty="0">
                <a:latin typeface="Century Gothic" panose="020B0502020202020204" pitchFamily="34" charset="0"/>
              </a:rPr>
              <a:t>-</a:t>
            </a:r>
            <a:r>
              <a:rPr lang="en-US" sz="2800" dirty="0">
                <a:latin typeface="Century Gothic" panose="020B0502020202020204" pitchFamily="34" charset="0"/>
              </a:rPr>
              <a:t> </a:t>
            </a:r>
            <a:r>
              <a:rPr lang="en-US" sz="2800" dirty="0" smtClean="0">
                <a:latin typeface="Century Gothic" panose="020B0502020202020204" pitchFamily="34" charset="0"/>
              </a:rPr>
              <a:t>provides </a:t>
            </a:r>
            <a:r>
              <a:rPr lang="en-US" sz="2800" dirty="0">
                <a:latin typeface="Century Gothic" panose="020B0502020202020204" pitchFamily="34" charset="0"/>
              </a:rPr>
              <a:t>an overview of: (a) special education </a:t>
            </a:r>
            <a:r>
              <a:rPr lang="en-US" sz="2800" dirty="0" smtClean="0">
                <a:latin typeface="Century Gothic" panose="020B0502020202020204" pitchFamily="34" charset="0"/>
              </a:rPr>
              <a:t>law and </a:t>
            </a:r>
            <a:r>
              <a:rPr lang="en-US" sz="2800" dirty="0">
                <a:latin typeface="Century Gothic" panose="020B0502020202020204" pitchFamily="34" charset="0"/>
              </a:rPr>
              <a:t>(d) resources for accommodations.</a:t>
            </a:r>
          </a:p>
          <a:p>
            <a:pPr marL="109728" indent="0">
              <a:buNone/>
            </a:pPr>
            <a:endParaRPr lang="en-US" dirty="0"/>
          </a:p>
        </p:txBody>
      </p:sp>
      <p:sp>
        <p:nvSpPr>
          <p:cNvPr id="3" name="Title 2"/>
          <p:cNvSpPr>
            <a:spLocks noGrp="1"/>
          </p:cNvSpPr>
          <p:nvPr>
            <p:ph type="title"/>
          </p:nvPr>
        </p:nvSpPr>
        <p:spPr/>
        <p:txBody>
          <a:bodyPr/>
          <a:lstStyle/>
          <a:p>
            <a:r>
              <a:rPr lang="en-US" dirty="0" smtClean="0"/>
              <a:t>Seven Modules of Training</a:t>
            </a:r>
            <a:endParaRPr lang="en-US" dirty="0"/>
          </a:p>
        </p:txBody>
      </p:sp>
    </p:spTree>
    <p:extLst>
      <p:ext uri="{BB962C8B-B14F-4D97-AF65-F5344CB8AC3E}">
        <p14:creationId xmlns:p14="http://schemas.microsoft.com/office/powerpoint/2010/main" val="127825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fontScale="92500" lnSpcReduction="20000"/>
          </a:bodyPr>
          <a:lstStyle/>
          <a:p>
            <a:pPr lvl="0">
              <a:spcAft>
                <a:spcPts val="1200"/>
              </a:spcAft>
            </a:pPr>
            <a:r>
              <a:rPr lang="en-US" sz="2800" b="1" i="1" dirty="0">
                <a:latin typeface="Century Gothic" panose="020B0502020202020204" pitchFamily="34" charset="0"/>
              </a:rPr>
              <a:t>MODULE 5:  Classroom Strategies </a:t>
            </a:r>
            <a:r>
              <a:rPr lang="en-US" sz="2800" i="1" dirty="0">
                <a:latin typeface="Century Gothic" panose="020B0502020202020204" pitchFamily="34" charset="0"/>
              </a:rPr>
              <a:t>– </a:t>
            </a:r>
            <a:r>
              <a:rPr lang="en-US" sz="2800" dirty="0" smtClean="0">
                <a:latin typeface="Century Gothic" panose="020B0502020202020204" pitchFamily="34" charset="0"/>
              </a:rPr>
              <a:t>covers</a:t>
            </a:r>
            <a:r>
              <a:rPr lang="en-US" sz="2800" dirty="0">
                <a:latin typeface="Century Gothic" panose="020B0502020202020204" pitchFamily="34" charset="0"/>
              </a:rPr>
              <a:t>:  </a:t>
            </a:r>
            <a:r>
              <a:rPr lang="en-US" sz="2800" dirty="0" smtClean="0">
                <a:latin typeface="Century Gothic" panose="020B0502020202020204" pitchFamily="34" charset="0"/>
              </a:rPr>
              <a:t>    (a</a:t>
            </a:r>
            <a:r>
              <a:rPr lang="en-US" sz="2800" dirty="0">
                <a:latin typeface="Century Gothic" panose="020B0502020202020204" pitchFamily="34" charset="0"/>
              </a:rPr>
              <a:t>) creating the learning environment, (b) managing groups, and (c) creating quality assignments</a:t>
            </a:r>
          </a:p>
          <a:p>
            <a:pPr>
              <a:spcAft>
                <a:spcPts val="1200"/>
              </a:spcAft>
            </a:pPr>
            <a:r>
              <a:rPr lang="en-US" sz="2800" b="1" i="1" dirty="0">
                <a:latin typeface="Century Gothic" panose="020B0502020202020204" pitchFamily="34" charset="0"/>
              </a:rPr>
              <a:t>MODULE 6:  Individual Problem Solving </a:t>
            </a:r>
            <a:r>
              <a:rPr lang="en-US" sz="2800" dirty="0" smtClean="0">
                <a:latin typeface="Century Gothic" panose="020B0502020202020204" pitchFamily="34" charset="0"/>
              </a:rPr>
              <a:t>- focuses </a:t>
            </a:r>
            <a:r>
              <a:rPr lang="en-US" sz="2800" dirty="0">
                <a:latin typeface="Century Gothic" panose="020B0502020202020204" pitchFamily="34" charset="0"/>
              </a:rPr>
              <a:t>on how to problem solve for 4</a:t>
            </a:r>
            <a:r>
              <a:rPr lang="en-US" sz="2800" dirty="0" smtClean="0">
                <a:latin typeface="Century Gothic" panose="020B0502020202020204" pitchFamily="34" charset="0"/>
              </a:rPr>
              <a:t> </a:t>
            </a:r>
            <a:r>
              <a:rPr lang="en-US" sz="2800" dirty="0">
                <a:latin typeface="Century Gothic" panose="020B0502020202020204" pitchFamily="34" charset="0"/>
              </a:rPr>
              <a:t>types of students:  (a) unmotivated, (b) learning disabled, (c) behaviorally difficult, and (c) sensory and mobility impaired</a:t>
            </a:r>
          </a:p>
          <a:p>
            <a:pPr lvl="0">
              <a:spcAft>
                <a:spcPts val="1200"/>
              </a:spcAft>
            </a:pPr>
            <a:r>
              <a:rPr lang="en-US" sz="2800" b="1" i="1" dirty="0">
                <a:latin typeface="Century Gothic" panose="020B0502020202020204" pitchFamily="34" charset="0"/>
              </a:rPr>
              <a:t>MODULE 7: Creating Learning Communities </a:t>
            </a:r>
            <a:r>
              <a:rPr lang="en-US" sz="2800" dirty="0">
                <a:latin typeface="Century Gothic" panose="020B0502020202020204" pitchFamily="34" charset="0"/>
              </a:rPr>
              <a:t>- </a:t>
            </a:r>
            <a:r>
              <a:rPr lang="en-US" sz="2800" dirty="0" smtClean="0">
                <a:latin typeface="Century Gothic" panose="020B0502020202020204" pitchFamily="34" charset="0"/>
              </a:rPr>
              <a:t>addresses how </a:t>
            </a:r>
            <a:r>
              <a:rPr lang="en-US" sz="2800" dirty="0">
                <a:latin typeface="Century Gothic" panose="020B0502020202020204" pitchFamily="34" charset="0"/>
              </a:rPr>
              <a:t>teachers can take control of their professional development and </a:t>
            </a:r>
            <a:r>
              <a:rPr lang="en-US" sz="2800" dirty="0" smtClean="0">
                <a:latin typeface="Century Gothic" panose="020B0502020202020204" pitchFamily="34" charset="0"/>
              </a:rPr>
              <a:t>delve </a:t>
            </a:r>
            <a:r>
              <a:rPr lang="en-US" sz="2800" dirty="0">
                <a:latin typeface="Century Gothic" panose="020B0502020202020204" pitchFamily="34" charset="0"/>
              </a:rPr>
              <a:t>into </a:t>
            </a:r>
            <a:r>
              <a:rPr lang="en-US" sz="2800" dirty="0" smtClean="0">
                <a:latin typeface="Century Gothic" panose="020B0502020202020204" pitchFamily="34" charset="0"/>
              </a:rPr>
              <a:t>Universal Design for Learning.</a:t>
            </a:r>
            <a:endParaRPr lang="en-US" sz="2800" dirty="0">
              <a:latin typeface="Century Gothic" panose="020B0502020202020204" pitchFamily="34" charset="0"/>
            </a:endParaRPr>
          </a:p>
          <a:p>
            <a:endParaRPr lang="en-US" dirty="0"/>
          </a:p>
        </p:txBody>
      </p:sp>
      <p:sp>
        <p:nvSpPr>
          <p:cNvPr id="3" name="Title 2"/>
          <p:cNvSpPr>
            <a:spLocks noGrp="1"/>
          </p:cNvSpPr>
          <p:nvPr>
            <p:ph type="title"/>
          </p:nvPr>
        </p:nvSpPr>
        <p:spPr/>
        <p:txBody>
          <a:bodyPr/>
          <a:lstStyle/>
          <a:p>
            <a:r>
              <a:rPr lang="en-US" dirty="0"/>
              <a:t>Seven Modules of Training</a:t>
            </a:r>
          </a:p>
        </p:txBody>
      </p:sp>
    </p:spTree>
    <p:extLst>
      <p:ext uri="{BB962C8B-B14F-4D97-AF65-F5344CB8AC3E}">
        <p14:creationId xmlns:p14="http://schemas.microsoft.com/office/powerpoint/2010/main" val="316203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5400" dirty="0" smtClean="0"/>
          </a:p>
          <a:p>
            <a:pPr marL="109728" indent="0" algn="ctr">
              <a:buNone/>
            </a:pPr>
            <a:r>
              <a:rPr lang="en-US" sz="5400" dirty="0" smtClean="0"/>
              <a:t>The </a:t>
            </a:r>
            <a:r>
              <a:rPr lang="en-US" sz="5400" dirty="0"/>
              <a:t>Lesson Organizer </a:t>
            </a:r>
            <a:r>
              <a:rPr lang="en-US" sz="2000" dirty="0"/>
              <a:t>(module 1)</a:t>
            </a:r>
          </a:p>
        </p:txBody>
      </p:sp>
    </p:spTree>
    <p:extLst>
      <p:ext uri="{BB962C8B-B14F-4D97-AF65-F5344CB8AC3E}">
        <p14:creationId xmlns:p14="http://schemas.microsoft.com/office/powerpoint/2010/main" val="79246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410"/>
            <a:ext cx="8458200" cy="639762"/>
          </a:xfrm>
        </p:spPr>
        <p:txBody>
          <a:bodyPr>
            <a:noAutofit/>
          </a:bodyPr>
          <a:lstStyle/>
          <a:p>
            <a:r>
              <a:rPr lang="en-US" altLang="en-US" sz="2400" dirty="0" smtClean="0">
                <a:solidFill>
                  <a:schemeClr val="tx1"/>
                </a:solidFill>
                <a:effectLst/>
                <a:latin typeface="Calibri" panose="020F0502020204030204" pitchFamily="34" charset="0"/>
                <a:cs typeface="Calibri" panose="020F0502020204030204" pitchFamily="34" charset="0"/>
              </a:rPr>
              <a:t>Lesson Organizer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000" b="0" i="1" dirty="0" smtClean="0">
                <a:solidFill>
                  <a:schemeClr val="tx1"/>
                </a:solidFill>
                <a:effectLst/>
                <a:latin typeface="Calibri" panose="020F0502020204030204" pitchFamily="34" charset="0"/>
                <a:cs typeface="Calibri" panose="020F0502020204030204" pitchFamily="34" charset="0"/>
              </a:rPr>
              <a:t>(follow </a:t>
            </a:r>
            <a:r>
              <a:rPr lang="en-US" altLang="en-US" sz="2000" b="0" i="1" dirty="0">
                <a:solidFill>
                  <a:schemeClr val="tx1"/>
                </a:solidFill>
                <a:effectLst/>
                <a:latin typeface="Calibri" panose="020F0502020204030204" pitchFamily="34" charset="0"/>
                <a:cs typeface="Calibri" panose="020F0502020204030204" pitchFamily="34" charset="0"/>
              </a:rPr>
              <a:t>number order)</a:t>
            </a:r>
            <a:r>
              <a:rPr lang="en-US" altLang="en-US" sz="2000" b="0" dirty="0">
                <a:solidFill>
                  <a:schemeClr val="tx1"/>
                </a:solidFill>
                <a:effectLst/>
                <a:latin typeface="Calibri" panose="020F0502020204030204" pitchFamily="34" charset="0"/>
                <a:cs typeface="Calibri" panose="020F0502020204030204" pitchFamily="34" charset="0"/>
              </a:rPr>
              <a:t>	</a:t>
            </a:r>
            <a:r>
              <a:rPr lang="en-US" altLang="en-US" sz="2400" b="0" dirty="0" smtClean="0">
                <a:solidFill>
                  <a:schemeClr val="tx1"/>
                </a:solidFill>
                <a:effectLst/>
                <a:latin typeface="Calibri" panose="020F0502020204030204" pitchFamily="34" charset="0"/>
                <a:cs typeface="Calibri" panose="020F0502020204030204" pitchFamily="34" charset="0"/>
              </a:rPr>
              <a:t>	</a:t>
            </a:r>
            <a:r>
              <a:rPr lang="en-US" altLang="en-US" sz="2400" dirty="0" smtClean="0">
                <a:solidFill>
                  <a:schemeClr val="tx1"/>
                </a:solidFill>
                <a:effectLst/>
                <a:latin typeface="Calibri" panose="020F0502020204030204" pitchFamily="34" charset="0"/>
                <a:cs typeface="Calibri" panose="020F0502020204030204" pitchFamily="34" charset="0"/>
              </a:rPr>
              <a:t>Date</a:t>
            </a:r>
            <a:r>
              <a:rPr lang="en-US" altLang="en-US" sz="2400" dirty="0">
                <a:solidFill>
                  <a:schemeClr val="tx1"/>
                </a:solidFill>
                <a:effectLst/>
                <a:latin typeface="Calibri" panose="020F0502020204030204" pitchFamily="34" charset="0"/>
                <a:cs typeface="Calibri" panose="020F0502020204030204" pitchFamily="34" charset="0"/>
              </a:rPr>
              <a:t>:</a:t>
            </a:r>
            <a:r>
              <a:rPr lang="en-US" altLang="en-US" sz="2400" dirty="0">
                <a:solidFill>
                  <a:schemeClr val="tx1"/>
                </a:solidFill>
                <a:effectLst/>
                <a:latin typeface="Century Gothic" panose="020B0502020202020204" pitchFamily="34" charset="0"/>
              </a:rPr>
              <a:t/>
            </a:r>
            <a:br>
              <a:rPr lang="en-US" altLang="en-US" sz="2400" dirty="0">
                <a:solidFill>
                  <a:schemeClr val="tx1"/>
                </a:solidFill>
                <a:effectLst/>
                <a:latin typeface="Century Gothic" panose="020B0502020202020204" pitchFamily="34" charset="0"/>
              </a:rPr>
            </a:br>
            <a:endParaRPr lang="en-US" sz="2400" dirty="0">
              <a:solidFill>
                <a:schemeClr val="tx1"/>
              </a:solidFill>
              <a:effectLst/>
              <a:latin typeface="Century Gothic" panose="020B0502020202020204" pitchFamily="34" charset="0"/>
            </a:endParaRPr>
          </a:p>
        </p:txBody>
      </p:sp>
      <p:sp>
        <p:nvSpPr>
          <p:cNvPr id="6" name="TextBox 5"/>
          <p:cNvSpPr txBox="1">
            <a:spLocks noChangeArrowheads="1"/>
          </p:cNvSpPr>
          <p:nvPr/>
        </p:nvSpPr>
        <p:spPr bwMode="auto">
          <a:xfrm>
            <a:off x="228600" y="609600"/>
            <a:ext cx="2895600" cy="708025"/>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3. Last Unit: </a:t>
            </a:r>
            <a:r>
              <a:rPr lang="en-US" altLang="en-US" sz="2000" i="1" dirty="0">
                <a:latin typeface="Calibri" pitchFamily="34" charset="0"/>
              </a:rPr>
              <a:t>(review last </a:t>
            </a:r>
            <a:r>
              <a:rPr lang="en-US" altLang="en-US" sz="2000" i="1" dirty="0" smtClean="0">
                <a:latin typeface="Calibri" pitchFamily="34" charset="0"/>
              </a:rPr>
              <a:t>unit/ lesson)</a:t>
            </a:r>
            <a:endParaRPr lang="en-US" altLang="en-US" sz="2000" i="1" dirty="0">
              <a:latin typeface="Calibri" pitchFamily="34" charset="0"/>
            </a:endParaRPr>
          </a:p>
        </p:txBody>
      </p:sp>
      <p:sp>
        <p:nvSpPr>
          <p:cNvPr id="7" name="TextBox 6"/>
          <p:cNvSpPr txBox="1">
            <a:spLocks noChangeArrowheads="1"/>
          </p:cNvSpPr>
          <p:nvPr/>
        </p:nvSpPr>
        <p:spPr bwMode="auto">
          <a:xfrm>
            <a:off x="3124200"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smtClean="0">
                <a:latin typeface="Calibri" pitchFamily="34" charset="0"/>
              </a:rPr>
              <a:t>1. Current </a:t>
            </a:r>
            <a:r>
              <a:rPr lang="en-US" altLang="en-US" sz="2000" b="1" dirty="0">
                <a:latin typeface="Calibri" pitchFamily="34" charset="0"/>
              </a:rPr>
              <a:t>Unit</a:t>
            </a:r>
            <a:r>
              <a:rPr lang="en-US" altLang="en-US" sz="2000" b="1" i="1" dirty="0">
                <a:latin typeface="Calibri" pitchFamily="34" charset="0"/>
              </a:rPr>
              <a:t>: </a:t>
            </a:r>
            <a:r>
              <a:rPr lang="en-US" altLang="en-US" sz="2000" i="1" dirty="0">
                <a:latin typeface="Calibri" pitchFamily="34" charset="0"/>
              </a:rPr>
              <a:t>(introduce using title) </a:t>
            </a:r>
          </a:p>
        </p:txBody>
      </p:sp>
      <p:sp>
        <p:nvSpPr>
          <p:cNvPr id="8" name="TextBox 7"/>
          <p:cNvSpPr txBox="1">
            <a:spLocks noChangeArrowheads="1"/>
          </p:cNvSpPr>
          <p:nvPr/>
        </p:nvSpPr>
        <p:spPr bwMode="auto">
          <a:xfrm>
            <a:off x="6039456" y="609600"/>
            <a:ext cx="2895600" cy="707886"/>
          </a:xfrm>
          <a:prstGeom prst="rect">
            <a:avLst/>
          </a:prstGeom>
          <a:solidFill>
            <a:schemeClr val="bg1"/>
          </a:solidFill>
          <a:ln w="3175">
            <a:solidFill>
              <a:schemeClr val="tx1"/>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pPr>
            <a:r>
              <a:rPr lang="en-US" altLang="en-US" sz="2000" b="1" dirty="0">
                <a:latin typeface="Calibri" pitchFamily="34" charset="0"/>
              </a:rPr>
              <a:t>4. Next Unit</a:t>
            </a:r>
            <a:r>
              <a:rPr lang="en-US" altLang="en-US" sz="2000" dirty="0">
                <a:latin typeface="Calibri" pitchFamily="34" charset="0"/>
              </a:rPr>
              <a:t>: </a:t>
            </a:r>
            <a:r>
              <a:rPr lang="en-US" altLang="en-US" sz="2000" i="1" dirty="0">
                <a:latin typeface="Calibri" pitchFamily="34" charset="0"/>
              </a:rPr>
              <a:t>(show how </a:t>
            </a:r>
            <a:r>
              <a:rPr lang="en-US" altLang="en-US" sz="2000" i="1" dirty="0" smtClean="0">
                <a:latin typeface="Calibri" pitchFamily="34" charset="0"/>
              </a:rPr>
              <a:t>unit/lesson </a:t>
            </a:r>
            <a:r>
              <a:rPr lang="en-US" altLang="en-US" sz="2000" i="1" dirty="0">
                <a:latin typeface="Calibri" pitchFamily="34" charset="0"/>
              </a:rPr>
              <a:t>leads to next</a:t>
            </a:r>
            <a:r>
              <a:rPr lang="en-US" altLang="en-US" sz="2000" i="1" dirty="0" smtClean="0">
                <a:latin typeface="Calibri" pitchFamily="34" charset="0"/>
              </a:rPr>
              <a:t>)</a:t>
            </a:r>
            <a:endParaRPr lang="en-US" altLang="en-US" sz="2000" i="1" dirty="0">
              <a:latin typeface="Calibri" pitchFamily="34" charset="0"/>
            </a:endParaRPr>
          </a:p>
        </p:txBody>
      </p:sp>
      <p:sp>
        <p:nvSpPr>
          <p:cNvPr id="9" name="TextBox 8"/>
          <p:cNvSpPr txBox="1">
            <a:spLocks noChangeArrowheads="1"/>
          </p:cNvSpPr>
          <p:nvPr/>
        </p:nvSpPr>
        <p:spPr bwMode="auto">
          <a:xfrm>
            <a:off x="228600" y="1295400"/>
            <a:ext cx="8706456" cy="708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5. Big question</a:t>
            </a:r>
            <a:r>
              <a:rPr lang="en-US" altLang="en-US" sz="2000" dirty="0">
                <a:latin typeface="Calibri" pitchFamily="34" charset="0"/>
              </a:rPr>
              <a:t>:</a:t>
            </a:r>
            <a:r>
              <a:rPr lang="en-US" altLang="en-US" sz="1800" dirty="0">
                <a:latin typeface="Calibri" pitchFamily="34" charset="0"/>
              </a:rPr>
              <a:t>  </a:t>
            </a:r>
            <a:endParaRPr lang="en-US" altLang="en-US" sz="1800" i="1" dirty="0">
              <a:latin typeface="Calibri" pitchFamily="34" charset="0"/>
            </a:endParaRPr>
          </a:p>
          <a:p>
            <a:pPr algn="l" eaLnBrk="1" hangingPunct="1">
              <a:spcBef>
                <a:spcPct val="0"/>
              </a:spcBef>
              <a:buClrTx/>
              <a:buSzTx/>
              <a:buFontTx/>
              <a:buNone/>
            </a:pPr>
            <a:r>
              <a:rPr lang="en-US" altLang="en-US" sz="2000" i="1" dirty="0">
                <a:latin typeface="Calibri" pitchFamily="34" charset="0"/>
              </a:rPr>
              <a:t>     </a:t>
            </a:r>
            <a:r>
              <a:rPr lang="en-US" altLang="en-US" sz="2000" i="1" dirty="0" smtClean="0">
                <a:latin typeface="Calibri" pitchFamily="34" charset="0"/>
              </a:rPr>
              <a:t>(</a:t>
            </a:r>
            <a:r>
              <a:rPr lang="en-US" altLang="en-US" sz="2000" i="1" dirty="0">
                <a:latin typeface="Calibri" pitchFamily="34" charset="0"/>
              </a:rPr>
              <a:t>Discuss why this </a:t>
            </a:r>
            <a:r>
              <a:rPr lang="en-US" altLang="en-US" sz="2000" i="1" dirty="0" smtClean="0">
                <a:latin typeface="Calibri" pitchFamily="34" charset="0"/>
              </a:rPr>
              <a:t>unit/lesson </a:t>
            </a:r>
            <a:r>
              <a:rPr lang="en-US" altLang="en-US" sz="2000" i="1" dirty="0">
                <a:latin typeface="Calibri" pitchFamily="34" charset="0"/>
              </a:rPr>
              <a:t>is important and relevant)    </a:t>
            </a:r>
          </a:p>
        </p:txBody>
      </p:sp>
      <p:sp>
        <p:nvSpPr>
          <p:cNvPr id="10" name="Text Box 9"/>
          <p:cNvSpPr txBox="1">
            <a:spLocks noChangeArrowheads="1"/>
          </p:cNvSpPr>
          <p:nvPr/>
        </p:nvSpPr>
        <p:spPr bwMode="auto">
          <a:xfrm>
            <a:off x="3048000" y="2209800"/>
            <a:ext cx="2971800" cy="1230313"/>
          </a:xfrm>
          <a:prstGeom prst="rect">
            <a:avLst/>
          </a:prstGeom>
          <a:solidFill>
            <a:srgbClr val="FFFFFF"/>
          </a:solidFill>
          <a:ln w="9525">
            <a:solidFill>
              <a:srgbClr val="000000"/>
            </a:solidFill>
            <a:miter lim="800000"/>
            <a:headEnd/>
            <a:tailEnd/>
          </a:ln>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l" eaLnBrk="1" hangingPunct="1">
              <a:spcBef>
                <a:spcPct val="0"/>
              </a:spcBef>
              <a:buClrTx/>
              <a:buSzTx/>
              <a:buFontTx/>
              <a:buNone/>
            </a:pPr>
            <a:r>
              <a:rPr lang="en-US" altLang="en-US" sz="2000" b="1" dirty="0">
                <a:latin typeface="Calibri" pitchFamily="34" charset="0"/>
              </a:rPr>
              <a:t>6. The Key Concepts</a:t>
            </a:r>
          </a:p>
          <a:p>
            <a:pPr eaLnBrk="1" hangingPunct="1">
              <a:spcBef>
                <a:spcPct val="0"/>
              </a:spcBef>
              <a:buClrTx/>
              <a:buSzTx/>
              <a:buFontTx/>
              <a:buNone/>
            </a:pPr>
            <a:r>
              <a:rPr lang="en-US" altLang="en-US" sz="1800" i="1" dirty="0"/>
              <a:t>(3-6  short ideas-use back to show relationships or subheadings)</a:t>
            </a:r>
          </a:p>
        </p:txBody>
      </p:sp>
      <p:sp>
        <p:nvSpPr>
          <p:cNvPr id="11" name="AutoShape 21"/>
          <p:cNvSpPr>
            <a:spLocks noChangeArrowheads="1"/>
          </p:cNvSpPr>
          <p:nvPr/>
        </p:nvSpPr>
        <p:spPr bwMode="auto">
          <a:xfrm>
            <a:off x="6302477" y="2176027"/>
            <a:ext cx="2590800" cy="1066800"/>
          </a:xfrm>
          <a:prstGeom prst="wedgeRoundRectCallout">
            <a:avLst>
              <a:gd name="adj1" fmla="val -77618"/>
              <a:gd name="adj2" fmla="val -141348"/>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l">
              <a:spcBef>
                <a:spcPct val="0"/>
              </a:spcBef>
              <a:buClrTx/>
              <a:buSzTx/>
              <a:buFontTx/>
              <a:buNone/>
              <a:defRPr/>
            </a:pPr>
            <a:r>
              <a:rPr lang="en-US" sz="2000" b="1" dirty="0">
                <a:latin typeface="Calibri" pitchFamily="34" charset="0"/>
                <a:cs typeface="Arial" pitchFamily="34" charset="0"/>
              </a:rPr>
              <a:t>2. What is this about?</a:t>
            </a:r>
            <a:r>
              <a:rPr lang="en-US" sz="1400" dirty="0">
                <a:latin typeface="Calibri" pitchFamily="34" charset="0"/>
                <a:cs typeface="Arial" pitchFamily="34" charset="0"/>
              </a:rPr>
              <a:t> </a:t>
            </a:r>
            <a:r>
              <a:rPr lang="en-US" sz="2000" dirty="0">
                <a:latin typeface="Calibri" pitchFamily="34" charset="0"/>
                <a:cs typeface="Arial" pitchFamily="34" charset="0"/>
              </a:rPr>
              <a:t>(Discuss with Students)</a:t>
            </a:r>
          </a:p>
        </p:txBody>
      </p:sp>
      <p:sp>
        <p:nvSpPr>
          <p:cNvPr id="12" name="TextBox 11"/>
          <p:cNvSpPr txBox="1">
            <a:spLocks noChangeArrowheads="1"/>
          </p:cNvSpPr>
          <p:nvPr/>
        </p:nvSpPr>
        <p:spPr bwMode="auto">
          <a:xfrm>
            <a:off x="4648200" y="5105400"/>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marL="0" indent="0" algn="l" eaLnBrk="1" hangingPunct="1">
              <a:spcBef>
                <a:spcPct val="0"/>
              </a:spcBef>
              <a:buClrTx/>
              <a:buSzTx/>
            </a:pPr>
            <a:r>
              <a:rPr lang="en-US" altLang="en-US" sz="2400" i="1" dirty="0" smtClean="0">
                <a:latin typeface="Calibri" panose="020F0502020204030204" pitchFamily="34" charset="0"/>
                <a:cs typeface="Calibri" panose="020F0502020204030204" pitchFamily="34" charset="0"/>
              </a:rPr>
              <a:t>(Describe key activities and  </a:t>
            </a:r>
          </a:p>
          <a:p>
            <a:pPr marL="0" indent="0" algn="l" eaLnBrk="1" hangingPunct="1">
              <a:spcBef>
                <a:spcPct val="0"/>
              </a:spcBef>
              <a:buClrTx/>
              <a:buSzTx/>
            </a:pPr>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timelines)</a:t>
            </a:r>
          </a:p>
          <a:p>
            <a:pPr marL="0" indent="0" algn="l" eaLnBrk="1" hangingPunct="1">
              <a:spcBef>
                <a:spcPct val="0"/>
              </a:spcBef>
              <a:buClrTx/>
              <a:buSzTx/>
            </a:pPr>
            <a:endParaRPr lang="en-US" altLang="en-US" sz="3600" b="1" dirty="0" smtClean="0">
              <a:latin typeface="Calibri" panose="020F0502020204030204" pitchFamily="34" charset="0"/>
              <a:cs typeface="Calibri" panose="020F0502020204030204" pitchFamily="34" charset="0"/>
            </a:endParaRPr>
          </a:p>
        </p:txBody>
      </p:sp>
      <p:sp>
        <p:nvSpPr>
          <p:cNvPr id="13" name="TextBox 12"/>
          <p:cNvSpPr txBox="1">
            <a:spLocks noChangeArrowheads="1"/>
          </p:cNvSpPr>
          <p:nvPr/>
        </p:nvSpPr>
        <p:spPr bwMode="auto">
          <a:xfrm>
            <a:off x="270387" y="5105400"/>
            <a:ext cx="4267200" cy="138499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r>
              <a:rPr lang="en-US" altLang="en-US" sz="2400" i="1" dirty="0">
                <a:latin typeface="Calibri" panose="020F0502020204030204" pitchFamily="34" charset="0"/>
                <a:cs typeface="Calibri" panose="020F0502020204030204" pitchFamily="34" charset="0"/>
              </a:rPr>
              <a:t>(Describe what should students be able to do after studying </a:t>
            </a:r>
            <a:r>
              <a:rPr lang="en-US" altLang="en-US" sz="2400" i="1" dirty="0" smtClean="0">
                <a:latin typeface="Calibri" panose="020F0502020204030204" pitchFamily="34" charset="0"/>
                <a:cs typeface="Calibri" panose="020F0502020204030204" pitchFamily="34" charset="0"/>
              </a:rPr>
              <a:t>   </a:t>
            </a:r>
          </a:p>
          <a:p>
            <a:pPr eaLnBrk="1" hangingPunct="1"/>
            <a:r>
              <a:rPr lang="en-US" altLang="en-US" sz="2400" i="1" dirty="0">
                <a:latin typeface="Calibri" panose="020F0502020204030204" pitchFamily="34" charset="0"/>
                <a:cs typeface="Calibri" panose="020F0502020204030204" pitchFamily="34" charset="0"/>
              </a:rPr>
              <a:t> </a:t>
            </a:r>
            <a:r>
              <a:rPr lang="en-US" altLang="en-US" sz="2400" i="1" dirty="0" smtClean="0">
                <a:latin typeface="Calibri" panose="020F0502020204030204" pitchFamily="34" charset="0"/>
                <a:cs typeface="Calibri" panose="020F0502020204030204" pitchFamily="34" charset="0"/>
              </a:rPr>
              <a:t>                            this </a:t>
            </a:r>
            <a:r>
              <a:rPr lang="en-US" altLang="en-US" sz="2400" i="1" dirty="0">
                <a:latin typeface="Calibri" panose="020F0502020204030204" pitchFamily="34" charset="0"/>
                <a:cs typeface="Calibri" panose="020F0502020204030204" pitchFamily="34" charset="0"/>
              </a:rPr>
              <a:t>unit</a:t>
            </a:r>
            <a:r>
              <a:rPr lang="en-US" altLang="en-US" i="1" dirty="0" smtClean="0">
                <a:latin typeface="Calibri" panose="020F0502020204030204" pitchFamily="34" charset="0"/>
                <a:cs typeface="Calibri" panose="020F0502020204030204" pitchFamily="34" charset="0"/>
              </a:rPr>
              <a:t>)</a:t>
            </a:r>
          </a:p>
          <a:p>
            <a:pPr eaLnBrk="1" hangingPunct="1"/>
            <a:endParaRPr lang="en-US" altLang="en-US" sz="800" dirty="0">
              <a:latin typeface="Calibri" panose="020F0502020204030204" pitchFamily="34" charset="0"/>
              <a:cs typeface="Calibri" panose="020F0502020204030204" pitchFamily="34" charset="0"/>
            </a:endParaRPr>
          </a:p>
        </p:txBody>
      </p:sp>
      <p:sp>
        <p:nvSpPr>
          <p:cNvPr id="14" name="TextBox 13"/>
          <p:cNvSpPr txBox="1">
            <a:spLocks noChangeArrowheads="1"/>
          </p:cNvSpPr>
          <p:nvPr/>
        </p:nvSpPr>
        <p:spPr bwMode="auto">
          <a:xfrm>
            <a:off x="5410200" y="46482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algn="r" eaLnBrk="1" hangingPunct="1">
              <a:spcBef>
                <a:spcPct val="0"/>
              </a:spcBef>
              <a:buClrTx/>
              <a:buSzTx/>
              <a:buFontTx/>
              <a:buNone/>
            </a:pPr>
            <a:r>
              <a:rPr lang="en-US" altLang="en-US" sz="2000" b="1" dirty="0">
                <a:latin typeface="Calibri" pitchFamily="34" charset="0"/>
              </a:rPr>
              <a:t>8.  Unit Schedule</a:t>
            </a:r>
          </a:p>
        </p:txBody>
      </p:sp>
      <p:sp>
        <p:nvSpPr>
          <p:cNvPr id="15" name="TextBox 14"/>
          <p:cNvSpPr txBox="1">
            <a:spLocks noChangeArrowheads="1"/>
          </p:cNvSpPr>
          <p:nvPr/>
        </p:nvSpPr>
        <p:spPr bwMode="auto">
          <a:xfrm>
            <a:off x="287616" y="4622698"/>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2000" b="1" dirty="0" smtClean="0">
                <a:latin typeface="Calibri" pitchFamily="34" charset="0"/>
              </a:rPr>
              <a:t>7. Self-test questions</a:t>
            </a:r>
            <a:endParaRPr lang="en-US" altLang="en-US" sz="2000" b="1" dirty="0">
              <a:latin typeface="Calibri" pitchFamily="34" charset="0"/>
            </a:endParaRPr>
          </a:p>
        </p:txBody>
      </p:sp>
      <p:sp>
        <p:nvSpPr>
          <p:cNvPr id="16" name="AutoShape 6"/>
          <p:cNvSpPr>
            <a:spLocks noChangeArrowheads="1"/>
          </p:cNvSpPr>
          <p:nvPr/>
        </p:nvSpPr>
        <p:spPr bwMode="auto">
          <a:xfrm>
            <a:off x="533400" y="2362200"/>
            <a:ext cx="1371600" cy="1066800"/>
          </a:xfrm>
          <a:prstGeom prst="wedgeEllipseCallout">
            <a:avLst>
              <a:gd name="adj1" fmla="val 127796"/>
              <a:gd name="adj2" fmla="val -28778"/>
            </a:avLst>
          </a:prstGeom>
          <a:solidFill>
            <a:srgbClr val="FFFFFF"/>
          </a:solidFill>
          <a:ln w="31750">
            <a:solidFill>
              <a:srgbClr val="9BBB59"/>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USE</a:t>
            </a:r>
          </a:p>
        </p:txBody>
      </p:sp>
      <p:sp>
        <p:nvSpPr>
          <p:cNvPr id="17" name="AutoShape 2"/>
          <p:cNvSpPr>
            <a:spLocks noChangeArrowheads="1"/>
          </p:cNvSpPr>
          <p:nvPr/>
        </p:nvSpPr>
        <p:spPr bwMode="auto">
          <a:xfrm>
            <a:off x="762000" y="3581400"/>
            <a:ext cx="1524000" cy="914400"/>
          </a:xfrm>
          <a:prstGeom prst="wedgeEllipseCallout">
            <a:avLst>
              <a:gd name="adj1" fmla="val 91810"/>
              <a:gd name="adj2" fmla="val -104759"/>
            </a:avLst>
          </a:prstGeom>
          <a:solidFill>
            <a:srgbClr val="FFFFFF"/>
          </a:solidFill>
          <a:ln w="31750">
            <a:solidFill>
              <a:srgbClr val="4F81B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SHORT	</a:t>
            </a:r>
          </a:p>
        </p:txBody>
      </p:sp>
      <p:sp>
        <p:nvSpPr>
          <p:cNvPr id="18" name="AutoShape 3"/>
          <p:cNvSpPr>
            <a:spLocks noChangeArrowheads="1"/>
          </p:cNvSpPr>
          <p:nvPr/>
        </p:nvSpPr>
        <p:spPr bwMode="auto">
          <a:xfrm>
            <a:off x="2819400" y="4038600"/>
            <a:ext cx="1447800" cy="785813"/>
          </a:xfrm>
          <a:prstGeom prst="wedgeEllipseCallout">
            <a:avLst>
              <a:gd name="adj1" fmla="val 23426"/>
              <a:gd name="adj2" fmla="val -121273"/>
            </a:avLst>
          </a:prstGeom>
          <a:solidFill>
            <a:srgbClr val="FFFFFF"/>
          </a:solidFill>
          <a:ln w="31750">
            <a:solidFill>
              <a:srgbClr val="F7964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EASY</a:t>
            </a:r>
          </a:p>
        </p:txBody>
      </p:sp>
      <p:sp>
        <p:nvSpPr>
          <p:cNvPr id="19" name="AutoShape 8"/>
          <p:cNvSpPr>
            <a:spLocks noChangeArrowheads="1"/>
          </p:cNvSpPr>
          <p:nvPr/>
        </p:nvSpPr>
        <p:spPr bwMode="auto">
          <a:xfrm>
            <a:off x="4648200" y="3962400"/>
            <a:ext cx="1447800" cy="990600"/>
          </a:xfrm>
          <a:prstGeom prst="wedgeEllipseCallout">
            <a:avLst>
              <a:gd name="adj1" fmla="val -39014"/>
              <a:gd name="adj2" fmla="val -102991"/>
            </a:avLst>
          </a:prstGeom>
          <a:solidFill>
            <a:srgbClr val="FFFFFF"/>
          </a:solidFill>
          <a:ln w="31750">
            <a:solidFill>
              <a:srgbClr val="C0504D"/>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endParaRPr lang="en-US" altLang="en-US" sz="1400"/>
          </a:p>
          <a:p>
            <a:pPr eaLnBrk="1" hangingPunct="1">
              <a:spcBef>
                <a:spcPct val="0"/>
              </a:spcBef>
              <a:buClrTx/>
              <a:buSzTx/>
              <a:buFontTx/>
              <a:buNone/>
            </a:pPr>
            <a:r>
              <a:rPr lang="en-US" altLang="en-US" sz="1400"/>
              <a:t>NAMES</a:t>
            </a:r>
          </a:p>
        </p:txBody>
      </p:sp>
      <p:sp>
        <p:nvSpPr>
          <p:cNvPr id="21" name="AutoShape 4"/>
          <p:cNvSpPr>
            <a:spLocks noChangeArrowheads="1"/>
          </p:cNvSpPr>
          <p:nvPr/>
        </p:nvSpPr>
        <p:spPr bwMode="auto">
          <a:xfrm>
            <a:off x="6553200" y="3657600"/>
            <a:ext cx="1524000" cy="938213"/>
          </a:xfrm>
          <a:prstGeom prst="wedgeEllipseCallout">
            <a:avLst>
              <a:gd name="adj1" fmla="val -88358"/>
              <a:gd name="adj2" fmla="val -94091"/>
            </a:avLst>
          </a:prstGeom>
          <a:solidFill>
            <a:srgbClr val="FFFFFF"/>
          </a:solidFill>
          <a:ln w="31750">
            <a:solidFill>
              <a:srgbClr val="4BACC6"/>
            </a:solidFill>
            <a:miter lim="800000"/>
            <a:headEnd/>
            <a:tailEnd/>
          </a:ln>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6pPr>
            <a:lvl7pPr marL="29718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7pPr>
            <a:lvl8pPr marL="34290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8pPr>
            <a:lvl9pPr marL="3886200" indent="-228600" algn="ctr" eaLnBrk="0" fontAlgn="base" hangingPunct="0">
              <a:spcBef>
                <a:spcPct val="20000"/>
              </a:spcBef>
              <a:spcAft>
                <a:spcPct val="0"/>
              </a:spcAft>
              <a:buClr>
                <a:schemeClr val="folHlink"/>
              </a:buClr>
              <a:buSzPct val="90000"/>
              <a:buFont typeface="Wingdings" pitchFamily="2" charset="2"/>
              <a:defRPr sz="2800">
                <a:solidFill>
                  <a:schemeClr val="tx1"/>
                </a:solidFill>
                <a:latin typeface="Arial" charset="0"/>
                <a:cs typeface="Arial" charset="0"/>
              </a:defRPr>
            </a:lvl9pPr>
          </a:lstStyle>
          <a:p>
            <a:pPr eaLnBrk="1" hangingPunct="1">
              <a:spcBef>
                <a:spcPct val="0"/>
              </a:spcBef>
              <a:buClrTx/>
              <a:buSzTx/>
              <a:buFontTx/>
              <a:buNone/>
            </a:pPr>
            <a:r>
              <a:rPr lang="en-US" altLang="en-US" sz="1400"/>
              <a:t>&amp; COLORS</a:t>
            </a:r>
          </a:p>
        </p:txBody>
      </p:sp>
    </p:spTree>
    <p:extLst>
      <p:ext uri="{BB962C8B-B14F-4D97-AF65-F5344CB8AC3E}">
        <p14:creationId xmlns:p14="http://schemas.microsoft.com/office/powerpoint/2010/main" val="12250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noChangeArrowheads="1"/>
          </p:cNvSpPr>
          <p:nvPr>
            <p:ph type="title"/>
          </p:nvPr>
        </p:nvSpPr>
        <p:spPr bwMode="auto">
          <a:xfrm>
            <a:off x="381000" y="301823"/>
            <a:ext cx="8229600" cy="30777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marL="0" indent="0" eaLnBrk="1" hangingPunct="1">
              <a:spcBef>
                <a:spcPct val="0"/>
              </a:spcBef>
              <a:buClrTx/>
              <a:buSzTx/>
              <a:buNone/>
            </a:pPr>
            <a:r>
              <a:rPr lang="en-US" altLang="en-US" sz="1400" dirty="0" smtClean="0">
                <a:effectLst/>
                <a:latin typeface="Arial" panose="020B0604020202020204" pitchFamily="34" charset="0"/>
                <a:cs typeface="Arial" panose="020B0604020202020204" pitchFamily="34" charset="0"/>
              </a:rPr>
              <a:t>ELA 9-10 Writing	Lesson Organizer: Writing Informative Texts	Date:</a:t>
            </a:r>
            <a:endParaRPr lang="en-US" altLang="en-US" sz="1400" dirty="0">
              <a:effectLst/>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5867400" y="624348"/>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4. Next Topic</a:t>
            </a:r>
          </a:p>
          <a:p>
            <a:pPr eaLnBrk="1" hangingPunct="1">
              <a:spcBef>
                <a:spcPct val="0"/>
              </a:spcBef>
              <a:buClrTx/>
              <a:buSzTx/>
              <a:buFontTx/>
              <a:buNone/>
            </a:pPr>
            <a:r>
              <a:rPr lang="en-US" altLang="en-US" sz="1400" i="1" dirty="0"/>
              <a:t>Write narratives</a:t>
            </a:r>
          </a:p>
        </p:txBody>
      </p:sp>
      <p:sp>
        <p:nvSpPr>
          <p:cNvPr id="7" name="TextBox 6"/>
          <p:cNvSpPr txBox="1">
            <a:spLocks noChangeArrowheads="1"/>
          </p:cNvSpPr>
          <p:nvPr/>
        </p:nvSpPr>
        <p:spPr bwMode="auto">
          <a:xfrm>
            <a:off x="381000" y="622633"/>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smtClean="0"/>
              <a:t>3. Last </a:t>
            </a:r>
            <a:r>
              <a:rPr lang="en-US" altLang="en-US" sz="1600" dirty="0"/>
              <a:t>Topic</a:t>
            </a:r>
          </a:p>
          <a:p>
            <a:pPr eaLnBrk="1" hangingPunct="1">
              <a:spcBef>
                <a:spcPct val="0"/>
              </a:spcBef>
              <a:buClrTx/>
              <a:buSzTx/>
              <a:buFontTx/>
              <a:buNone/>
            </a:pPr>
            <a:r>
              <a:rPr lang="en-US" altLang="en-US" sz="1400" i="1" dirty="0"/>
              <a:t>Write </a:t>
            </a:r>
            <a:r>
              <a:rPr lang="en-US" altLang="en-US" sz="1400" i="1" dirty="0" smtClean="0"/>
              <a:t>arguments</a:t>
            </a:r>
            <a:endParaRPr lang="en-US" altLang="en-US" sz="1400" i="1" dirty="0"/>
          </a:p>
        </p:txBody>
      </p:sp>
      <p:sp>
        <p:nvSpPr>
          <p:cNvPr id="8" name="TextBox 7"/>
          <p:cNvSpPr txBox="1">
            <a:spLocks noChangeArrowheads="1"/>
          </p:cNvSpPr>
          <p:nvPr/>
        </p:nvSpPr>
        <p:spPr bwMode="auto">
          <a:xfrm>
            <a:off x="3124200" y="622633"/>
            <a:ext cx="2743200" cy="554038"/>
          </a:xfrm>
          <a:prstGeom prst="rect">
            <a:avLst/>
          </a:prstGeom>
          <a:solidFill>
            <a:schemeClr val="bg1"/>
          </a:solidFill>
          <a:ln w="3175">
            <a:solidFill>
              <a:schemeClr val="tx1"/>
            </a:solidFill>
            <a:miter lim="800000"/>
            <a:headEnd/>
            <a:tailEnd/>
          </a:ln>
        </p:spPr>
        <p:txBody>
          <a:bodyPr wrap="square">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smtClean="0"/>
              <a:t>1. Current </a:t>
            </a:r>
            <a:r>
              <a:rPr lang="en-US" altLang="en-US" sz="1600" dirty="0"/>
              <a:t>Topic</a:t>
            </a:r>
          </a:p>
          <a:p>
            <a:pPr eaLnBrk="1" hangingPunct="1">
              <a:spcBef>
                <a:spcPct val="0"/>
              </a:spcBef>
              <a:buClrTx/>
              <a:buSzTx/>
              <a:buFontTx/>
              <a:buNone/>
            </a:pPr>
            <a:r>
              <a:rPr lang="en-US" altLang="en-US" sz="1400" i="1" dirty="0"/>
              <a:t>Write </a:t>
            </a:r>
            <a:r>
              <a:rPr lang="en-US" altLang="en-US" sz="1400" i="1" dirty="0" smtClean="0"/>
              <a:t>informative texts</a:t>
            </a:r>
            <a:endParaRPr lang="en-US" altLang="en-US" sz="1400" i="1" dirty="0"/>
          </a:p>
        </p:txBody>
      </p:sp>
      <p:sp>
        <p:nvSpPr>
          <p:cNvPr id="9" name="TextBox 8"/>
          <p:cNvSpPr txBox="1">
            <a:spLocks noChangeArrowheads="1"/>
          </p:cNvSpPr>
          <p:nvPr/>
        </p:nvSpPr>
        <p:spPr bwMode="auto">
          <a:xfrm>
            <a:off x="378540" y="1317528"/>
            <a:ext cx="8305800" cy="5847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i="1" dirty="0" smtClean="0"/>
              <a:t>5. Big Question (the Standard): How </a:t>
            </a:r>
            <a:r>
              <a:rPr lang="en-US" altLang="en-US" sz="1600" i="1" dirty="0"/>
              <a:t>do I communicate complex ideas clearly </a:t>
            </a:r>
            <a:endParaRPr lang="en-US" altLang="en-US" sz="1600" i="1" dirty="0" smtClean="0"/>
          </a:p>
          <a:p>
            <a:pPr eaLnBrk="1" hangingPunct="1">
              <a:spcBef>
                <a:spcPct val="0"/>
              </a:spcBef>
              <a:buClrTx/>
              <a:buSzTx/>
              <a:buFontTx/>
              <a:buNone/>
            </a:pPr>
            <a:r>
              <a:rPr lang="en-US" altLang="en-US" sz="1600" i="1" dirty="0"/>
              <a:t>	 </a:t>
            </a:r>
            <a:r>
              <a:rPr lang="en-US" altLang="en-US" sz="1600" i="1" dirty="0" smtClean="0"/>
              <a:t>          and </a:t>
            </a:r>
            <a:r>
              <a:rPr lang="en-US" altLang="en-US" sz="1600" i="1" dirty="0"/>
              <a:t>accurately</a:t>
            </a:r>
            <a:endParaRPr lang="en-US" altLang="en-US" sz="2000" dirty="0"/>
          </a:p>
        </p:txBody>
      </p:sp>
      <p:sp>
        <p:nvSpPr>
          <p:cNvPr id="10" name="Text Box 9"/>
          <p:cNvSpPr txBox="1">
            <a:spLocks noChangeArrowheads="1"/>
          </p:cNvSpPr>
          <p:nvPr/>
        </p:nvSpPr>
        <p:spPr bwMode="auto">
          <a:xfrm>
            <a:off x="3276600" y="2165556"/>
            <a:ext cx="2590800" cy="369888"/>
          </a:xfrm>
          <a:prstGeom prst="rect">
            <a:avLst/>
          </a:prstGeom>
          <a:solidFill>
            <a:schemeClr val="bg1"/>
          </a:solidFill>
          <a:ln w="9525">
            <a:solidFill>
              <a:srgbClr val="000000"/>
            </a:solidFill>
            <a:miter lim="800000"/>
            <a:headEnd/>
            <a:tailEnd/>
          </a:ln>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a:t>6. The Key Concepts</a:t>
            </a:r>
          </a:p>
        </p:txBody>
      </p:sp>
      <p:sp>
        <p:nvSpPr>
          <p:cNvPr id="11" name="AutoShape 21"/>
          <p:cNvSpPr>
            <a:spLocks noChangeArrowheads="1"/>
          </p:cNvSpPr>
          <p:nvPr/>
        </p:nvSpPr>
        <p:spPr bwMode="auto">
          <a:xfrm>
            <a:off x="6898403" y="2230437"/>
            <a:ext cx="1752600" cy="969963"/>
          </a:xfrm>
          <a:prstGeom prst="wedgeRoundRectCallout">
            <a:avLst>
              <a:gd name="adj1" fmla="val -137519"/>
              <a:gd name="adj2" fmla="val -158843"/>
              <a:gd name="adj3" fmla="val 16667"/>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dirty="0"/>
              <a:t>2. Ask students: What do you already know?</a:t>
            </a:r>
            <a:endParaRPr lang="en-US" altLang="en-US" sz="1400" dirty="0"/>
          </a:p>
        </p:txBody>
      </p:sp>
      <p:sp>
        <p:nvSpPr>
          <p:cNvPr id="12" name="TextBox 11"/>
          <p:cNvSpPr txBox="1">
            <a:spLocks noChangeArrowheads="1"/>
          </p:cNvSpPr>
          <p:nvPr/>
        </p:nvSpPr>
        <p:spPr bwMode="auto">
          <a:xfrm>
            <a:off x="5019360" y="4843463"/>
            <a:ext cx="4038600" cy="1954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AutoNum type="arabicPeriod"/>
            </a:pPr>
            <a:r>
              <a:rPr lang="en-US" altLang="en-US" sz="1100"/>
              <a:t>Discuss the topic and fill out the lesson organizer along with the teacher (Day 1)</a:t>
            </a:r>
          </a:p>
          <a:p>
            <a:pPr eaLnBrk="1" hangingPunct="1">
              <a:spcBef>
                <a:spcPct val="0"/>
              </a:spcBef>
              <a:buClrTx/>
              <a:buSzTx/>
              <a:buFontTx/>
              <a:buAutoNum type="arabicPeriod"/>
            </a:pPr>
            <a:r>
              <a:rPr lang="en-US" altLang="en-US" sz="1100"/>
              <a:t>Participate in writing examples of the key elements with the teacher (Day 1) </a:t>
            </a:r>
          </a:p>
          <a:p>
            <a:pPr eaLnBrk="1" hangingPunct="1">
              <a:spcBef>
                <a:spcPct val="0"/>
              </a:spcBef>
              <a:buClrTx/>
              <a:buSzTx/>
              <a:buFontTx/>
              <a:buAutoNum type="arabicPeriod"/>
            </a:pPr>
            <a:r>
              <a:rPr lang="en-US" altLang="en-US" sz="1100"/>
              <a:t>Divide into groups and write an informative text with the five key elements (Day 2)</a:t>
            </a:r>
          </a:p>
          <a:p>
            <a:pPr eaLnBrk="1" hangingPunct="1">
              <a:spcBef>
                <a:spcPct val="0"/>
              </a:spcBef>
              <a:buClrTx/>
              <a:buSzTx/>
              <a:buFontTx/>
              <a:buAutoNum type="arabicPeriod"/>
            </a:pPr>
            <a:r>
              <a:rPr lang="en-US" altLang="en-US" sz="1100"/>
              <a:t>Each group presents their informative text for critical analysis (Day 2)</a:t>
            </a:r>
          </a:p>
          <a:p>
            <a:pPr eaLnBrk="1" hangingPunct="1">
              <a:spcBef>
                <a:spcPct val="0"/>
              </a:spcBef>
              <a:buClrTx/>
              <a:buSzTx/>
              <a:buFontTx/>
              <a:buAutoNum type="arabicPeriod"/>
            </a:pPr>
            <a:r>
              <a:rPr lang="en-US" altLang="en-US" sz="1100"/>
              <a:t>Assignment:  Develop an informative text and bring to class to discuss and hand in (Day 3)</a:t>
            </a:r>
          </a:p>
          <a:p>
            <a:pPr eaLnBrk="1" hangingPunct="1">
              <a:spcBef>
                <a:spcPct val="0"/>
              </a:spcBef>
              <a:buClrTx/>
              <a:buSzTx/>
              <a:buFontTx/>
              <a:buAutoNum type="arabicPeriod"/>
            </a:pPr>
            <a:endParaRPr lang="en-US" altLang="en-US" sz="1100"/>
          </a:p>
        </p:txBody>
      </p:sp>
      <p:sp>
        <p:nvSpPr>
          <p:cNvPr id="13" name="TextBox 12"/>
          <p:cNvSpPr txBox="1">
            <a:spLocks noChangeArrowheads="1"/>
          </p:cNvSpPr>
          <p:nvPr/>
        </p:nvSpPr>
        <p:spPr bwMode="auto">
          <a:xfrm>
            <a:off x="533400" y="4833938"/>
            <a:ext cx="4065588" cy="1954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 typeface="Calibri" pitchFamily="34" charset="0"/>
              <a:buAutoNum type="arabicPeriod"/>
            </a:pPr>
            <a:r>
              <a:rPr lang="en-US" altLang="en-US" sz="1100" dirty="0"/>
              <a:t>Describe and find examples of each of the five key elements of informative text from a case study</a:t>
            </a:r>
          </a:p>
          <a:p>
            <a:pPr eaLnBrk="1" hangingPunct="1">
              <a:spcBef>
                <a:spcPct val="0"/>
              </a:spcBef>
              <a:buClrTx/>
              <a:buSzTx/>
              <a:buFont typeface="Calibri" pitchFamily="34" charset="0"/>
              <a:buAutoNum type="arabicPeriod"/>
            </a:pPr>
            <a:r>
              <a:rPr lang="en-US" altLang="en-US" sz="1100" dirty="0"/>
              <a:t> Discuss the purpose of informative text and give examples of where this style might be used</a:t>
            </a:r>
          </a:p>
          <a:p>
            <a:pPr eaLnBrk="1" hangingPunct="1">
              <a:spcBef>
                <a:spcPct val="0"/>
              </a:spcBef>
              <a:buClrTx/>
              <a:buSzTx/>
              <a:buFont typeface="Calibri" pitchFamily="34" charset="0"/>
              <a:buAutoNum type="arabicPeriod"/>
            </a:pPr>
            <a:r>
              <a:rPr lang="en-US" altLang="en-US" sz="1100" dirty="0"/>
              <a:t>From an informative text of your choice, identify what background information is provided</a:t>
            </a:r>
          </a:p>
          <a:p>
            <a:pPr eaLnBrk="1" hangingPunct="1">
              <a:spcBef>
                <a:spcPct val="0"/>
              </a:spcBef>
              <a:buClrTx/>
              <a:buSzTx/>
              <a:buFont typeface="Calibri" pitchFamily="34" charset="0"/>
              <a:buAutoNum type="arabicPeriod"/>
            </a:pPr>
            <a:r>
              <a:rPr lang="en-US" altLang="en-US" sz="1100" dirty="0"/>
              <a:t>From an informative text of your choice, give examples of statements written from an objective point of view</a:t>
            </a:r>
          </a:p>
          <a:p>
            <a:pPr eaLnBrk="1" hangingPunct="1">
              <a:spcBef>
                <a:spcPct val="0"/>
              </a:spcBef>
              <a:buClrTx/>
              <a:buSzTx/>
              <a:buFont typeface="Calibri" pitchFamily="34" charset="0"/>
              <a:buAutoNum type="arabicPeriod"/>
            </a:pPr>
            <a:r>
              <a:rPr lang="en-US" altLang="en-US" sz="1100" dirty="0"/>
              <a:t>From an informative text of your choice, give examples of statements that include formal language or words</a:t>
            </a:r>
          </a:p>
          <a:p>
            <a:pPr eaLnBrk="1" hangingPunct="1">
              <a:spcBef>
                <a:spcPct val="0"/>
              </a:spcBef>
              <a:buClrTx/>
              <a:buSzTx/>
              <a:buFont typeface="Calibri" pitchFamily="34" charset="0"/>
              <a:buAutoNum type="arabicPeriod"/>
            </a:pPr>
            <a:r>
              <a:rPr lang="en-US" altLang="en-US" sz="1100" dirty="0"/>
              <a:t>Describe the key elements of a conclusion</a:t>
            </a:r>
            <a:endParaRPr lang="en-US" altLang="en-US" sz="1200" b="1" dirty="0"/>
          </a:p>
        </p:txBody>
      </p:sp>
      <p:sp>
        <p:nvSpPr>
          <p:cNvPr id="14" name="TextBox 13"/>
          <p:cNvSpPr txBox="1">
            <a:spLocks noChangeArrowheads="1"/>
          </p:cNvSpPr>
          <p:nvPr/>
        </p:nvSpPr>
        <p:spPr bwMode="auto">
          <a:xfrm>
            <a:off x="5943600" y="419100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endParaRPr lang="en-US" altLang="en-US" sz="1600" dirty="0"/>
          </a:p>
          <a:p>
            <a:pPr algn="ctr" eaLnBrk="1" hangingPunct="1">
              <a:spcBef>
                <a:spcPct val="0"/>
              </a:spcBef>
              <a:buClrTx/>
              <a:buSzTx/>
              <a:buFontTx/>
              <a:buNone/>
            </a:pPr>
            <a:r>
              <a:rPr lang="en-US" altLang="en-US" sz="1600" dirty="0"/>
              <a:t>8.  Unit Schedule</a:t>
            </a:r>
          </a:p>
        </p:txBody>
      </p:sp>
      <p:sp>
        <p:nvSpPr>
          <p:cNvPr id="15" name="TextBox 14"/>
          <p:cNvSpPr txBox="1">
            <a:spLocks noChangeArrowheads="1"/>
          </p:cNvSpPr>
          <p:nvPr/>
        </p:nvSpPr>
        <p:spPr bwMode="auto">
          <a:xfrm>
            <a:off x="152400" y="44196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600" dirty="0"/>
              <a:t>7. Self-test Questions</a:t>
            </a:r>
          </a:p>
          <a:p>
            <a:pPr eaLnBrk="1" hangingPunct="1">
              <a:spcBef>
                <a:spcPct val="0"/>
              </a:spcBef>
              <a:buClrTx/>
              <a:buSzTx/>
              <a:buFontTx/>
              <a:buNone/>
            </a:pPr>
            <a:endParaRPr lang="en-US" altLang="en-US" sz="1600" dirty="0"/>
          </a:p>
        </p:txBody>
      </p:sp>
      <p:sp>
        <p:nvSpPr>
          <p:cNvPr id="16" name="AutoShape 6"/>
          <p:cNvSpPr>
            <a:spLocks noChangeArrowheads="1"/>
          </p:cNvSpPr>
          <p:nvPr/>
        </p:nvSpPr>
        <p:spPr bwMode="auto">
          <a:xfrm>
            <a:off x="781050" y="2324100"/>
            <a:ext cx="1371600" cy="938213"/>
          </a:xfrm>
          <a:prstGeom prst="wedgeEllipseCallout">
            <a:avLst>
              <a:gd name="adj1" fmla="val 127796"/>
              <a:gd name="adj2" fmla="val -24062"/>
            </a:avLst>
          </a:prstGeom>
          <a:solidFill>
            <a:srgbClr val="FFFFFF"/>
          </a:solidFill>
          <a:ln w="31750">
            <a:solidFill>
              <a:srgbClr val="9BBB59"/>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Introduce a topic</a:t>
            </a:r>
          </a:p>
        </p:txBody>
      </p:sp>
      <p:sp>
        <p:nvSpPr>
          <p:cNvPr id="17" name="AutoShape 2"/>
          <p:cNvSpPr>
            <a:spLocks noChangeArrowheads="1"/>
          </p:cNvSpPr>
          <p:nvPr/>
        </p:nvSpPr>
        <p:spPr bwMode="auto">
          <a:xfrm>
            <a:off x="1752600" y="3314700"/>
            <a:ext cx="1524000" cy="914400"/>
          </a:xfrm>
          <a:prstGeom prst="wedgeEllipseCallout">
            <a:avLst>
              <a:gd name="adj1" fmla="val 90329"/>
              <a:gd name="adj2" fmla="val -120963"/>
            </a:avLst>
          </a:prstGeom>
          <a:solidFill>
            <a:srgbClr val="FFFFFF"/>
          </a:solidFill>
          <a:ln w="31750">
            <a:solidFill>
              <a:srgbClr val="4F81BD"/>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Provide background Information</a:t>
            </a:r>
          </a:p>
        </p:txBody>
      </p:sp>
      <p:sp>
        <p:nvSpPr>
          <p:cNvPr id="18" name="AutoShape 3"/>
          <p:cNvSpPr>
            <a:spLocks noChangeArrowheads="1"/>
          </p:cNvSpPr>
          <p:nvPr/>
        </p:nvSpPr>
        <p:spPr bwMode="auto">
          <a:xfrm>
            <a:off x="3484563" y="3848100"/>
            <a:ext cx="1447800" cy="785813"/>
          </a:xfrm>
          <a:prstGeom prst="wedgeEllipseCallout">
            <a:avLst>
              <a:gd name="adj1" fmla="val 23843"/>
              <a:gd name="adj2" fmla="val -202958"/>
            </a:avLst>
          </a:prstGeom>
          <a:solidFill>
            <a:srgbClr val="FFFFFF"/>
          </a:solidFill>
          <a:ln w="31750">
            <a:solidFill>
              <a:srgbClr val="F79646"/>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Link major ideas</a:t>
            </a:r>
            <a:endParaRPr lang="en-US" altLang="en-US" sz="1400"/>
          </a:p>
        </p:txBody>
      </p:sp>
      <p:sp>
        <p:nvSpPr>
          <p:cNvPr id="19" name="AutoShape 8"/>
          <p:cNvSpPr>
            <a:spLocks noChangeArrowheads="1"/>
          </p:cNvSpPr>
          <p:nvPr/>
        </p:nvSpPr>
        <p:spPr bwMode="auto">
          <a:xfrm>
            <a:off x="5219700" y="3984625"/>
            <a:ext cx="1447800" cy="725488"/>
          </a:xfrm>
          <a:prstGeom prst="wedgeEllipseCallout">
            <a:avLst>
              <a:gd name="adj1" fmla="val -50458"/>
              <a:gd name="adj2" fmla="val -236454"/>
            </a:avLst>
          </a:prstGeom>
          <a:solidFill>
            <a:srgbClr val="FFFFFF"/>
          </a:solidFill>
          <a:ln w="31750">
            <a:solidFill>
              <a:srgbClr val="C0504D"/>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Use formal language </a:t>
            </a:r>
          </a:p>
        </p:txBody>
      </p:sp>
      <p:sp>
        <p:nvSpPr>
          <p:cNvPr id="20" name="AutoShape 4"/>
          <p:cNvSpPr>
            <a:spLocks noChangeArrowheads="1"/>
          </p:cNvSpPr>
          <p:nvPr/>
        </p:nvSpPr>
        <p:spPr bwMode="auto">
          <a:xfrm>
            <a:off x="6837363" y="3416300"/>
            <a:ext cx="1524000" cy="785813"/>
          </a:xfrm>
          <a:prstGeom prst="wedgeEllipseCallout">
            <a:avLst>
              <a:gd name="adj1" fmla="val -112444"/>
              <a:gd name="adj2" fmla="val -150236"/>
            </a:avLst>
          </a:prstGeom>
          <a:solidFill>
            <a:srgbClr val="FFFFFF"/>
          </a:solidFill>
          <a:ln w="31750">
            <a:solidFill>
              <a:srgbClr val="4BACC6"/>
            </a:solidFill>
            <a:miter lim="800000"/>
            <a:headEnd/>
            <a:tailEnd/>
          </a:ln>
        </p:spPr>
        <p:txBody>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1200"/>
              <a:t>Provide a conclusion</a:t>
            </a:r>
          </a:p>
        </p:txBody>
      </p:sp>
    </p:spTree>
    <p:extLst>
      <p:ext uri="{BB962C8B-B14F-4D97-AF65-F5344CB8AC3E}">
        <p14:creationId xmlns:p14="http://schemas.microsoft.com/office/powerpoint/2010/main" val="377607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bg/>
                                          </p:spTgt>
                                        </p:tgtEl>
                                        <p:attrNameLst>
                                          <p:attrName>style.visibility</p:attrName>
                                        </p:attrNameLst>
                                      </p:cBhvr>
                                      <p:to>
                                        <p:strVal val="visible"/>
                                      </p:to>
                                    </p:set>
                                    <p:anim calcmode="lin" valueType="num">
                                      <p:cBhvr additive="base">
                                        <p:cTn id="9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20">
                                            <p:bg/>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xEl>
                                              <p:pRg st="0" end="0"/>
                                            </p:txEl>
                                          </p:spTgt>
                                        </p:tgtEl>
                                        <p:attrNameLst>
                                          <p:attrName>style.visibility</p:attrName>
                                        </p:attrNameLst>
                                      </p:cBhvr>
                                      <p:to>
                                        <p:strVal val="visible"/>
                                      </p:to>
                                    </p:set>
                                    <p:anim calcmode="lin" valueType="num">
                                      <p:cBhvr additive="base">
                                        <p:cTn id="10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nodeType="clickEffect">
                                  <p:stCondLst>
                                    <p:cond delay="0"/>
                                  </p:stCondLst>
                                  <p:childTnLst>
                                    <p:animClr clrSpc="rgb" dir="cw">
                                      <p:cBhvr override="childStyle">
                                        <p:cTn id="106" dur="2000" fill="hold"/>
                                        <p:tgtEl>
                                          <p:spTgt spid="2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animBg="1"/>
      <p:bldP spid="17" grpId="0" animBg="1"/>
      <p:bldP spid="18" grpId="0" animBg="1"/>
      <p:bldP spid="19" grpId="0" animBg="1"/>
      <p:bldP spid="20"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14400"/>
            <a:ext cx="8686800" cy="1143000"/>
          </a:xfrm>
        </p:spPr>
        <p:txBody>
          <a:bodyPr>
            <a:noAutofit/>
          </a:bodyPr>
          <a:lstStyle/>
          <a:p>
            <a:r>
              <a:rPr lang="en-US" sz="3600" dirty="0" smtClean="0">
                <a:solidFill>
                  <a:schemeClr val="tx1"/>
                </a:solidFill>
                <a:effectLst/>
              </a:rPr>
              <a:t>Why would this instructional strategy work for Twice-Exceptional students? </a:t>
            </a:r>
            <a:endParaRPr lang="en-US" sz="3600" dirty="0">
              <a:solidFill>
                <a:schemeClr val="tx1"/>
              </a:solidFill>
              <a:effectLst/>
            </a:endParaRPr>
          </a:p>
        </p:txBody>
      </p:sp>
      <p:pic>
        <p:nvPicPr>
          <p:cNvPr id="2051" name="Picture 3" descr="C:\Users\Carol Sparber\AppData\Local\Microsoft\Windows\INetCache\IE\AGH9FK53\question-marks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3255" y="2528202"/>
            <a:ext cx="4020845" cy="325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4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smtClean="0"/>
              <a:t>Provides accommodations/adaptations to access </a:t>
            </a:r>
            <a:r>
              <a:rPr lang="en-US" dirty="0"/>
              <a:t>l</a:t>
            </a:r>
            <a:r>
              <a:rPr lang="en-US" dirty="0" smtClean="0"/>
              <a:t>earning:</a:t>
            </a:r>
          </a:p>
          <a:p>
            <a:pPr marL="109728" indent="0">
              <a:buNone/>
            </a:pPr>
            <a:endParaRPr lang="en-US" dirty="0" smtClean="0"/>
          </a:p>
          <a:p>
            <a:r>
              <a:rPr lang="en-US" dirty="0" smtClean="0"/>
              <a:t>Visual graphs/charts support learning</a:t>
            </a:r>
          </a:p>
          <a:p>
            <a:r>
              <a:rPr lang="en-US" dirty="0" smtClean="0"/>
              <a:t>Frame relationships</a:t>
            </a:r>
          </a:p>
          <a:p>
            <a:r>
              <a:rPr lang="en-US" dirty="0" smtClean="0"/>
              <a:t>Show the ‘parts’ of the ‘whole’ </a:t>
            </a:r>
          </a:p>
          <a:p>
            <a:r>
              <a:rPr lang="en-US" dirty="0" smtClean="0"/>
              <a:t>Incorporates organizational activities into classroom activities</a:t>
            </a:r>
          </a:p>
          <a:p>
            <a:r>
              <a:rPr lang="en-US" dirty="0" smtClean="0"/>
              <a:t>Breaks learning into steps</a:t>
            </a:r>
          </a:p>
          <a:p>
            <a:r>
              <a:rPr lang="en-US" dirty="0" smtClean="0"/>
              <a:t>Helps students synthesize information</a:t>
            </a:r>
            <a:endParaRPr lang="en-US" dirty="0"/>
          </a:p>
        </p:txBody>
      </p:sp>
      <p:sp>
        <p:nvSpPr>
          <p:cNvPr id="3" name="Title 2"/>
          <p:cNvSpPr>
            <a:spLocks noGrp="1"/>
          </p:cNvSpPr>
          <p:nvPr>
            <p:ph type="title"/>
          </p:nvPr>
        </p:nvSpPr>
        <p:spPr/>
        <p:txBody>
          <a:bodyPr/>
          <a:lstStyle/>
          <a:p>
            <a:r>
              <a:rPr lang="en-US" dirty="0" smtClean="0"/>
              <a:t>Benefits of Lesson Organizers</a:t>
            </a:r>
            <a:endParaRPr lang="en-US" dirty="0"/>
          </a:p>
        </p:txBody>
      </p:sp>
    </p:spTree>
    <p:extLst>
      <p:ext uri="{BB962C8B-B14F-4D97-AF65-F5344CB8AC3E}">
        <p14:creationId xmlns:p14="http://schemas.microsoft.com/office/powerpoint/2010/main" val="269096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Know definition of Twice Exceptional</a:t>
            </a:r>
          </a:p>
          <a:p>
            <a:r>
              <a:rPr lang="en-US" dirty="0" smtClean="0"/>
              <a:t>Identify research-based instructional strategies</a:t>
            </a:r>
          </a:p>
          <a:p>
            <a:r>
              <a:rPr lang="en-US" dirty="0" smtClean="0"/>
              <a:t>Learn how to implement research-based instructional strategies</a:t>
            </a:r>
          </a:p>
          <a:p>
            <a:r>
              <a:rPr lang="en-US" dirty="0" smtClean="0"/>
              <a:t>Understand the significance for using research-based strategies in teaching and instruction</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23342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spcAft>
                <a:spcPts val="1200"/>
              </a:spcAft>
              <a:buNone/>
            </a:pPr>
            <a:endParaRPr lang="en-US" dirty="0" smtClean="0"/>
          </a:p>
          <a:p>
            <a:pPr>
              <a:spcAft>
                <a:spcPts val="1200"/>
              </a:spcAft>
            </a:pPr>
            <a:r>
              <a:rPr lang="en-US" sz="3200" dirty="0"/>
              <a:t>G</a:t>
            </a:r>
            <a:r>
              <a:rPr lang="en-US" sz="3200" dirty="0" smtClean="0"/>
              <a:t>uided notes</a:t>
            </a:r>
          </a:p>
          <a:p>
            <a:pPr>
              <a:spcAft>
                <a:spcPts val="1200"/>
              </a:spcAft>
            </a:pPr>
            <a:r>
              <a:rPr lang="en-US" sz="3200" dirty="0" smtClean="0"/>
              <a:t>“T-method</a:t>
            </a:r>
            <a:r>
              <a:rPr lang="en-US" sz="3200" dirty="0"/>
              <a:t>”</a:t>
            </a:r>
          </a:p>
          <a:p>
            <a:pPr>
              <a:spcAft>
                <a:spcPts val="1200"/>
              </a:spcAft>
            </a:pPr>
            <a:r>
              <a:rPr lang="en-US" sz="3200" dirty="0"/>
              <a:t>M</a:t>
            </a:r>
            <a:r>
              <a:rPr lang="en-US" sz="3200" dirty="0" smtClean="0"/>
              <a:t>nemonic strategies</a:t>
            </a:r>
            <a:endParaRPr lang="en-US" sz="3200" dirty="0"/>
          </a:p>
          <a:p>
            <a:pPr marL="109728" indent="0">
              <a:spcAft>
                <a:spcPts val="1200"/>
              </a:spcAft>
              <a:buNone/>
            </a:pPr>
            <a:endParaRPr lang="en-US" sz="3200" dirty="0"/>
          </a:p>
        </p:txBody>
      </p:sp>
      <p:sp>
        <p:nvSpPr>
          <p:cNvPr id="3" name="Title 2"/>
          <p:cNvSpPr>
            <a:spLocks noGrp="1"/>
          </p:cNvSpPr>
          <p:nvPr>
            <p:ph type="title"/>
          </p:nvPr>
        </p:nvSpPr>
        <p:spPr>
          <a:xfrm>
            <a:off x="457200" y="457200"/>
            <a:ext cx="8229600" cy="1143000"/>
          </a:xfrm>
        </p:spPr>
        <p:txBody>
          <a:bodyPr>
            <a:normAutofit fontScale="90000"/>
          </a:bodyPr>
          <a:lstStyle/>
          <a:p>
            <a:pPr algn="ctr"/>
            <a:r>
              <a:rPr lang="en-US" sz="4400" dirty="0" smtClean="0"/>
              <a:t>EB Strategies for </a:t>
            </a:r>
            <a:r>
              <a:rPr lang="en-US" sz="4400" dirty="0"/>
              <a:t>Engaging </a:t>
            </a:r>
            <a:r>
              <a:rPr lang="en-US" sz="4400" dirty="0" smtClean="0"/>
              <a:t>     All Learners </a:t>
            </a:r>
            <a:r>
              <a:rPr lang="en-US" sz="2700" dirty="0" smtClean="0">
                <a:effectLst/>
              </a:rPr>
              <a:t>(module </a:t>
            </a:r>
            <a:r>
              <a:rPr lang="en-US" sz="2700" dirty="0">
                <a:effectLst/>
              </a:rPr>
              <a:t>2)</a:t>
            </a:r>
          </a:p>
        </p:txBody>
      </p:sp>
    </p:spTree>
    <p:extLst>
      <p:ext uri="{BB962C8B-B14F-4D97-AF65-F5344CB8AC3E}">
        <p14:creationId xmlns:p14="http://schemas.microsoft.com/office/powerpoint/2010/main" val="369547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a:lnSpc>
                <a:spcPct val="90000"/>
              </a:lnSpc>
            </a:pPr>
            <a:r>
              <a:rPr lang="en-US" altLang="en-US" dirty="0" smtClean="0"/>
              <a:t>A strongly supported EBP that includes:</a:t>
            </a:r>
            <a:endParaRPr lang="en-US" altLang="en-US" dirty="0"/>
          </a:p>
          <a:p>
            <a:pPr lvl="1">
              <a:lnSpc>
                <a:spcPct val="90000"/>
              </a:lnSpc>
            </a:pPr>
            <a:endParaRPr lang="en-US" altLang="en-US" sz="2800" dirty="0" smtClean="0"/>
          </a:p>
          <a:p>
            <a:pPr lvl="1">
              <a:lnSpc>
                <a:spcPct val="90000"/>
              </a:lnSpc>
            </a:pPr>
            <a:r>
              <a:rPr lang="en-US" altLang="en-US" sz="2800" dirty="0" smtClean="0"/>
              <a:t>Having </a:t>
            </a:r>
            <a:r>
              <a:rPr lang="en-US" altLang="en-US" sz="2800" dirty="0"/>
              <a:t>students fill in blanks </a:t>
            </a:r>
            <a:r>
              <a:rPr lang="en-US" altLang="en-US" sz="2800" dirty="0" smtClean="0"/>
              <a:t>in </a:t>
            </a:r>
            <a:r>
              <a:rPr lang="en-US" altLang="en-US" sz="2800" dirty="0"/>
              <a:t>graphic </a:t>
            </a:r>
            <a:r>
              <a:rPr lang="en-US" altLang="en-US" sz="2800" dirty="0" smtClean="0"/>
              <a:t>organizers</a:t>
            </a:r>
          </a:p>
          <a:p>
            <a:pPr marL="393192" lvl="1" indent="0">
              <a:lnSpc>
                <a:spcPct val="90000"/>
              </a:lnSpc>
              <a:buNone/>
            </a:pPr>
            <a:endParaRPr lang="en-US" altLang="en-US" sz="2800" dirty="0"/>
          </a:p>
          <a:p>
            <a:pPr lvl="1">
              <a:lnSpc>
                <a:spcPct val="90000"/>
              </a:lnSpc>
            </a:pPr>
            <a:r>
              <a:rPr lang="en-US" altLang="en-US" sz="2800" dirty="0"/>
              <a:t>Having students fill in blanks in </a:t>
            </a:r>
            <a:r>
              <a:rPr lang="en-US" altLang="en-US" sz="2800" dirty="0" smtClean="0"/>
              <a:t>outlines</a:t>
            </a:r>
          </a:p>
          <a:p>
            <a:pPr lvl="1">
              <a:lnSpc>
                <a:spcPct val="90000"/>
              </a:lnSpc>
            </a:pPr>
            <a:endParaRPr lang="en-US" altLang="en-US" sz="2800" dirty="0"/>
          </a:p>
          <a:p>
            <a:pPr lvl="1">
              <a:lnSpc>
                <a:spcPct val="90000"/>
              </a:lnSpc>
            </a:pPr>
            <a:r>
              <a:rPr lang="en-US" altLang="en-US" sz="2800" dirty="0" smtClean="0"/>
              <a:t>Having students fill in key words instead of taking notes</a:t>
            </a:r>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Guided Notes</a:t>
            </a:r>
            <a:endParaRPr lang="en-US" dirty="0"/>
          </a:p>
        </p:txBody>
      </p:sp>
    </p:spTree>
    <p:extLst>
      <p:ext uri="{BB962C8B-B14F-4D97-AF65-F5344CB8AC3E}">
        <p14:creationId xmlns:p14="http://schemas.microsoft.com/office/powerpoint/2010/main" val="223973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effectLst/>
              </a:rPr>
              <a:t>Example of a guided notes question</a:t>
            </a:r>
            <a:endParaRPr lang="en-US" sz="3600" dirty="0">
              <a:effectLst/>
            </a:endParaRPr>
          </a:p>
        </p:txBody>
      </p:sp>
      <p:sp>
        <p:nvSpPr>
          <p:cNvPr id="4" name="Text Box 4"/>
          <p:cNvSpPr txBox="1">
            <a:spLocks noGrp="1" noChangeArrowheads="1"/>
          </p:cNvSpPr>
          <p:nvPr>
            <p:ph idx="1"/>
          </p:nvPr>
        </p:nvSpPr>
        <p:spPr bwMode="auto">
          <a:xfrm>
            <a:off x="457200" y="1481328"/>
            <a:ext cx="8229600" cy="4005071"/>
          </a:xfrm>
          <a:prstGeom prst="rect">
            <a:avLst/>
          </a:prstGeom>
          <a:solidFill>
            <a:srgbClr val="FFFFFF"/>
          </a:solidFill>
          <a:ln w="28575">
            <a:solidFill>
              <a:srgbClr val="000000"/>
            </a:solidFill>
            <a:miter lim="800000"/>
            <a:headEnd/>
            <a:tailEnd/>
          </a:ln>
        </p:spPr>
        <p:txBody>
          <a:bodyPr/>
          <a:lstStyle>
            <a:lvl1pPr marL="342900" indent="-342900"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000" dirty="0">
                <a:cs typeface="Times New Roman" pitchFamily="18" charset="0"/>
              </a:rPr>
              <a:t>Guided Notes—5th Grade </a:t>
            </a:r>
            <a:r>
              <a:rPr lang="en-US" altLang="en-US" sz="2000" dirty="0" smtClean="0">
                <a:cs typeface="Times New Roman" pitchFamily="18" charset="0"/>
              </a:rPr>
              <a:t>Writing</a:t>
            </a:r>
          </a:p>
          <a:p>
            <a:pPr eaLnBrk="1" hangingPunct="1">
              <a:spcBef>
                <a:spcPct val="0"/>
              </a:spcBef>
              <a:buClrTx/>
              <a:buSzTx/>
              <a:buFontTx/>
              <a:buNone/>
            </a:pPr>
            <a:r>
              <a:rPr lang="en-US" altLang="en-US" sz="2000" dirty="0" smtClean="0">
                <a:cs typeface="Times New Roman" pitchFamily="18" charset="0"/>
              </a:rPr>
              <a:t>  </a:t>
            </a:r>
          </a:p>
          <a:p>
            <a:pPr marL="457200" indent="-457200" eaLnBrk="1" hangingPunct="1">
              <a:spcBef>
                <a:spcPct val="0"/>
              </a:spcBef>
              <a:buClrTx/>
              <a:buSzTx/>
              <a:buFontTx/>
              <a:buAutoNum type="arabicPeriod"/>
            </a:pPr>
            <a:r>
              <a:rPr lang="en-US" altLang="en-US" sz="2000" dirty="0" smtClean="0">
                <a:cs typeface="Times New Roman" pitchFamily="18" charset="0"/>
              </a:rPr>
              <a:t>A </a:t>
            </a:r>
            <a:r>
              <a:rPr lang="en-US" altLang="en-US" sz="2000" dirty="0">
                <a:cs typeface="Times New Roman" pitchFamily="18" charset="0"/>
              </a:rPr>
              <a:t>________________ is a group of _________________ that tell about one ____________.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The </a:t>
            </a:r>
            <a:r>
              <a:rPr lang="en-US" altLang="en-US" sz="2000" dirty="0">
                <a:cs typeface="Times New Roman" pitchFamily="18" charset="0"/>
              </a:rPr>
              <a:t>_____________________ in a paragraph usually comes ________ and tells the main idea of the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Sometimes</a:t>
            </a:r>
            <a:r>
              <a:rPr lang="en-US" altLang="en-US" sz="2000" dirty="0">
                <a:cs typeface="Times New Roman" pitchFamily="18" charset="0"/>
              </a:rPr>
              <a:t>, though, the topic sentence can come at the ___________ or in the ___________ of a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When </a:t>
            </a:r>
            <a:r>
              <a:rPr lang="en-US" altLang="en-US" sz="2000" dirty="0">
                <a:cs typeface="Times New Roman" pitchFamily="18" charset="0"/>
              </a:rPr>
              <a:t>looking for a ___________ sentence, try to find the one that tells the ______________ of the paragraph.    </a:t>
            </a:r>
            <a:endParaRPr lang="en-US" altLang="en-US" sz="2000" dirty="0" smtClean="0">
              <a:cs typeface="Times New Roman" pitchFamily="18" charset="0"/>
            </a:endParaRPr>
          </a:p>
          <a:p>
            <a:pPr marL="457200" indent="-457200" eaLnBrk="1" hangingPunct="1">
              <a:spcBef>
                <a:spcPct val="0"/>
              </a:spcBef>
              <a:buClrTx/>
              <a:buSzTx/>
              <a:buFontTx/>
              <a:buAutoNum type="arabicPeriod"/>
            </a:pPr>
            <a:r>
              <a:rPr lang="en-US" altLang="en-US" sz="2000" dirty="0" smtClean="0">
                <a:cs typeface="Times New Roman" pitchFamily="18" charset="0"/>
              </a:rPr>
              <a:t> </a:t>
            </a:r>
            <a:r>
              <a:rPr lang="en-US" altLang="en-US" sz="2000" dirty="0">
                <a:cs typeface="Times New Roman" pitchFamily="18" charset="0"/>
              </a:rPr>
              <a:t>__________________________ follow the topic sentence and provide details about the topic. </a:t>
            </a:r>
          </a:p>
          <a:p>
            <a:pPr eaLnBrk="1" hangingPunct="1">
              <a:spcBef>
                <a:spcPct val="0"/>
              </a:spcBef>
              <a:buClrTx/>
              <a:buSzTx/>
              <a:buFontTx/>
              <a:buChar char="•"/>
            </a:pPr>
            <a:endParaRPr lang="en-US" altLang="en-US" sz="2000" dirty="0">
              <a:cs typeface="Times New Roman" pitchFamily="18" charset="0"/>
            </a:endParaRPr>
          </a:p>
          <a:p>
            <a:pPr marL="0" indent="0" eaLnBrk="1" hangingPunct="1">
              <a:spcBef>
                <a:spcPct val="0"/>
              </a:spcBef>
              <a:buClrTx/>
              <a:buSzTx/>
              <a:buNone/>
            </a:pPr>
            <a:endParaRPr lang="en-US" altLang="en-US" sz="2000" dirty="0">
              <a:cs typeface="Times New Roman" pitchFamily="18" charset="0"/>
            </a:endParaRPr>
          </a:p>
        </p:txBody>
      </p:sp>
    </p:spTree>
    <p:extLst>
      <p:ext uri="{BB962C8B-B14F-4D97-AF65-F5344CB8AC3E}">
        <p14:creationId xmlns:p14="http://schemas.microsoft.com/office/powerpoint/2010/main" val="196424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a:t>The “T”  Method of Taking Notes</a:t>
            </a:r>
            <a:endParaRPr lang="en-US" dirty="0"/>
          </a:p>
        </p:txBody>
      </p:sp>
      <p:pic>
        <p:nvPicPr>
          <p:cNvPr id="4" name="Content Placeholder 3" descr="C:\Users\rbaer\AppData\Local\Microsoft\Windows\Temporary Internet Files\Content.Outlook\TOACJQDR\T method.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70116" y="1219200"/>
            <a:ext cx="8458200" cy="4648200"/>
          </a:xfrm>
        </p:spPr>
      </p:pic>
    </p:spTree>
    <p:extLst>
      <p:ext uri="{BB962C8B-B14F-4D97-AF65-F5344CB8AC3E}">
        <p14:creationId xmlns:p14="http://schemas.microsoft.com/office/powerpoint/2010/main" val="68475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dirty="0" smtClean="0"/>
              <a:t>good </a:t>
            </a:r>
            <a:r>
              <a:rPr lang="en-US" altLang="en-US" dirty="0"/>
              <a:t>for remembering facts or events</a:t>
            </a:r>
          </a:p>
          <a:p>
            <a:pPr lvl="1"/>
            <a:r>
              <a:rPr lang="en-US" altLang="en-US" dirty="0" smtClean="0"/>
              <a:t>Connects new learning to prior knowledge through the use of visual cues</a:t>
            </a:r>
            <a:endParaRPr lang="en-US" altLang="en-US" dirty="0"/>
          </a:p>
          <a:p>
            <a:pPr lvl="2"/>
            <a:endParaRPr lang="en-US" altLang="en-US" dirty="0" smtClean="0"/>
          </a:p>
          <a:p>
            <a:pPr lvl="2"/>
            <a:r>
              <a:rPr lang="en-US" altLang="en-US" dirty="0" smtClean="0"/>
              <a:t>HOMES</a:t>
            </a:r>
            <a:r>
              <a:rPr lang="en-US" altLang="en-US" dirty="0"/>
              <a:t>” to remember Great Lakes, Huron, Ontario, Michigan, Erie, and </a:t>
            </a:r>
            <a:r>
              <a:rPr lang="en-US" altLang="en-US" dirty="0" smtClean="0"/>
              <a:t>Superior</a:t>
            </a:r>
          </a:p>
          <a:p>
            <a:pPr lvl="2"/>
            <a:r>
              <a:rPr lang="en-US" altLang="en-US" dirty="0" smtClean="0"/>
              <a:t>PEMDAS – to remember the order of operations: parentheses, exponents, multiply, divide, add, subtract</a:t>
            </a:r>
            <a:endParaRPr lang="en-US" altLang="en-US" dirty="0"/>
          </a:p>
          <a:p>
            <a:endParaRPr lang="en-US" dirty="0" smtClean="0"/>
          </a:p>
          <a:p>
            <a:pPr lvl="1"/>
            <a:r>
              <a:rPr lang="en-US" dirty="0"/>
              <a:t>When mnemonics are used correctly, they can streamline the learning process, giving students access to broad amounts of information. </a:t>
            </a:r>
            <a:r>
              <a:rPr lang="en-US" dirty="0">
                <a:solidFill>
                  <a:schemeClr val="accent2"/>
                </a:solidFill>
              </a:rPr>
              <a:t>Because they learn "bridges" to other information, less working memory is </a:t>
            </a:r>
            <a:r>
              <a:rPr lang="en-US" dirty="0" smtClean="0">
                <a:solidFill>
                  <a:schemeClr val="accent2"/>
                </a:solidFill>
              </a:rPr>
              <a:t>required.</a:t>
            </a:r>
            <a:endParaRPr lang="en-US" dirty="0">
              <a:solidFill>
                <a:schemeClr val="accent2"/>
              </a:solidFill>
            </a:endParaRPr>
          </a:p>
        </p:txBody>
      </p:sp>
      <p:sp>
        <p:nvSpPr>
          <p:cNvPr id="3" name="Title 2"/>
          <p:cNvSpPr>
            <a:spLocks noGrp="1"/>
          </p:cNvSpPr>
          <p:nvPr>
            <p:ph type="title"/>
          </p:nvPr>
        </p:nvSpPr>
        <p:spPr/>
        <p:txBody>
          <a:bodyPr/>
          <a:lstStyle/>
          <a:p>
            <a:r>
              <a:rPr lang="en-US" dirty="0" smtClean="0"/>
              <a:t>Key word Mnemonics</a:t>
            </a:r>
            <a:endParaRPr lang="en-US" dirty="0"/>
          </a:p>
        </p:txBody>
      </p:sp>
    </p:spTree>
    <p:extLst>
      <p:ext uri="{BB962C8B-B14F-4D97-AF65-F5344CB8AC3E}">
        <p14:creationId xmlns:p14="http://schemas.microsoft.com/office/powerpoint/2010/main" val="354749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Extensively researched</a:t>
            </a:r>
          </a:p>
          <a:p>
            <a:r>
              <a:rPr lang="en-US" dirty="0" smtClean="0"/>
              <a:t>Promotes understanding and recall of an important vocabulary term</a:t>
            </a:r>
          </a:p>
          <a:p>
            <a:r>
              <a:rPr lang="en-US" dirty="0" smtClean="0"/>
              <a:t>Highly effective with ALL students</a:t>
            </a:r>
          </a:p>
          <a:p>
            <a:pPr lvl="1"/>
            <a:r>
              <a:rPr lang="en-US" dirty="0" smtClean="0"/>
              <a:t>When consistently used with students for 3 weeks, students w/LD increased vocabulary scores 24%-29%</a:t>
            </a:r>
          </a:p>
          <a:p>
            <a:pPr lvl="1"/>
            <a:r>
              <a:rPr lang="en-US" dirty="0" smtClean="0"/>
              <a:t>Students without LD increased vocabulary scores 16% – 19%</a:t>
            </a:r>
          </a:p>
          <a:p>
            <a:r>
              <a:rPr lang="en-US" dirty="0" smtClean="0"/>
              <a:t>Most effective with middle school – high school age students</a:t>
            </a:r>
          </a:p>
        </p:txBody>
      </p:sp>
      <p:sp>
        <p:nvSpPr>
          <p:cNvPr id="3" name="Title 2"/>
          <p:cNvSpPr>
            <a:spLocks noGrp="1"/>
          </p:cNvSpPr>
          <p:nvPr>
            <p:ph type="title"/>
          </p:nvPr>
        </p:nvSpPr>
        <p:spPr/>
        <p:txBody>
          <a:bodyPr>
            <a:normAutofit fontScale="90000"/>
          </a:bodyPr>
          <a:lstStyle/>
          <a:p>
            <a:r>
              <a:rPr lang="en-US" dirty="0" smtClean="0"/>
              <a:t>Mnemonics using the </a:t>
            </a:r>
            <a:r>
              <a:rPr lang="en-US" dirty="0" err="1" smtClean="0"/>
              <a:t>LINCing</a:t>
            </a:r>
            <a:r>
              <a:rPr lang="en-US" dirty="0" smtClean="0"/>
              <a:t> routine</a:t>
            </a:r>
            <a:endParaRPr lang="en-US" dirty="0"/>
          </a:p>
        </p:txBody>
      </p:sp>
    </p:spTree>
    <p:extLst>
      <p:ext uri="{BB962C8B-B14F-4D97-AF65-F5344CB8AC3E}">
        <p14:creationId xmlns:p14="http://schemas.microsoft.com/office/powerpoint/2010/main" val="2846324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smtClean="0"/>
              <a:t>Mnemonics using </a:t>
            </a:r>
            <a:r>
              <a:rPr lang="en-US" altLang="en-US" dirty="0" err="1"/>
              <a:t>LINCing</a:t>
            </a:r>
            <a:r>
              <a:rPr lang="en-US" altLang="en-US" dirty="0"/>
              <a:t> Routine </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542144"/>
            <a:ext cx="8001000" cy="4343400"/>
          </a:xfrm>
        </p:spPr>
      </p:pic>
    </p:spTree>
    <p:extLst>
      <p:ext uri="{BB962C8B-B14F-4D97-AF65-F5344CB8AC3E}">
        <p14:creationId xmlns:p14="http://schemas.microsoft.com/office/powerpoint/2010/main" val="59787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Step 1. The term: discuss </a:t>
            </a:r>
            <a:r>
              <a:rPr lang="en-US" dirty="0"/>
              <a:t>and define the meaning of the word within the context of the lesson. Record the term on the form. </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altLang="en-US" dirty="0"/>
              <a:t>Mnemonics using </a:t>
            </a:r>
            <a:r>
              <a:rPr lang="en-US" altLang="en-US" dirty="0" err="1"/>
              <a:t>LINCing</a:t>
            </a:r>
            <a:r>
              <a:rPr lang="en-US" altLang="en-US" dirty="0"/>
              <a:t> Routine </a:t>
            </a:r>
            <a:endParaRPr lang="en-US" dirty="0"/>
          </a:p>
        </p:txBody>
      </p:sp>
      <p:sp>
        <p:nvSpPr>
          <p:cNvPr id="4" name="Rounded Rectangle 3"/>
          <p:cNvSpPr/>
          <p:nvPr/>
        </p:nvSpPr>
        <p:spPr>
          <a:xfrm>
            <a:off x="609600" y="2852066"/>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solidFill>
                  <a:schemeClr val="tx1"/>
                </a:solidFill>
              </a:rPr>
              <a:t>Term</a:t>
            </a:r>
          </a:p>
          <a:p>
            <a:pPr algn="ctr"/>
            <a:endParaRPr lang="en-US" dirty="0" smtClean="0">
              <a:solidFill>
                <a:schemeClr val="tx1"/>
              </a:solidFill>
            </a:endParaRPr>
          </a:p>
          <a:p>
            <a:pPr algn="ctr"/>
            <a:r>
              <a:rPr lang="en-US" sz="2400" b="1" dirty="0" smtClean="0">
                <a:solidFill>
                  <a:schemeClr val="tx1"/>
                </a:solidFill>
              </a:rPr>
              <a:t>Discount </a:t>
            </a:r>
            <a:endParaRPr lang="en-US" sz="2400" b="1" dirty="0">
              <a:solidFill>
                <a:schemeClr val="tx1"/>
              </a:solidFill>
            </a:endParaRPr>
          </a:p>
        </p:txBody>
      </p:sp>
    </p:spTree>
    <p:extLst>
      <p:ext uri="{BB962C8B-B14F-4D97-AF65-F5344CB8AC3E}">
        <p14:creationId xmlns:p14="http://schemas.microsoft.com/office/powerpoint/2010/main" val="278216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000" dirty="0" smtClean="0"/>
              <a:t>Step 2.</a:t>
            </a:r>
            <a:r>
              <a:rPr lang="en-US" sz="2000" dirty="0"/>
              <a:t> A brief definition is written in section </a:t>
            </a:r>
            <a:r>
              <a:rPr lang="en-US" sz="2000" dirty="0" smtClean="0"/>
              <a:t>2. Use </a:t>
            </a:r>
            <a:r>
              <a:rPr lang="en-US" sz="2000" dirty="0"/>
              <a:t>ONLY the parts of the definition that are most essential for students to know. (reduce long definitions to their most essential parts)</a:t>
            </a:r>
          </a:p>
          <a:p>
            <a:pPr marL="109728" indent="0">
              <a:buNone/>
            </a:pPr>
            <a:endParaRPr lang="en-US" sz="2000" dirty="0"/>
          </a:p>
        </p:txBody>
      </p:sp>
      <p:sp>
        <p:nvSpPr>
          <p:cNvPr id="3" name="Title 2"/>
          <p:cNvSpPr>
            <a:spLocks noGrp="1"/>
          </p:cNvSpPr>
          <p:nvPr>
            <p:ph type="title"/>
          </p:nvPr>
        </p:nvSpPr>
        <p:spPr/>
        <p:txBody>
          <a:bodyPr>
            <a:normAutofit fontScale="90000"/>
          </a:bodyPr>
          <a:lstStyle/>
          <a:p>
            <a:r>
              <a:rPr lang="en-US" dirty="0" smtClean="0"/>
              <a:t>Mnemonics using the </a:t>
            </a:r>
            <a:r>
              <a:rPr lang="en-US" dirty="0" err="1" smtClean="0"/>
              <a:t>LINCing</a:t>
            </a:r>
            <a:r>
              <a:rPr lang="en-US" dirty="0" smtClean="0"/>
              <a:t> Routine</a:t>
            </a:r>
            <a:endParaRPr lang="en-US" dirty="0"/>
          </a:p>
        </p:txBody>
      </p:sp>
      <p:sp>
        <p:nvSpPr>
          <p:cNvPr id="4" name="Rounded Rectangle 3"/>
          <p:cNvSpPr/>
          <p:nvPr/>
        </p:nvSpPr>
        <p:spPr>
          <a:xfrm>
            <a:off x="609600" y="2832100"/>
            <a:ext cx="1828800" cy="12192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6781800" y="2785674"/>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84074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4953000"/>
          </a:xfrm>
        </p:spPr>
        <p:txBody>
          <a:bodyPr/>
          <a:lstStyle/>
          <a:p>
            <a:pPr marL="109728" indent="0">
              <a:buNone/>
            </a:pPr>
            <a:r>
              <a:rPr lang="en-US" sz="2000" dirty="0" smtClean="0">
                <a:latin typeface="Arial Narrow" panose="020B0606020202030204" pitchFamily="34" charset="0"/>
              </a:rPr>
              <a:t>Step 3 The </a:t>
            </a:r>
            <a:r>
              <a:rPr lang="en-US" sz="2000" dirty="0">
                <a:latin typeface="Arial Narrow" panose="020B0606020202030204" pitchFamily="34" charset="0"/>
              </a:rPr>
              <a:t>reminding word gives students auditory clues that will enable the to access their memory of the new term and the new term’s definition. It must SOUND similar to part of all of the new term, and it must be a </a:t>
            </a:r>
            <a:r>
              <a:rPr lang="en-US" sz="2000" dirty="0" smtClean="0">
                <a:latin typeface="Arial Narrow" panose="020B0606020202030204" pitchFamily="34" charset="0"/>
              </a:rPr>
              <a:t>real word </a:t>
            </a:r>
            <a:r>
              <a:rPr lang="en-US" sz="2000" dirty="0">
                <a:latin typeface="Arial Narrow" panose="020B0606020202030204" pitchFamily="34" charset="0"/>
              </a:rPr>
              <a:t>whose meaning is very familiar to the </a:t>
            </a:r>
            <a:r>
              <a:rPr lang="en-US" sz="2000" dirty="0" smtClean="0">
                <a:latin typeface="Arial Narrow" panose="020B0606020202030204" pitchFamily="34" charset="0"/>
              </a:rPr>
              <a:t>students. It should help you remember what the new word means.</a:t>
            </a:r>
            <a:endParaRPr lang="en-US" sz="2000" dirty="0">
              <a:latin typeface="Arial Narrow" panose="020B0606020202030204" pitchFamily="34" charset="0"/>
            </a:endParaRPr>
          </a:p>
          <a:p>
            <a:endParaRPr lang="en-US" dirty="0"/>
          </a:p>
        </p:txBody>
      </p:sp>
      <p:sp>
        <p:nvSpPr>
          <p:cNvPr id="3" name="Title 2"/>
          <p:cNvSpPr>
            <a:spLocks noGrp="1"/>
          </p:cNvSpPr>
          <p:nvPr>
            <p:ph type="title"/>
          </p:nvPr>
        </p:nvSpPr>
        <p:spPr/>
        <p:txBody>
          <a:bodyPr>
            <a:normAutofit fontScale="90000"/>
          </a:bodyPr>
          <a:lstStyle/>
          <a:p>
            <a:r>
              <a:rPr lang="en-US" dirty="0"/>
              <a:t>M</a:t>
            </a:r>
            <a:r>
              <a:rPr lang="en-US" dirty="0" smtClean="0"/>
              <a:t>nemonics using </a:t>
            </a:r>
            <a:r>
              <a:rPr lang="en-US" dirty="0" err="1" smtClean="0"/>
              <a:t>LINCing</a:t>
            </a:r>
            <a:r>
              <a:rPr lang="en-US" dirty="0" smtClean="0"/>
              <a:t> Routine</a:t>
            </a:r>
            <a:endParaRPr lang="en-US" dirty="0"/>
          </a:p>
        </p:txBody>
      </p:sp>
      <p:sp>
        <p:nvSpPr>
          <p:cNvPr id="5" name="Rounded Rectangle 4"/>
          <p:cNvSpPr/>
          <p:nvPr/>
        </p:nvSpPr>
        <p:spPr>
          <a:xfrm>
            <a:off x="685800" y="2667012"/>
            <a:ext cx="1752600" cy="152255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685800" y="4270812"/>
            <a:ext cx="1745346" cy="154215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3</a:t>
            </a:r>
            <a:r>
              <a:rPr lang="en-US" dirty="0" smtClean="0">
                <a:solidFill>
                  <a:schemeClr val="tx1"/>
                </a:solidFill>
                <a:latin typeface="Arial Narrow" panose="020B0606020202030204" pitchFamily="34" charset="0"/>
              </a:rPr>
              <a:t>.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a:t>
            </a:r>
            <a:endParaRPr lang="en-US" sz="2400" b="1" dirty="0">
              <a:solidFill>
                <a:schemeClr val="tx1"/>
              </a:solidFill>
              <a:latin typeface="Arial Narrow" panose="020B0606020202030204" pitchFamily="34" charset="0"/>
            </a:endParaRPr>
          </a:p>
        </p:txBody>
      </p:sp>
      <p:sp>
        <p:nvSpPr>
          <p:cNvPr id="7" name="Rounded Rectangle 6"/>
          <p:cNvSpPr/>
          <p:nvPr/>
        </p:nvSpPr>
        <p:spPr>
          <a:xfrm>
            <a:off x="6781800" y="2616958"/>
            <a:ext cx="1828800" cy="314522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4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7065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Students who are identified as gifted and talented…</a:t>
            </a:r>
          </a:p>
          <a:p>
            <a:pPr marL="109728" indent="0">
              <a:buNone/>
            </a:pPr>
            <a:r>
              <a:rPr lang="en-US" dirty="0" smtClean="0"/>
              <a:t>				AND</a:t>
            </a:r>
          </a:p>
          <a:p>
            <a:pPr marL="109728" indent="0">
              <a:buNone/>
            </a:pPr>
            <a:endParaRPr lang="en-US" dirty="0" smtClean="0"/>
          </a:p>
          <a:p>
            <a:pPr marL="109728" indent="0">
              <a:buNone/>
            </a:pPr>
            <a:r>
              <a:rPr lang="en-US" dirty="0" smtClean="0"/>
              <a:t>…Identified with a disability from one of the 13 disability categories as defined by IDEA</a:t>
            </a:r>
          </a:p>
          <a:p>
            <a:pPr marL="109728" indent="0">
              <a:buNone/>
            </a:pPr>
            <a:r>
              <a:rPr lang="en-US" dirty="0"/>
              <a:t>	</a:t>
            </a:r>
            <a:r>
              <a:rPr lang="en-US" dirty="0" smtClean="0"/>
              <a:t>	</a:t>
            </a:r>
          </a:p>
          <a:p>
            <a:pPr marL="109728" indent="0">
              <a:buNone/>
            </a:pPr>
            <a:r>
              <a:rPr lang="en-US" sz="2400" i="1" dirty="0"/>
              <a:t>	(</a:t>
            </a:r>
            <a:r>
              <a:rPr lang="en-US" sz="2400" i="1" dirty="0" smtClean="0"/>
              <a:t>The disability qualifies the student for an 	Individual Education </a:t>
            </a:r>
            <a:r>
              <a:rPr lang="en-US" sz="2400" i="1" dirty="0"/>
              <a:t>P</a:t>
            </a:r>
            <a:r>
              <a:rPr lang="en-US" sz="2400" i="1" dirty="0" smtClean="0"/>
              <a:t>lan (IEP) or a 504 plan)</a:t>
            </a:r>
            <a:endParaRPr lang="en-US" sz="2400" i="1" dirty="0"/>
          </a:p>
        </p:txBody>
      </p:sp>
      <p:sp>
        <p:nvSpPr>
          <p:cNvPr id="3" name="Title 2"/>
          <p:cNvSpPr>
            <a:spLocks noGrp="1"/>
          </p:cNvSpPr>
          <p:nvPr>
            <p:ph type="title"/>
          </p:nvPr>
        </p:nvSpPr>
        <p:spPr/>
        <p:txBody>
          <a:bodyPr/>
          <a:lstStyle/>
          <a:p>
            <a:r>
              <a:rPr lang="en-US" dirty="0" smtClean="0"/>
              <a:t>What is Twice-Exceptional	</a:t>
            </a:r>
            <a:endParaRPr lang="en-US" dirty="0"/>
          </a:p>
        </p:txBody>
      </p:sp>
    </p:spTree>
    <p:extLst>
      <p:ext uri="{BB962C8B-B14F-4D97-AF65-F5344CB8AC3E}">
        <p14:creationId xmlns:p14="http://schemas.microsoft.com/office/powerpoint/2010/main" val="317383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marL="109728" indent="0">
              <a:buNone/>
            </a:pPr>
            <a:r>
              <a:rPr lang="en-US" sz="2000" dirty="0" smtClean="0">
                <a:latin typeface="Arial Narrow" panose="020B0606020202030204" pitchFamily="34" charset="0"/>
              </a:rPr>
              <a:t>Step 4 The </a:t>
            </a:r>
            <a:r>
              <a:rPr lang="en-US" sz="2000" dirty="0" err="1">
                <a:latin typeface="Arial Narrow" panose="020B0606020202030204" pitchFamily="34" charset="0"/>
              </a:rPr>
              <a:t>LINCing</a:t>
            </a:r>
            <a:r>
              <a:rPr lang="en-US" sz="2000" dirty="0">
                <a:latin typeface="Arial Narrow" panose="020B0606020202030204" pitchFamily="34" charset="0"/>
              </a:rPr>
              <a:t> story is a short </a:t>
            </a:r>
            <a:r>
              <a:rPr lang="en-US" sz="2000" dirty="0" smtClean="0">
                <a:latin typeface="Arial Narrow" panose="020B0606020202030204" pitchFamily="34" charset="0"/>
              </a:rPr>
              <a:t>phrase </a:t>
            </a:r>
            <a:r>
              <a:rPr lang="en-US" sz="2000" dirty="0">
                <a:latin typeface="Arial Narrow" panose="020B0606020202030204" pitchFamily="34" charset="0"/>
              </a:rPr>
              <a:t>or sentence that enables students to connect or link the meaning of the new term to familiar background knowledge. </a:t>
            </a:r>
            <a:endParaRPr lang="en-US" sz="2000" dirty="0" smtClean="0">
              <a:latin typeface="Arial Narrow" panose="020B0606020202030204" pitchFamily="34" charset="0"/>
            </a:endParaRPr>
          </a:p>
          <a:p>
            <a:r>
              <a:rPr lang="en-US" sz="2000" dirty="0" smtClean="0">
                <a:latin typeface="Arial Narrow" panose="020B0606020202030204" pitchFamily="34" charset="0"/>
              </a:rPr>
              <a:t>It </a:t>
            </a:r>
            <a:r>
              <a:rPr lang="en-US" sz="2000" dirty="0">
                <a:latin typeface="Arial Narrow" panose="020B0606020202030204" pitchFamily="34" charset="0"/>
              </a:rPr>
              <a:t>provides auditory and visual links between the reminding word and the meaning of the new term. </a:t>
            </a:r>
            <a:endParaRPr lang="en-US" sz="2000" dirty="0" smtClean="0">
              <a:latin typeface="Arial Narrow" panose="020B0606020202030204" pitchFamily="34" charset="0"/>
            </a:endParaRPr>
          </a:p>
          <a:p>
            <a:r>
              <a:rPr lang="en-US" sz="2000" dirty="0" smtClean="0">
                <a:latin typeface="Arial Narrow" panose="020B0606020202030204" pitchFamily="34" charset="0"/>
              </a:rPr>
              <a:t>AN </a:t>
            </a:r>
            <a:r>
              <a:rPr lang="en-US" sz="2000" dirty="0">
                <a:latin typeface="Arial Narrow" panose="020B0606020202030204" pitchFamily="34" charset="0"/>
              </a:rPr>
              <a:t>EFFECTIVE story includes several characteristics: </a:t>
            </a:r>
            <a:endParaRPr lang="en-US" sz="2000" dirty="0" smtClean="0">
              <a:latin typeface="Arial Narrow" panose="020B0606020202030204" pitchFamily="34" charset="0"/>
            </a:endParaRPr>
          </a:p>
          <a:p>
            <a:pPr lvl="1"/>
            <a:r>
              <a:rPr lang="en-US" sz="1600" dirty="0" smtClean="0">
                <a:latin typeface="Arial Narrow" panose="020B0606020202030204" pitchFamily="34" charset="0"/>
              </a:rPr>
              <a:t>the </a:t>
            </a:r>
            <a:r>
              <a:rPr lang="en-US" sz="1600" dirty="0">
                <a:latin typeface="Arial Narrow" panose="020B0606020202030204" pitchFamily="34" charset="0"/>
              </a:rPr>
              <a:t>story always contains the reminding </a:t>
            </a:r>
            <a:r>
              <a:rPr lang="en-US" sz="1600" dirty="0" smtClean="0">
                <a:latin typeface="Arial Narrow" panose="020B0606020202030204" pitchFamily="34" charset="0"/>
              </a:rPr>
              <a:t>word, </a:t>
            </a:r>
            <a:r>
              <a:rPr lang="en-US" sz="1600" dirty="0">
                <a:latin typeface="Arial Narrow" panose="020B0606020202030204" pitchFamily="34" charset="0"/>
              </a:rPr>
              <a:t>the story always contains the meaning of the new term in some way. </a:t>
            </a:r>
            <a:r>
              <a:rPr lang="en-US" sz="1600" dirty="0" smtClean="0">
                <a:latin typeface="Arial Narrow" panose="020B0606020202030204" pitchFamily="34" charset="0"/>
              </a:rPr>
              <a:t>The </a:t>
            </a:r>
            <a:r>
              <a:rPr lang="en-US" sz="1600" dirty="0">
                <a:latin typeface="Arial Narrow" panose="020B0606020202030204" pitchFamily="34" charset="0"/>
              </a:rPr>
              <a:t>story is always short and simple</a:t>
            </a:r>
          </a:p>
          <a:p>
            <a:endParaRPr lang="en-US" dirty="0"/>
          </a:p>
        </p:txBody>
      </p:sp>
      <p:sp>
        <p:nvSpPr>
          <p:cNvPr id="3" name="Title 2"/>
          <p:cNvSpPr>
            <a:spLocks noGrp="1"/>
          </p:cNvSpPr>
          <p:nvPr>
            <p:ph type="title"/>
          </p:nvPr>
        </p:nvSpPr>
        <p:spPr/>
        <p:txBody>
          <a:bodyPr>
            <a:normAutofit fontScale="90000"/>
          </a:bodyPr>
          <a:lstStyle/>
          <a:p>
            <a:r>
              <a:rPr lang="en-US" dirty="0" smtClean="0"/>
              <a:t>Mnemonics using </a:t>
            </a:r>
            <a:r>
              <a:rPr lang="en-US" dirty="0" err="1" smtClean="0"/>
              <a:t>LINCing</a:t>
            </a:r>
            <a:r>
              <a:rPr lang="en-US" dirty="0" smtClean="0"/>
              <a:t> Routine</a:t>
            </a:r>
            <a:endParaRPr lang="en-US" dirty="0"/>
          </a:p>
        </p:txBody>
      </p:sp>
      <p:sp>
        <p:nvSpPr>
          <p:cNvPr id="5" name="Rounded Rectangle 4"/>
          <p:cNvSpPr/>
          <p:nvPr/>
        </p:nvSpPr>
        <p:spPr>
          <a:xfrm>
            <a:off x="1104900" y="34036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6" name="Rounded Rectangle 5"/>
          <p:cNvSpPr/>
          <p:nvPr/>
        </p:nvSpPr>
        <p:spPr>
          <a:xfrm>
            <a:off x="1104900" y="47991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7" name="Rounded Rectangle 6"/>
          <p:cNvSpPr/>
          <p:nvPr/>
        </p:nvSpPr>
        <p:spPr>
          <a:xfrm>
            <a:off x="7010400" y="34036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2895600" y="34289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chemeClr val="tx1"/>
                </a:solidFill>
                <a:latin typeface="Arial Narrow" panose="020B0606020202030204" pitchFamily="34" charset="0"/>
              </a:rPr>
              <a:t>LINCing</a:t>
            </a:r>
            <a:r>
              <a:rPr lang="en-US" dirty="0" smtClean="0">
                <a:solidFill>
                  <a:schemeClr val="tx1"/>
                </a:solidFill>
                <a:latin typeface="Arial Narrow" panose="020B0606020202030204" pitchFamily="34" charset="0"/>
              </a:rPr>
              <a:t> story</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5638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and </a:t>
            </a:r>
            <a:r>
              <a:rPr lang="en-US" dirty="0" err="1" smtClean="0"/>
              <a:t>Nonexamples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7421659"/>
              </p:ext>
            </p:extLst>
          </p:nvPr>
        </p:nvGraphicFramePr>
        <p:xfrm>
          <a:off x="457200" y="1219200"/>
          <a:ext cx="8229600" cy="4754880"/>
        </p:xfrm>
        <a:graphic>
          <a:graphicData uri="http://schemas.openxmlformats.org/drawingml/2006/table">
            <a:tbl>
              <a:tblPr firstRow="1" bandRow="1">
                <a:tableStyleId>{2D5ABB26-0587-4C30-8999-92F81FD0307C}</a:tableStyleId>
              </a:tblPr>
              <a:tblGrid>
                <a:gridCol w="4114800"/>
                <a:gridCol w="4114800"/>
              </a:tblGrid>
              <a:tr h="2100262">
                <a:tc>
                  <a:txBody>
                    <a:bodyPr/>
                    <a:lstStyle/>
                    <a:p>
                      <a:r>
                        <a:rPr lang="en-US" b="1" dirty="0" smtClean="0"/>
                        <a:t>Decree:</a:t>
                      </a:r>
                      <a:r>
                        <a:rPr lang="en-US" dirty="0" smtClean="0"/>
                        <a:t> to make a decision and force it on others.</a:t>
                      </a:r>
                    </a:p>
                    <a:p>
                      <a:r>
                        <a:rPr lang="en-US" b="1" dirty="0" smtClean="0"/>
                        <a:t>Reminding word:</a:t>
                      </a:r>
                      <a:r>
                        <a:rPr lang="en-US" b="1" baseline="0" dirty="0" smtClean="0"/>
                        <a:t> </a:t>
                      </a:r>
                      <a:r>
                        <a:rPr lang="en-US" baseline="0" dirty="0" smtClean="0"/>
                        <a:t>Decide</a:t>
                      </a:r>
                    </a:p>
                    <a:p>
                      <a:r>
                        <a:rPr lang="en-US" b="1" baseline="0" dirty="0" err="1" smtClean="0"/>
                        <a:t>LINCing</a:t>
                      </a:r>
                      <a:r>
                        <a:rPr lang="en-US" b="1" baseline="0" dirty="0" smtClean="0"/>
                        <a:t> Story: </a:t>
                      </a:r>
                      <a:r>
                        <a:rPr lang="en-US" baseline="0" dirty="0" smtClean="0"/>
                        <a:t>“the dictator decided to force everyone to pay higher taxes.” </a:t>
                      </a:r>
                      <a:r>
                        <a:rPr lang="en-US" dirty="0" smtClean="0"/>
                        <a:t> </a:t>
                      </a:r>
                    </a:p>
                    <a:p>
                      <a:r>
                        <a:rPr lang="en-US" i="1" dirty="0" smtClean="0"/>
                        <a:t>(The story helps you think of a decision being forced on others.)</a:t>
                      </a:r>
                    </a:p>
                    <a:p>
                      <a:r>
                        <a:rPr lang="en-US" i="1" dirty="0" smtClean="0"/>
                        <a:t>__________________________________</a:t>
                      </a:r>
                    </a:p>
                    <a:p>
                      <a:r>
                        <a:rPr lang="en-US" b="1" i="0" dirty="0" err="1" smtClean="0"/>
                        <a:t>Flourite</a:t>
                      </a:r>
                      <a:r>
                        <a:rPr lang="en-US" b="1" i="0" dirty="0" smtClean="0"/>
                        <a:t>:</a:t>
                      </a:r>
                      <a:r>
                        <a:rPr lang="en-US" b="1" i="0" baseline="0" dirty="0" smtClean="0"/>
                        <a:t> </a:t>
                      </a:r>
                      <a:r>
                        <a:rPr lang="en-US" i="0" baseline="0" dirty="0" smtClean="0"/>
                        <a:t>a purple mineral used to make steel hard.</a:t>
                      </a:r>
                    </a:p>
                    <a:p>
                      <a:r>
                        <a:rPr lang="en-US" b="1" i="0" baseline="0" dirty="0" smtClean="0"/>
                        <a:t>Reminding word: </a:t>
                      </a:r>
                      <a:r>
                        <a:rPr lang="en-US" i="0" baseline="0" dirty="0" smtClean="0"/>
                        <a:t>Floor</a:t>
                      </a:r>
                    </a:p>
                    <a:p>
                      <a:r>
                        <a:rPr lang="en-US" b="1" i="0" baseline="0" dirty="0" err="1" smtClean="0"/>
                        <a:t>LINKing</a:t>
                      </a:r>
                      <a:r>
                        <a:rPr lang="en-US" b="1" i="0" baseline="0" dirty="0" smtClean="0"/>
                        <a:t> Story: </a:t>
                      </a:r>
                      <a:r>
                        <a:rPr lang="en-US" i="0" baseline="0" dirty="0" smtClean="0"/>
                        <a:t>“My knee turned purple when it hit the hard, steel floor.”</a:t>
                      </a:r>
                    </a:p>
                    <a:p>
                      <a:r>
                        <a:rPr lang="en-US" i="1" baseline="0" dirty="0" smtClean="0"/>
                        <a:t>(Story helps you think of steel and the color purple.)</a:t>
                      </a:r>
                      <a:endParaRPr lang="en-US" i="1" dirty="0"/>
                    </a:p>
                  </a:txBody>
                  <a:tcPr/>
                </a:tc>
                <a:tc>
                  <a:txBody>
                    <a:bodyPr/>
                    <a:lstStyle/>
                    <a:p>
                      <a:r>
                        <a:rPr lang="en-US" b="1" dirty="0" smtClean="0"/>
                        <a:t>Decree: </a:t>
                      </a:r>
                      <a:r>
                        <a:rPr lang="en-US" dirty="0" smtClean="0"/>
                        <a:t>to make a decision and force it on others.</a:t>
                      </a:r>
                    </a:p>
                    <a:p>
                      <a:r>
                        <a:rPr lang="en-US" b="1" dirty="0" smtClean="0"/>
                        <a:t>Reminding word:</a:t>
                      </a:r>
                      <a:r>
                        <a:rPr lang="en-US" b="1" baseline="0" dirty="0" smtClean="0"/>
                        <a:t> </a:t>
                      </a:r>
                      <a:r>
                        <a:rPr lang="en-US" baseline="0" dirty="0" smtClean="0"/>
                        <a:t>Decide</a:t>
                      </a:r>
                    </a:p>
                    <a:p>
                      <a:r>
                        <a:rPr lang="en-US" b="1" baseline="0" dirty="0" err="1" smtClean="0"/>
                        <a:t>LINCing</a:t>
                      </a:r>
                      <a:r>
                        <a:rPr lang="en-US" b="1" baseline="0" dirty="0" smtClean="0"/>
                        <a:t> Story: </a:t>
                      </a:r>
                      <a:r>
                        <a:rPr lang="en-US" baseline="0" dirty="0" smtClean="0"/>
                        <a:t>“He decided to go to town.”</a:t>
                      </a:r>
                      <a:endParaRPr lang="en-US" i="1" baseline="0" dirty="0" smtClean="0"/>
                    </a:p>
                    <a:p>
                      <a:r>
                        <a:rPr lang="en-US" i="1" baseline="0" dirty="0" smtClean="0"/>
                        <a:t>(Story does not help you think of forcing a decision on others.)</a:t>
                      </a:r>
                    </a:p>
                    <a:p>
                      <a:endParaRPr lang="en-US" i="1" baseline="0" dirty="0" smtClean="0"/>
                    </a:p>
                    <a:p>
                      <a:r>
                        <a:rPr lang="en-US" i="1" baseline="0" dirty="0" smtClean="0"/>
                        <a:t>__________________________________</a:t>
                      </a:r>
                    </a:p>
                    <a:p>
                      <a:r>
                        <a:rPr lang="en-US" b="1" i="0" dirty="0" err="1" smtClean="0"/>
                        <a:t>Flourite</a:t>
                      </a:r>
                      <a:r>
                        <a:rPr lang="en-US" b="1" i="0" dirty="0" smtClean="0"/>
                        <a:t>:</a:t>
                      </a:r>
                      <a:r>
                        <a:rPr lang="en-US" b="1" i="0" baseline="0" dirty="0" smtClean="0"/>
                        <a:t> </a:t>
                      </a:r>
                      <a:r>
                        <a:rPr lang="en-US" i="0" baseline="0" dirty="0" smtClean="0"/>
                        <a:t>a purple mineral used to make steel hard.</a:t>
                      </a:r>
                    </a:p>
                    <a:p>
                      <a:r>
                        <a:rPr lang="en-US" b="1" i="0" baseline="0" dirty="0" smtClean="0"/>
                        <a:t>Reminding word: </a:t>
                      </a:r>
                      <a:r>
                        <a:rPr lang="en-US" i="0" baseline="0" dirty="0" smtClean="0"/>
                        <a:t>Floor</a:t>
                      </a:r>
                    </a:p>
                    <a:p>
                      <a:r>
                        <a:rPr lang="en-US" b="1" i="0" baseline="0" dirty="0" err="1" smtClean="0"/>
                        <a:t>LINKing</a:t>
                      </a:r>
                      <a:r>
                        <a:rPr lang="en-US" b="1" i="0" baseline="0" dirty="0" smtClean="0"/>
                        <a:t> Story: </a:t>
                      </a:r>
                      <a:r>
                        <a:rPr lang="en-US" i="0" baseline="0" dirty="0" smtClean="0"/>
                        <a:t>“The floor was messy.” </a:t>
                      </a:r>
                    </a:p>
                    <a:p>
                      <a:r>
                        <a:rPr lang="en-US" i="1" baseline="0" dirty="0" smtClean="0"/>
                        <a:t>(Story does not help you think of steel or the color purple.)</a:t>
                      </a:r>
                      <a:endParaRPr lang="en-US" i="1" dirty="0" smtClean="0"/>
                    </a:p>
                    <a:p>
                      <a:endParaRPr lang="en-US" i="1" dirty="0"/>
                    </a:p>
                  </a:txBody>
                  <a:tcPr/>
                </a:tc>
              </a:tr>
            </a:tbl>
          </a:graphicData>
        </a:graphic>
      </p:graphicFrame>
    </p:spTree>
    <p:extLst>
      <p:ext uri="{BB962C8B-B14F-4D97-AF65-F5344CB8AC3E}">
        <p14:creationId xmlns:p14="http://schemas.microsoft.com/office/powerpoint/2010/main" val="15163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pPr marL="109728" indent="0">
              <a:buNone/>
            </a:pPr>
            <a:r>
              <a:rPr lang="en-US" sz="2000" dirty="0" smtClean="0">
                <a:latin typeface="Arial Narrow" panose="020B0606020202030204" pitchFamily="34" charset="0"/>
              </a:rPr>
              <a:t>Step 5 The </a:t>
            </a:r>
            <a:r>
              <a:rPr lang="en-US" sz="2000" dirty="0" err="1">
                <a:latin typeface="Arial Narrow" panose="020B0606020202030204" pitchFamily="34" charset="0"/>
              </a:rPr>
              <a:t>LINCing</a:t>
            </a:r>
            <a:r>
              <a:rPr lang="en-US" sz="2000" dirty="0">
                <a:latin typeface="Arial Narrow" panose="020B0606020202030204" pitchFamily="34" charset="0"/>
              </a:rPr>
              <a:t> picture is a memory device that provides a visual memory link for the new term. </a:t>
            </a:r>
            <a:endParaRPr lang="en-US" sz="2000" dirty="0" smtClean="0">
              <a:latin typeface="Arial Narrow" panose="020B0606020202030204" pitchFamily="34" charset="0"/>
            </a:endParaRPr>
          </a:p>
          <a:p>
            <a:r>
              <a:rPr lang="en-US" sz="2000" dirty="0" smtClean="0">
                <a:latin typeface="Arial Narrow" panose="020B0606020202030204" pitchFamily="34" charset="0"/>
              </a:rPr>
              <a:t>The </a:t>
            </a:r>
            <a:r>
              <a:rPr lang="en-US" sz="2000" dirty="0">
                <a:latin typeface="Arial Narrow" panose="020B0606020202030204" pitchFamily="34" charset="0"/>
              </a:rPr>
              <a:t>picture does not need to be sophisticated artwork – stick figures are fine. </a:t>
            </a:r>
            <a:endParaRPr lang="en-US" sz="2000" dirty="0" smtClean="0">
              <a:latin typeface="Arial Narrow" panose="020B0606020202030204" pitchFamily="34" charset="0"/>
            </a:endParaRPr>
          </a:p>
          <a:p>
            <a:r>
              <a:rPr lang="en-US" sz="2000" dirty="0" smtClean="0">
                <a:latin typeface="Arial Narrow" panose="020B0606020202030204" pitchFamily="34" charset="0"/>
              </a:rPr>
              <a:t>The </a:t>
            </a:r>
            <a:r>
              <a:rPr lang="en-US" sz="2000" dirty="0">
                <a:latin typeface="Arial Narrow" panose="020B0606020202030204" pitchFamily="34" charset="0"/>
              </a:rPr>
              <a:t>linking pictures must include 3 characteristics: It MUST </a:t>
            </a:r>
            <a:r>
              <a:rPr lang="en-US" sz="2000" dirty="0" smtClean="0">
                <a:latin typeface="Arial Narrow" panose="020B0606020202030204" pitchFamily="34" charset="0"/>
              </a:rPr>
              <a:t>depict: a part related to the Reminding word, contains parts related to the important ideas in the definition, and </a:t>
            </a:r>
            <a:r>
              <a:rPr lang="en-US" sz="2000" dirty="0">
                <a:latin typeface="Arial Narrow" panose="020B0606020202030204" pitchFamily="34" charset="0"/>
              </a:rPr>
              <a:t>it must help the student remember the new </a:t>
            </a:r>
            <a:r>
              <a:rPr lang="en-US" sz="2000" dirty="0" smtClean="0">
                <a:latin typeface="Arial Narrow" panose="020B0606020202030204" pitchFamily="34" charset="0"/>
              </a:rPr>
              <a:t>term’s definition.</a:t>
            </a:r>
            <a:endParaRPr lang="en-US" sz="2000" dirty="0">
              <a:latin typeface="Arial Narrow" panose="020B0606020202030204" pitchFamily="34" charset="0"/>
            </a:endParaRPr>
          </a:p>
          <a:p>
            <a:pPr marL="109728" indent="0">
              <a:buNone/>
            </a:pPr>
            <a:endParaRPr lang="en-US" dirty="0"/>
          </a:p>
        </p:txBody>
      </p:sp>
      <p:sp>
        <p:nvSpPr>
          <p:cNvPr id="3" name="Title 2"/>
          <p:cNvSpPr>
            <a:spLocks noGrp="1"/>
          </p:cNvSpPr>
          <p:nvPr>
            <p:ph type="title"/>
          </p:nvPr>
        </p:nvSpPr>
        <p:spPr>
          <a:xfrm>
            <a:off x="381000" y="25400"/>
            <a:ext cx="8229600" cy="965200"/>
          </a:xfrm>
        </p:spPr>
        <p:txBody>
          <a:bodyPr>
            <a:normAutofit fontScale="90000"/>
          </a:bodyPr>
          <a:lstStyle/>
          <a:p>
            <a:r>
              <a:rPr lang="en-US" dirty="0" smtClean="0"/>
              <a:t>Mnemonics using </a:t>
            </a:r>
            <a:r>
              <a:rPr lang="en-US" dirty="0" err="1" smtClean="0"/>
              <a:t>LINCing</a:t>
            </a:r>
            <a:r>
              <a:rPr lang="en-US" dirty="0" smtClean="0"/>
              <a:t> Routine</a:t>
            </a:r>
            <a:endParaRPr lang="en-US" dirty="0"/>
          </a:p>
        </p:txBody>
      </p:sp>
      <p:sp>
        <p:nvSpPr>
          <p:cNvPr id="4" name="Rounded Rectangle 3"/>
          <p:cNvSpPr/>
          <p:nvPr/>
        </p:nvSpPr>
        <p:spPr>
          <a:xfrm>
            <a:off x="1104900" y="327660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1. Term</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Discount </a:t>
            </a:r>
            <a:endParaRPr lang="en-US" sz="2400" b="1" dirty="0">
              <a:solidFill>
                <a:schemeClr val="tx1"/>
              </a:solidFill>
              <a:latin typeface="Arial Narrow" panose="020B0606020202030204" pitchFamily="34" charset="0"/>
            </a:endParaRPr>
          </a:p>
        </p:txBody>
      </p:sp>
      <p:sp>
        <p:nvSpPr>
          <p:cNvPr id="5" name="Rounded Rectangle 4"/>
          <p:cNvSpPr/>
          <p:nvPr/>
        </p:nvSpPr>
        <p:spPr>
          <a:xfrm>
            <a:off x="1104900" y="4672170"/>
            <a:ext cx="1600200" cy="130667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anose="020B0606020202030204" pitchFamily="34" charset="0"/>
              </a:rPr>
              <a:t>3. Reminding word</a:t>
            </a:r>
          </a:p>
          <a:p>
            <a:pPr algn="ctr"/>
            <a:endParaRPr lang="en-US" dirty="0" smtClean="0">
              <a:solidFill>
                <a:schemeClr val="tx1"/>
              </a:solidFill>
              <a:latin typeface="Arial Narrow" panose="020B0606020202030204" pitchFamily="34" charset="0"/>
            </a:endParaRPr>
          </a:p>
          <a:p>
            <a:pPr algn="ctr"/>
            <a:r>
              <a:rPr lang="en-US" sz="2400" b="1" dirty="0" smtClean="0">
                <a:solidFill>
                  <a:schemeClr val="tx1"/>
                </a:solidFill>
                <a:latin typeface="Arial Narrow" panose="020B0606020202030204" pitchFamily="34" charset="0"/>
              </a:rPr>
              <a:t>Disc </a:t>
            </a:r>
            <a:endParaRPr lang="en-US" sz="2400" b="1" dirty="0">
              <a:solidFill>
                <a:schemeClr val="tx1"/>
              </a:solidFill>
              <a:latin typeface="Arial Narrow" panose="020B0606020202030204" pitchFamily="34" charset="0"/>
            </a:endParaRPr>
          </a:p>
        </p:txBody>
      </p:sp>
      <p:sp>
        <p:nvSpPr>
          <p:cNvPr id="6" name="Rounded Rectangle 5"/>
          <p:cNvSpPr/>
          <p:nvPr/>
        </p:nvSpPr>
        <p:spPr>
          <a:xfrm>
            <a:off x="2895600" y="3289299"/>
            <a:ext cx="1676400" cy="26887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anose="020B0606020202030204" pitchFamily="34" charset="0"/>
              </a:rPr>
              <a:t>4</a:t>
            </a:r>
            <a:r>
              <a:rPr lang="en-US" dirty="0" smtClean="0">
                <a:solidFill>
                  <a:schemeClr val="tx1"/>
                </a:solidFill>
                <a:latin typeface="Arial Narrow" panose="020B0606020202030204" pitchFamily="34" charset="0"/>
              </a:rPr>
              <a:t>. The </a:t>
            </a:r>
            <a:r>
              <a:rPr lang="en-US" dirty="0" err="1" smtClean="0">
                <a:solidFill>
                  <a:schemeClr val="tx1"/>
                </a:solidFill>
                <a:latin typeface="Arial Narrow" panose="020B0606020202030204" pitchFamily="34" charset="0"/>
              </a:rPr>
              <a:t>LINCing</a:t>
            </a:r>
            <a:r>
              <a:rPr lang="en-US" dirty="0" smtClean="0">
                <a:solidFill>
                  <a:schemeClr val="tx1"/>
                </a:solidFill>
                <a:latin typeface="Arial Narrow" panose="020B0606020202030204" pitchFamily="34" charset="0"/>
              </a:rPr>
              <a:t> story</a:t>
            </a: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I saved  three dollars on a disc</a:t>
            </a:r>
          </a:p>
          <a:p>
            <a:pPr algn="ctr"/>
            <a:endParaRPr lang="en-US" sz="2400" b="1" dirty="0">
              <a:solidFill>
                <a:schemeClr val="tx1"/>
              </a:solidFill>
              <a:latin typeface="Arial Narrow" panose="020B0606020202030204" pitchFamily="34" charset="0"/>
            </a:endParaRPr>
          </a:p>
        </p:txBody>
      </p:sp>
      <p:sp>
        <p:nvSpPr>
          <p:cNvPr id="7" name="Rounded Rectangle 6"/>
          <p:cNvSpPr/>
          <p:nvPr/>
        </p:nvSpPr>
        <p:spPr>
          <a:xfrm>
            <a:off x="6692900" y="3276600"/>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smtClean="0">
                <a:solidFill>
                  <a:schemeClr val="tx1"/>
                </a:solidFill>
                <a:latin typeface="Arial Narrow" panose="020B0606020202030204" pitchFamily="34" charset="0"/>
              </a:rPr>
              <a:t>2. Definition</a:t>
            </a:r>
          </a:p>
          <a:p>
            <a:pPr algn="ctr"/>
            <a:endParaRPr lang="en-US" sz="800" dirty="0" smtClean="0">
              <a:solidFill>
                <a:schemeClr val="tx1"/>
              </a:solidFill>
            </a:endParaRPr>
          </a:p>
          <a:p>
            <a:pPr algn="ctr"/>
            <a:r>
              <a:rPr lang="en-US" sz="2000" b="1" dirty="0" smtClean="0">
                <a:solidFill>
                  <a:schemeClr val="tx1"/>
                </a:solidFill>
                <a:latin typeface="Arial Narrow" panose="020B0606020202030204" pitchFamily="34" charset="0"/>
              </a:rPr>
              <a:t>The difference between the list price and sale price </a:t>
            </a:r>
          </a:p>
          <a:p>
            <a:pPr algn="ctr"/>
            <a:endParaRPr lang="en-US" sz="2400" b="1" dirty="0">
              <a:solidFill>
                <a:schemeClr val="tx1"/>
              </a:solidFill>
              <a:latin typeface="Arial Narrow" panose="020B0606020202030204" pitchFamily="34" charset="0"/>
            </a:endParaRPr>
          </a:p>
        </p:txBody>
      </p:sp>
      <p:sp>
        <p:nvSpPr>
          <p:cNvPr id="8" name="Rounded Rectangle 7"/>
          <p:cNvSpPr/>
          <p:nvPr/>
        </p:nvSpPr>
        <p:spPr>
          <a:xfrm>
            <a:off x="4826000" y="3289678"/>
            <a:ext cx="1600200" cy="271418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Narrow" panose="020B0606020202030204" pitchFamily="34" charset="0"/>
            </a:endParaRPr>
          </a:p>
          <a:p>
            <a:pPr algn="ctr"/>
            <a:r>
              <a:rPr lang="en-US" dirty="0">
                <a:solidFill>
                  <a:schemeClr val="tx1"/>
                </a:solidFill>
                <a:latin typeface="Arial Narrow" panose="020B0606020202030204" pitchFamily="34" charset="0"/>
              </a:rPr>
              <a:t>5</a:t>
            </a:r>
            <a:r>
              <a:rPr lang="en-US" dirty="0" smtClean="0">
                <a:solidFill>
                  <a:schemeClr val="tx1"/>
                </a:solidFill>
                <a:latin typeface="Arial Narrow" panose="020B0606020202030204" pitchFamily="34" charset="0"/>
              </a:rPr>
              <a:t>. The </a:t>
            </a:r>
            <a:r>
              <a:rPr lang="en-US" dirty="0" err="1" smtClean="0">
                <a:solidFill>
                  <a:schemeClr val="tx1"/>
                </a:solidFill>
                <a:latin typeface="Arial Narrow" panose="020B0606020202030204" pitchFamily="34" charset="0"/>
              </a:rPr>
              <a:t>LINCing</a:t>
            </a:r>
            <a:r>
              <a:rPr lang="en-US" dirty="0" smtClean="0">
                <a:solidFill>
                  <a:schemeClr val="tx1"/>
                </a:solidFill>
                <a:latin typeface="Arial Narrow" panose="020B0606020202030204" pitchFamily="34" charset="0"/>
              </a:rPr>
              <a:t> picture</a:t>
            </a: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dirty="0" smtClean="0">
              <a:solidFill>
                <a:schemeClr val="tx1"/>
              </a:solidFill>
              <a:latin typeface="Arial Narrow" panose="020B0606020202030204" pitchFamily="34" charset="0"/>
            </a:endParaRPr>
          </a:p>
          <a:p>
            <a:pPr algn="ctr"/>
            <a:endParaRPr lang="en-US" sz="800" dirty="0" smtClean="0">
              <a:solidFill>
                <a:schemeClr val="tx1"/>
              </a:solidFill>
            </a:endParaRPr>
          </a:p>
          <a:p>
            <a:pPr algn="ctr"/>
            <a:endParaRPr lang="en-US" sz="2400" b="1" dirty="0">
              <a:solidFill>
                <a:schemeClr val="tx1"/>
              </a:solidFill>
              <a:latin typeface="Arial Narrow" panose="020B0606020202030204" pitchFamily="34" charset="0"/>
            </a:endParaRPr>
          </a:p>
        </p:txBody>
      </p:sp>
      <p:pic>
        <p:nvPicPr>
          <p:cNvPr id="2052" name="Picture 4" descr="C:\Users\Carol Sparber\AppData\Local\Microsoft\Windows\INetCache\IE\70UOVEEU\shopping-girl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660" y="4191000"/>
            <a:ext cx="1090879" cy="148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78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8923" y="1341438"/>
            <a:ext cx="804615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An Effective </a:t>
            </a:r>
            <a:r>
              <a:rPr lang="en-US" dirty="0" err="1" smtClean="0"/>
              <a:t>LINCing</a:t>
            </a:r>
            <a:r>
              <a:rPr lang="en-US" dirty="0" smtClean="0"/>
              <a:t> Picture</a:t>
            </a:r>
            <a:endParaRPr lang="en-US" dirty="0"/>
          </a:p>
        </p:txBody>
      </p:sp>
    </p:spTree>
    <p:extLst>
      <p:ext uri="{BB962C8B-B14F-4D97-AF65-F5344CB8AC3E}">
        <p14:creationId xmlns:p14="http://schemas.microsoft.com/office/powerpoint/2010/main" val="294459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Group practice: Term ‘compromise’ </a:t>
            </a:r>
            <a:endParaRPr lang="en-US" sz="3600" dirty="0"/>
          </a:p>
        </p:txBody>
      </p:sp>
      <p:sp>
        <p:nvSpPr>
          <p:cNvPr id="4" name="Rounded Rectangle 3"/>
          <p:cNvSpPr/>
          <p:nvPr/>
        </p:nvSpPr>
        <p:spPr>
          <a:xfrm>
            <a:off x="110444" y="1670050"/>
            <a:ext cx="2337771" cy="175023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92036" y="3532733"/>
            <a:ext cx="2337771" cy="179491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619023" y="1670051"/>
            <a:ext cx="2074929"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859624" y="1670051"/>
            <a:ext cx="2061652"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069072" y="1666066"/>
            <a:ext cx="1932270" cy="378223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7708" y="1794282"/>
            <a:ext cx="1951211" cy="1369606"/>
          </a:xfrm>
          <a:prstGeom prst="rect">
            <a:avLst/>
          </a:prstGeom>
          <a:noFill/>
        </p:spPr>
        <p:txBody>
          <a:bodyPr wrap="square" rtlCol="0">
            <a:spAutoFit/>
          </a:bodyPr>
          <a:lstStyle/>
          <a:p>
            <a:pPr marL="342900" indent="-342900" algn="ctr">
              <a:buAutoNum type="arabicPeriod"/>
            </a:pPr>
            <a:r>
              <a:rPr lang="en-US" sz="2000" dirty="0" smtClean="0"/>
              <a:t>Term</a:t>
            </a:r>
          </a:p>
          <a:p>
            <a:pPr algn="ctr"/>
            <a:r>
              <a:rPr lang="en-US" sz="2000" dirty="0" smtClean="0"/>
              <a:t>compromise</a:t>
            </a:r>
          </a:p>
          <a:p>
            <a:pPr marL="342900" indent="-342900">
              <a:buAutoNum type="arabicPeriod"/>
            </a:pPr>
            <a:endParaRPr lang="en-US" sz="1100" dirty="0"/>
          </a:p>
          <a:p>
            <a:pPr algn="ctr"/>
            <a:endParaRPr lang="en-US" sz="3200" dirty="0"/>
          </a:p>
        </p:txBody>
      </p:sp>
      <p:sp>
        <p:nvSpPr>
          <p:cNvPr id="10" name="TextBox 9"/>
          <p:cNvSpPr txBox="1"/>
          <p:nvPr/>
        </p:nvSpPr>
        <p:spPr>
          <a:xfrm>
            <a:off x="110444" y="3651250"/>
            <a:ext cx="2319363" cy="892552"/>
          </a:xfrm>
          <a:prstGeom prst="rect">
            <a:avLst/>
          </a:prstGeom>
          <a:noFill/>
        </p:spPr>
        <p:txBody>
          <a:bodyPr wrap="square" rtlCol="0">
            <a:spAutoFit/>
          </a:bodyPr>
          <a:lstStyle/>
          <a:p>
            <a:pPr algn="ctr"/>
            <a:r>
              <a:rPr lang="en-US" sz="2000" dirty="0" smtClean="0"/>
              <a:t>3. Reminding Term</a:t>
            </a:r>
            <a:endParaRPr lang="en-US" sz="1100" dirty="0"/>
          </a:p>
          <a:p>
            <a:pPr algn="ctr"/>
            <a:endParaRPr lang="en-US" sz="3200" b="1" dirty="0"/>
          </a:p>
        </p:txBody>
      </p:sp>
      <p:sp>
        <p:nvSpPr>
          <p:cNvPr id="11" name="TextBox 10"/>
          <p:cNvSpPr txBox="1"/>
          <p:nvPr/>
        </p:nvSpPr>
        <p:spPr>
          <a:xfrm>
            <a:off x="2619023" y="1794282"/>
            <a:ext cx="2074929" cy="1061829"/>
          </a:xfrm>
          <a:prstGeom prst="rect">
            <a:avLst/>
          </a:prstGeom>
          <a:noFill/>
        </p:spPr>
        <p:txBody>
          <a:bodyPr wrap="square" rtlCol="0">
            <a:spAutoFit/>
          </a:bodyPr>
          <a:lstStyle/>
          <a:p>
            <a:pPr algn="ctr"/>
            <a:r>
              <a:rPr lang="en-US" sz="2000" dirty="0" smtClean="0"/>
              <a:t>4. Story</a:t>
            </a:r>
          </a:p>
          <a:p>
            <a:pPr marL="342900" indent="-342900">
              <a:buAutoNum type="arabicPeriod"/>
            </a:pPr>
            <a:endParaRPr lang="en-US" sz="1100" dirty="0"/>
          </a:p>
          <a:p>
            <a:pPr algn="ctr"/>
            <a:endParaRPr lang="en-US" sz="3200" b="1" dirty="0"/>
          </a:p>
        </p:txBody>
      </p:sp>
      <p:sp>
        <p:nvSpPr>
          <p:cNvPr id="12" name="TextBox 11"/>
          <p:cNvSpPr txBox="1"/>
          <p:nvPr/>
        </p:nvSpPr>
        <p:spPr>
          <a:xfrm>
            <a:off x="7069073" y="1794282"/>
            <a:ext cx="1927133" cy="830997"/>
          </a:xfrm>
          <a:prstGeom prst="rect">
            <a:avLst/>
          </a:prstGeom>
          <a:noFill/>
        </p:spPr>
        <p:txBody>
          <a:bodyPr wrap="square" rtlCol="0">
            <a:spAutoFit/>
          </a:bodyPr>
          <a:lstStyle/>
          <a:p>
            <a:pPr algn="ctr"/>
            <a:r>
              <a:rPr lang="en-US" sz="2000" dirty="0" smtClean="0"/>
              <a:t>2. Definition</a:t>
            </a:r>
            <a:endParaRPr lang="en-US" sz="1100" dirty="0"/>
          </a:p>
          <a:p>
            <a:pPr algn="ctr"/>
            <a:endParaRPr lang="en-US" sz="2800" b="1" dirty="0"/>
          </a:p>
        </p:txBody>
      </p:sp>
      <p:sp>
        <p:nvSpPr>
          <p:cNvPr id="13" name="TextBox 12"/>
          <p:cNvSpPr txBox="1"/>
          <p:nvPr/>
        </p:nvSpPr>
        <p:spPr>
          <a:xfrm>
            <a:off x="5006882" y="1794282"/>
            <a:ext cx="1711911" cy="400110"/>
          </a:xfrm>
          <a:prstGeom prst="rect">
            <a:avLst/>
          </a:prstGeom>
          <a:noFill/>
        </p:spPr>
        <p:txBody>
          <a:bodyPr wrap="square" rtlCol="0">
            <a:spAutoFit/>
          </a:bodyPr>
          <a:lstStyle/>
          <a:p>
            <a:pPr algn="ctr"/>
            <a:r>
              <a:rPr lang="en-US" sz="2000" dirty="0" smtClean="0"/>
              <a:t>5. Picture</a:t>
            </a:r>
            <a:endParaRPr lang="en-US" sz="2000" dirty="0"/>
          </a:p>
        </p:txBody>
      </p:sp>
      <p:sp>
        <p:nvSpPr>
          <p:cNvPr id="14" name="TextBox 13"/>
          <p:cNvSpPr txBox="1"/>
          <p:nvPr/>
        </p:nvSpPr>
        <p:spPr>
          <a:xfrm>
            <a:off x="152400" y="5937250"/>
            <a:ext cx="8885762" cy="276999"/>
          </a:xfrm>
          <a:prstGeom prst="rect">
            <a:avLst/>
          </a:prstGeom>
          <a:noFill/>
        </p:spPr>
        <p:txBody>
          <a:bodyPr wrap="square" rtlCol="0">
            <a:spAutoFit/>
          </a:bodyPr>
          <a:lstStyle/>
          <a:p>
            <a:r>
              <a:rPr lang="en-US" sz="1200" dirty="0" smtClean="0"/>
              <a:t>Explanation of LINCING approach:</a:t>
            </a:r>
            <a:endParaRPr lang="en-US" sz="1200" dirty="0"/>
          </a:p>
        </p:txBody>
      </p:sp>
    </p:spTree>
    <p:extLst>
      <p:ext uri="{BB962C8B-B14F-4D97-AF65-F5344CB8AC3E}">
        <p14:creationId xmlns:p14="http://schemas.microsoft.com/office/powerpoint/2010/main" val="924926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a:t>
            </a:r>
            <a:r>
              <a:rPr lang="en-US" dirty="0" err="1" smtClean="0"/>
              <a:t>Mnemnic</a:t>
            </a:r>
            <a:r>
              <a:rPr lang="en-US" dirty="0" smtClean="0"/>
              <a:t> to practice the Routine</a:t>
            </a:r>
          </a:p>
          <a:p>
            <a:pPr marL="109728" indent="0">
              <a:buNone/>
            </a:pPr>
            <a:endParaRPr lang="en-US" dirty="0" smtClean="0"/>
          </a:p>
          <a:p>
            <a:r>
              <a:rPr lang="en-US" sz="3200" b="1" dirty="0" smtClean="0">
                <a:solidFill>
                  <a:srgbClr val="FF0000"/>
                </a:solidFill>
                <a:effectLst>
                  <a:outerShdw blurRad="38100" dist="38100" dir="2700000" algn="tl">
                    <a:srgbClr val="000000">
                      <a:alpha val="43137"/>
                    </a:srgbClr>
                  </a:outerShdw>
                </a:effectLst>
              </a:rPr>
              <a:t>L</a:t>
            </a:r>
            <a:r>
              <a:rPr lang="en-US" dirty="0" smtClean="0"/>
              <a:t>ist the parts</a:t>
            </a:r>
          </a:p>
          <a:p>
            <a:r>
              <a:rPr lang="en-US" b="1" dirty="0" smtClean="0">
                <a:solidFill>
                  <a:srgbClr val="FF0000"/>
                </a:solidFill>
                <a:effectLst>
                  <a:outerShdw blurRad="38100" dist="38100" dir="2700000" algn="tl">
                    <a:srgbClr val="000000">
                      <a:alpha val="43137"/>
                    </a:srgbClr>
                  </a:outerShdw>
                </a:effectLst>
              </a:rPr>
              <a:t>I</a:t>
            </a:r>
            <a:r>
              <a:rPr lang="en-US" dirty="0" smtClean="0"/>
              <a:t>dentify a Reminding word</a:t>
            </a:r>
          </a:p>
          <a:p>
            <a:r>
              <a:rPr lang="en-US" b="1" dirty="0" smtClean="0">
                <a:solidFill>
                  <a:srgbClr val="FF0000"/>
                </a:solidFill>
                <a:effectLst>
                  <a:outerShdw blurRad="38100" dist="38100" dir="2700000" algn="tl">
                    <a:srgbClr val="000000">
                      <a:alpha val="43137"/>
                    </a:srgbClr>
                  </a:outerShdw>
                </a:effectLst>
              </a:rPr>
              <a:t>N</a:t>
            </a:r>
            <a:r>
              <a:rPr lang="en-US" dirty="0" smtClean="0"/>
              <a:t>ote a </a:t>
            </a:r>
            <a:r>
              <a:rPr lang="en-US" dirty="0" err="1" smtClean="0"/>
              <a:t>LINCing</a:t>
            </a:r>
            <a:r>
              <a:rPr lang="en-US" dirty="0" smtClean="0"/>
              <a:t> story</a:t>
            </a:r>
          </a:p>
          <a:p>
            <a:r>
              <a:rPr lang="en-US" b="1" dirty="0" smtClean="0">
                <a:solidFill>
                  <a:srgbClr val="FF0000"/>
                </a:solidFill>
                <a:effectLst>
                  <a:outerShdw blurRad="38100" dist="38100" dir="2700000" algn="tl">
                    <a:srgbClr val="000000">
                      <a:alpha val="43137"/>
                    </a:srgbClr>
                  </a:outerShdw>
                </a:effectLst>
              </a:rPr>
              <a:t>C</a:t>
            </a:r>
            <a:r>
              <a:rPr lang="en-US" dirty="0" smtClean="0"/>
              <a:t>reate a </a:t>
            </a:r>
            <a:r>
              <a:rPr lang="en-US" dirty="0" err="1" smtClean="0"/>
              <a:t>LINCing</a:t>
            </a:r>
            <a:r>
              <a:rPr lang="en-US" dirty="0" smtClean="0"/>
              <a:t> picture</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Mnemonics using </a:t>
            </a:r>
            <a:r>
              <a:rPr lang="en-US" dirty="0" err="1" smtClean="0"/>
              <a:t>LINCing</a:t>
            </a:r>
            <a:r>
              <a:rPr lang="en-US" dirty="0" smtClean="0"/>
              <a:t> Routine</a:t>
            </a:r>
            <a:endParaRPr lang="en-US" dirty="0"/>
          </a:p>
        </p:txBody>
      </p:sp>
    </p:spTree>
    <p:extLst>
      <p:ext uri="{BB962C8B-B14F-4D97-AF65-F5344CB8AC3E}">
        <p14:creationId xmlns:p14="http://schemas.microsoft.com/office/powerpoint/2010/main" val="287528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Amendment</a:t>
            </a:r>
          </a:p>
          <a:p>
            <a:r>
              <a:rPr lang="en-US" dirty="0" smtClean="0"/>
              <a:t>Charitable</a:t>
            </a:r>
          </a:p>
          <a:p>
            <a:r>
              <a:rPr lang="en-US" dirty="0" smtClean="0"/>
              <a:t>Mortified</a:t>
            </a:r>
          </a:p>
          <a:p>
            <a:r>
              <a:rPr lang="en-US" dirty="0" smtClean="0"/>
              <a:t>Tirade</a:t>
            </a:r>
          </a:p>
          <a:p>
            <a:r>
              <a:rPr lang="en-US" dirty="0" smtClean="0"/>
              <a:t>Perpetual</a:t>
            </a:r>
          </a:p>
          <a:p>
            <a:r>
              <a:rPr lang="en-US" dirty="0" smtClean="0"/>
              <a:t>Wholesale</a:t>
            </a:r>
          </a:p>
          <a:p>
            <a:r>
              <a:rPr lang="en-US" dirty="0" smtClean="0"/>
              <a:t>Abolitionist</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Word Choices	</a:t>
            </a:r>
            <a:endParaRPr lang="en-US" dirty="0"/>
          </a:p>
        </p:txBody>
      </p:sp>
    </p:spTree>
    <p:extLst>
      <p:ext uri="{BB962C8B-B14F-4D97-AF65-F5344CB8AC3E}">
        <p14:creationId xmlns:p14="http://schemas.microsoft.com/office/powerpoint/2010/main" val="342800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Whole class feedback</a:t>
            </a:r>
          </a:p>
          <a:p>
            <a:r>
              <a:rPr lang="en-US" sz="3200" dirty="0" smtClean="0"/>
              <a:t>Differentiated assignments</a:t>
            </a:r>
          </a:p>
          <a:p>
            <a:pPr lvl="1"/>
            <a:r>
              <a:rPr lang="en-US" sz="3200" dirty="0" smtClean="0"/>
              <a:t>Think Tac Toe</a:t>
            </a:r>
          </a:p>
          <a:p>
            <a:r>
              <a:rPr lang="en-US" sz="3200" dirty="0" smtClean="0"/>
              <a:t>Cooperative learning</a:t>
            </a:r>
          </a:p>
          <a:p>
            <a:pPr lvl="1"/>
            <a:r>
              <a:rPr lang="en-US" sz="3200" dirty="0" smtClean="0"/>
              <a:t>Jigsaw</a:t>
            </a:r>
            <a:endParaRPr lang="en-US" sz="3200" dirty="0"/>
          </a:p>
        </p:txBody>
      </p:sp>
      <p:sp>
        <p:nvSpPr>
          <p:cNvPr id="3" name="Title 2"/>
          <p:cNvSpPr>
            <a:spLocks noGrp="1"/>
          </p:cNvSpPr>
          <p:nvPr>
            <p:ph type="title"/>
          </p:nvPr>
        </p:nvSpPr>
        <p:spPr/>
        <p:txBody>
          <a:bodyPr>
            <a:normAutofit/>
          </a:bodyPr>
          <a:lstStyle/>
          <a:p>
            <a:r>
              <a:rPr lang="en-US" dirty="0" smtClean="0"/>
              <a:t>Additional strategies </a:t>
            </a:r>
            <a:r>
              <a:rPr lang="en-US" sz="2200" b="0" dirty="0" smtClean="0">
                <a:effectLst/>
              </a:rPr>
              <a:t>(module 3)</a:t>
            </a:r>
            <a:endParaRPr lang="en-US" sz="2200" b="0" dirty="0">
              <a:effectLst/>
            </a:endParaRPr>
          </a:p>
        </p:txBody>
      </p:sp>
    </p:spTree>
    <p:extLst>
      <p:ext uri="{BB962C8B-B14F-4D97-AF65-F5344CB8AC3E}">
        <p14:creationId xmlns:p14="http://schemas.microsoft.com/office/powerpoint/2010/main" val="412145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smtClean="0"/>
              <a:t>Example of </a:t>
            </a:r>
            <a:r>
              <a:rPr lang="en-US" altLang="en-US" dirty="0"/>
              <a:t>whole-class feedback</a:t>
            </a:r>
            <a:endParaRPr lang="en-US" dirty="0"/>
          </a:p>
        </p:txBody>
      </p:sp>
      <p:sp>
        <p:nvSpPr>
          <p:cNvPr id="4" name="TextBox 4"/>
          <p:cNvSpPr txBox="1">
            <a:spLocks noGrp="1" noChangeArrowheads="1"/>
          </p:cNvSpPr>
          <p:nvPr>
            <p:ph idx="1"/>
          </p:nvPr>
        </p:nvSpPr>
        <p:spPr bwMode="auto">
          <a:xfrm>
            <a:off x="457200" y="1481328"/>
            <a:ext cx="8229600" cy="14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n"/>
              <a:defRPr sz="2800">
                <a:solidFill>
                  <a:schemeClr val="tx1"/>
                </a:solidFill>
                <a:latin typeface="Arial" charset="0"/>
              </a:defRPr>
            </a:lvl1pPr>
            <a:lvl2pPr marL="742950" indent="-285750" algn="l" eaLnBrk="0" hangingPunct="0">
              <a:buClr>
                <a:schemeClr val="accent1"/>
              </a:buClr>
              <a:buSzPct val="75000"/>
              <a:buChar char="n"/>
              <a:defRPr sz="2600">
                <a:solidFill>
                  <a:schemeClr val="tx1"/>
                </a:solidFill>
                <a:latin typeface="Arial" charset="0"/>
              </a:defRPr>
            </a:lvl2pPr>
            <a:lvl3pPr marL="1143000" indent="-228600" algn="l" eaLnBrk="0" hangingPunct="0">
              <a:buSzPct val="55000"/>
              <a:buChar char="n"/>
              <a:defRPr sz="2300">
                <a:solidFill>
                  <a:schemeClr val="tx1"/>
                </a:solidFill>
                <a:latin typeface="Arial" charset="0"/>
              </a:defRPr>
            </a:lvl3pPr>
            <a:lvl4pPr marL="1600200" indent="-228600" algn="l" eaLnBrk="0" hangingPunct="0">
              <a:buClr>
                <a:schemeClr val="accent1"/>
              </a:buClr>
              <a:buChar char="§"/>
              <a:defRPr sz="2000">
                <a:solidFill>
                  <a:schemeClr val="tx1"/>
                </a:solidFill>
                <a:latin typeface="Arial" charset="0"/>
              </a:defRPr>
            </a:lvl4pPr>
            <a:lvl5pPr marL="2057400" indent="-228600" algn="l" eaLnBrk="0" hangingPunct="0">
              <a:buClr>
                <a:schemeClr val="accent1"/>
              </a:buClr>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r>
              <a:rPr lang="en-US" altLang="en-US" dirty="0"/>
              <a:t>E</a:t>
            </a:r>
            <a:r>
              <a:rPr lang="en-US" altLang="en-US" dirty="0" smtClean="0"/>
              <a:t>rasable </a:t>
            </a:r>
            <a:r>
              <a:rPr lang="en-US" altLang="en-US" dirty="0"/>
              <a:t>boards for whole class </a:t>
            </a:r>
            <a:r>
              <a:rPr lang="en-US" altLang="en-US" dirty="0" smtClean="0"/>
              <a:t>responses</a:t>
            </a:r>
          </a:p>
          <a:p>
            <a:pPr eaLnBrk="1" hangingPunct="1"/>
            <a:r>
              <a:rPr lang="en-US" altLang="en-US" dirty="0"/>
              <a:t>Use computer apps such as “</a:t>
            </a:r>
            <a:r>
              <a:rPr lang="en-US" altLang="en-US" dirty="0" err="1"/>
              <a:t>Plickers</a:t>
            </a:r>
            <a:r>
              <a:rPr lang="en-US" altLang="en-US" dirty="0"/>
              <a:t>” for whole class </a:t>
            </a:r>
            <a:r>
              <a:rPr lang="en-US" altLang="en-US" dirty="0" smtClean="0"/>
              <a:t>responses</a:t>
            </a:r>
            <a:endParaRPr lang="en-US" alt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707568" y="3098801"/>
            <a:ext cx="7750632" cy="2667000"/>
          </a:xfrm>
          <a:prstGeom prst="rect">
            <a:avLst/>
          </a:prstGeom>
        </p:spPr>
      </p:pic>
    </p:spTree>
    <p:extLst>
      <p:ext uri="{BB962C8B-B14F-4D97-AF65-F5344CB8AC3E}">
        <p14:creationId xmlns:p14="http://schemas.microsoft.com/office/powerpoint/2010/main" val="978439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dirty="0" smtClean="0"/>
              <a:t>Think Tac Toe (Tomlinson, 2001)</a:t>
            </a:r>
            <a:endParaRPr lang="en-US" dirty="0"/>
          </a:p>
        </p:txBody>
      </p:sp>
      <p:sp>
        <p:nvSpPr>
          <p:cNvPr id="3" name="Title 2"/>
          <p:cNvSpPr>
            <a:spLocks noGrp="1"/>
          </p:cNvSpPr>
          <p:nvPr>
            <p:ph type="title"/>
          </p:nvPr>
        </p:nvSpPr>
        <p:spPr/>
        <p:txBody>
          <a:bodyPr>
            <a:normAutofit fontScale="90000"/>
          </a:bodyPr>
          <a:lstStyle/>
          <a:p>
            <a:r>
              <a:rPr lang="en-US" sz="4000" dirty="0" smtClean="0">
                <a:effectLst/>
              </a:rPr>
              <a:t>Differentiated Assignment example</a:t>
            </a:r>
            <a:r>
              <a:rPr lang="en-US" dirty="0" smtClean="0"/>
              <a:t/>
            </a:r>
            <a:br>
              <a:rPr lang="en-US" dirty="0" smtClean="0"/>
            </a:br>
            <a:r>
              <a:rPr lang="en-US" dirty="0" smtClean="0"/>
              <a:t>	</a:t>
            </a:r>
            <a:endParaRPr lang="en-US" dirty="0"/>
          </a:p>
        </p:txBody>
      </p:sp>
      <p:graphicFrame>
        <p:nvGraphicFramePr>
          <p:cNvPr id="4" name="Group 66"/>
          <p:cNvGraphicFramePr>
            <a:graphicFrameLocks noGrp="1"/>
          </p:cNvGraphicFramePr>
          <p:nvPr>
            <p:extLst>
              <p:ext uri="{D42A27DB-BD31-4B8C-83A1-F6EECF244321}">
                <p14:modId xmlns:p14="http://schemas.microsoft.com/office/powerpoint/2010/main" val="2990775642"/>
              </p:ext>
            </p:extLst>
          </p:nvPr>
        </p:nvGraphicFramePr>
        <p:xfrm>
          <a:off x="994230" y="1701803"/>
          <a:ext cx="7086600" cy="4387807"/>
        </p:xfrm>
        <a:graphic>
          <a:graphicData uri="http://schemas.openxmlformats.org/drawingml/2006/table">
            <a:tbl>
              <a:tblPr/>
              <a:tblGrid>
                <a:gridCol w="2362200"/>
                <a:gridCol w="2362200"/>
                <a:gridCol w="2362200"/>
              </a:tblGrid>
              <a:tr h="145757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Kinesthetic</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Whole body games, movement activities, making models, following instructions to make something, setting up experiments</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Knowledge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list, define, tell, describe, identify, show, label, collect, examine,  quote, name, who, when, where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Auditory</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interviewing, debating participating on a panel giving oral reports participating in oral discussions of written material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7669">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Comprehension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Summarize, describe,</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interpret, contrast, predict, associate, distinguish, estimate, discuss, extend </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Core Content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information is presented in sequential steps, lessons are structured and teacher-directed goals are clear requirements are spelled out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Synthesis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combine, integrate, modify, rearrange, substitute, plan, create, design, invent, what if?, compose, formulate, prepare, generalize, rewrite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0496">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Visual</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computer graphics maps, graphs, charts, cartoons, posters, diagrams, graphic organizers, text with a lot of pictures</a:t>
                      </a:r>
                      <a:endParaRPr kumimoji="0" lang="en-US" sz="1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Evaluation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assess, decide, rank, grade, test, measure, recommend, convince, select, judge, explain, discriminate, support, conclude, compare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Tactile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9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Drawing, playing board games, making dioramas, making models, following instructions to make something </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2073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664158"/>
              </p:ext>
            </p:extLst>
          </p:nvPr>
        </p:nvGraphicFramePr>
        <p:xfrm>
          <a:off x="457200" y="1481138"/>
          <a:ext cx="8305800" cy="2595880"/>
        </p:xfrm>
        <a:graphic>
          <a:graphicData uri="http://schemas.openxmlformats.org/drawingml/2006/table">
            <a:tbl>
              <a:tblPr firstRow="1" bandRow="1">
                <a:tableStyleId>{5C22544A-7EE6-4342-B048-85BDC9FD1C3A}</a:tableStyleId>
              </a:tblPr>
              <a:tblGrid>
                <a:gridCol w="3768372"/>
                <a:gridCol w="4537428"/>
              </a:tblGrid>
              <a:tr h="370840">
                <a:tc>
                  <a:txBody>
                    <a:bodyPr/>
                    <a:lstStyle/>
                    <a:p>
                      <a:r>
                        <a:rPr lang="en-US" dirty="0" smtClean="0"/>
                        <a:t>Gifted</a:t>
                      </a:r>
                      <a:r>
                        <a:rPr lang="en-US" baseline="0" dirty="0" smtClean="0"/>
                        <a:t> + Autism*</a:t>
                      </a:r>
                      <a:endParaRPr lang="en-US" dirty="0"/>
                    </a:p>
                  </a:txBody>
                  <a:tcPr/>
                </a:tc>
                <a:tc>
                  <a:txBody>
                    <a:bodyPr/>
                    <a:lstStyle/>
                    <a:p>
                      <a:r>
                        <a:rPr lang="en-US" dirty="0" smtClean="0"/>
                        <a:t>Gifted + Orthopedic Impairment</a:t>
                      </a:r>
                      <a:endParaRPr lang="en-US" dirty="0"/>
                    </a:p>
                  </a:txBody>
                  <a:tcPr/>
                </a:tc>
              </a:tr>
              <a:tr h="370840">
                <a:tc>
                  <a:txBody>
                    <a:bodyPr/>
                    <a:lstStyle/>
                    <a:p>
                      <a:r>
                        <a:rPr lang="en-US" dirty="0" smtClean="0"/>
                        <a:t>Gifted + Deaf-Blindness</a:t>
                      </a:r>
                      <a:endParaRPr lang="en-US" dirty="0"/>
                    </a:p>
                  </a:txBody>
                  <a:tcPr/>
                </a:tc>
                <a:tc>
                  <a:txBody>
                    <a:bodyPr/>
                    <a:lstStyle/>
                    <a:p>
                      <a:r>
                        <a:rPr lang="en-US" dirty="0" smtClean="0"/>
                        <a:t>Gifted + Other Health Impaired*</a:t>
                      </a:r>
                      <a:endParaRPr lang="en-US" dirty="0"/>
                    </a:p>
                  </a:txBody>
                  <a:tcPr/>
                </a:tc>
              </a:tr>
              <a:tr h="370840">
                <a:tc>
                  <a:txBody>
                    <a:bodyPr/>
                    <a:lstStyle/>
                    <a:p>
                      <a:r>
                        <a:rPr lang="en-US" dirty="0" smtClean="0"/>
                        <a:t>Gifted + Deafness</a:t>
                      </a:r>
                      <a:endParaRPr lang="en-US" dirty="0"/>
                    </a:p>
                  </a:txBody>
                  <a:tcPr/>
                </a:tc>
                <a:tc>
                  <a:txBody>
                    <a:bodyPr/>
                    <a:lstStyle/>
                    <a:p>
                      <a:r>
                        <a:rPr lang="en-US" dirty="0" smtClean="0"/>
                        <a:t>Gifted + Specific Learning Disability*</a:t>
                      </a:r>
                      <a:endParaRPr lang="en-US" dirty="0"/>
                    </a:p>
                  </a:txBody>
                  <a:tcPr/>
                </a:tc>
              </a:tr>
              <a:tr h="370840">
                <a:tc>
                  <a:txBody>
                    <a:bodyPr/>
                    <a:lstStyle/>
                    <a:p>
                      <a:r>
                        <a:rPr lang="en-US" dirty="0" smtClean="0"/>
                        <a:t>Gifted + Emotional</a:t>
                      </a:r>
                      <a:r>
                        <a:rPr lang="en-US" baseline="0" dirty="0" smtClean="0"/>
                        <a:t> Disturbance</a:t>
                      </a:r>
                      <a:endParaRPr lang="en-US" dirty="0"/>
                    </a:p>
                  </a:txBody>
                  <a:tcPr/>
                </a:tc>
                <a:tc>
                  <a:txBody>
                    <a:bodyPr/>
                    <a:lstStyle/>
                    <a:p>
                      <a:r>
                        <a:rPr lang="en-US" dirty="0" smtClean="0"/>
                        <a:t>Gifted + Traumatic Brain Injury</a:t>
                      </a:r>
                      <a:endParaRPr lang="en-US" dirty="0"/>
                    </a:p>
                  </a:txBody>
                  <a:tcPr/>
                </a:tc>
              </a:tr>
              <a:tr h="370840">
                <a:tc>
                  <a:txBody>
                    <a:bodyPr/>
                    <a:lstStyle/>
                    <a:p>
                      <a:r>
                        <a:rPr lang="en-US" dirty="0" smtClean="0"/>
                        <a:t>Gifted + Hearing Impairment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Gifted + Speech/Language Impairment</a:t>
                      </a:r>
                    </a:p>
                  </a:txBody>
                  <a:tcPr/>
                </a:tc>
              </a:tr>
              <a:tr h="370840">
                <a:tc>
                  <a:txBody>
                    <a:bodyPr/>
                    <a:lstStyle/>
                    <a:p>
                      <a:r>
                        <a:rPr lang="en-US" dirty="0" smtClean="0"/>
                        <a:t>Gifted + Intellectual Disability</a:t>
                      </a:r>
                      <a:endParaRPr lang="en-US" dirty="0"/>
                    </a:p>
                  </a:txBody>
                  <a:tcPr/>
                </a:tc>
                <a:tc>
                  <a:txBody>
                    <a:bodyPr/>
                    <a:lstStyle/>
                    <a:p>
                      <a:r>
                        <a:rPr lang="en-US" dirty="0" smtClean="0"/>
                        <a:t>Gifted + Visual Impairment</a:t>
                      </a:r>
                      <a:endParaRPr lang="en-US" dirty="0"/>
                    </a:p>
                  </a:txBody>
                  <a:tcPr/>
                </a:tc>
              </a:tr>
              <a:tr h="370840">
                <a:tc>
                  <a:txBody>
                    <a:bodyPr/>
                    <a:lstStyle/>
                    <a:p>
                      <a:r>
                        <a:rPr lang="en-US" dirty="0" smtClean="0"/>
                        <a:t>Gifted + Multiple</a:t>
                      </a:r>
                      <a:r>
                        <a:rPr lang="en-US" baseline="0" dirty="0" smtClean="0"/>
                        <a:t> Disabilities</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What is Twice-Exceptional</a:t>
            </a:r>
            <a:endParaRPr lang="en-US" dirty="0"/>
          </a:p>
        </p:txBody>
      </p:sp>
      <p:pic>
        <p:nvPicPr>
          <p:cNvPr id="1026" name="Picture 2" descr="C:\Users\Carol Sparber\AppData\Local\Microsoft\Windows\INetCache\IE\PS0FF8A2\School_20Kid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086" y="4343398"/>
            <a:ext cx="3548062" cy="210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4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400" dirty="0" smtClean="0">
                <a:effectLst/>
              </a:rPr>
              <a:t>Cooperative Learning example: Jigsaw</a:t>
            </a:r>
            <a:endParaRPr lang="en-US" sz="3400" dirty="0">
              <a:effectLst/>
            </a:endParaRPr>
          </a:p>
        </p:txBody>
      </p:sp>
      <p:sp>
        <p:nvSpPr>
          <p:cNvPr id="5" name="Content Placeholder 4"/>
          <p:cNvSpPr>
            <a:spLocks noGrp="1"/>
          </p:cNvSpPr>
          <p:nvPr>
            <p:ph idx="1"/>
          </p:nvPr>
        </p:nvSpPr>
        <p:spPr/>
        <p:txBody>
          <a:bodyPr/>
          <a:lstStyle/>
          <a:p>
            <a:pPr marL="109728" indent="0">
              <a:buNone/>
            </a:pPr>
            <a:endParaRPr lang="en-US" dirty="0" smtClean="0"/>
          </a:p>
          <a:p>
            <a:pPr marL="109728"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11536130"/>
              </p:ext>
            </p:extLst>
          </p:nvPr>
        </p:nvGraphicFramePr>
        <p:xfrm>
          <a:off x="0" y="1066800"/>
          <a:ext cx="8991600" cy="5814319"/>
        </p:xfrm>
        <a:graphic>
          <a:graphicData uri="http://schemas.openxmlformats.org/presentationml/2006/ole">
            <mc:AlternateContent xmlns:mc="http://schemas.openxmlformats.org/markup-compatibility/2006">
              <mc:Choice xmlns:v="urn:schemas-microsoft-com:vml" Requires="v">
                <p:oleObj spid="_x0000_s1117" name="Presentation" r:id="rId4" imgW="4570544" imgH="3427517" progId="PowerPoint.Show.12">
                  <p:embed/>
                </p:oleObj>
              </mc:Choice>
              <mc:Fallback>
                <p:oleObj name="Presentation" r:id="rId4" imgW="4570544" imgH="3427517" progId="PowerPoint.Show.12">
                  <p:embed/>
                  <p:pic>
                    <p:nvPicPr>
                      <p:cNvPr id="0" name=""/>
                      <p:cNvPicPr/>
                      <p:nvPr/>
                    </p:nvPicPr>
                    <p:blipFill>
                      <a:blip r:embed="rId5"/>
                      <a:stretch>
                        <a:fillRect/>
                      </a:stretch>
                    </p:blipFill>
                    <p:spPr>
                      <a:xfrm>
                        <a:off x="0" y="1066800"/>
                        <a:ext cx="8991600" cy="5814319"/>
                      </a:xfrm>
                      <a:prstGeom prst="rect">
                        <a:avLst/>
                      </a:prstGeom>
                    </p:spPr>
                  </p:pic>
                </p:oleObj>
              </mc:Fallback>
            </mc:AlternateContent>
          </a:graphicData>
        </a:graphic>
      </p:graphicFrame>
    </p:spTree>
    <p:extLst>
      <p:ext uri="{BB962C8B-B14F-4D97-AF65-F5344CB8AC3E}">
        <p14:creationId xmlns:p14="http://schemas.microsoft.com/office/powerpoint/2010/main" val="1664450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Strategies </a:t>
            </a:r>
          </a:p>
          <a:p>
            <a:pPr lvl="1"/>
            <a:r>
              <a:rPr lang="en-US" dirty="0" smtClean="0"/>
              <a:t>Graphic organizers (framing routines/UDL)</a:t>
            </a:r>
          </a:p>
          <a:p>
            <a:pPr lvl="1"/>
            <a:r>
              <a:rPr lang="en-US" dirty="0" smtClean="0"/>
              <a:t>Guided notes/T-Method (concept mastery)</a:t>
            </a:r>
          </a:p>
          <a:p>
            <a:pPr lvl="1"/>
            <a:r>
              <a:rPr lang="en-US" dirty="0" smtClean="0"/>
              <a:t>Mnemonic strategies (concept </a:t>
            </a:r>
            <a:r>
              <a:rPr lang="en-US"/>
              <a:t>L</a:t>
            </a:r>
            <a:r>
              <a:rPr lang="en-US" smtClean="0"/>
              <a:t>INCing</a:t>
            </a:r>
            <a:r>
              <a:rPr lang="en-US" dirty="0" smtClean="0"/>
              <a:t> </a:t>
            </a:r>
            <a:r>
              <a:rPr lang="en-US" dirty="0" smtClean="0"/>
              <a:t>routines)</a:t>
            </a:r>
          </a:p>
          <a:p>
            <a:pPr lvl="1"/>
            <a:r>
              <a:rPr lang="en-US" dirty="0" smtClean="0"/>
              <a:t>Think Tac Toe (Differentiation)</a:t>
            </a:r>
          </a:p>
          <a:p>
            <a:pPr lvl="1"/>
            <a:r>
              <a:rPr lang="en-US" dirty="0" smtClean="0"/>
              <a:t>Jigsaw (Cooperative learning</a:t>
            </a:r>
            <a:r>
              <a:rPr lang="en-US" dirty="0" smtClean="0"/>
              <a:t>)</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Wrap Up	</a:t>
            </a:r>
            <a:endParaRPr lang="en-US" dirty="0"/>
          </a:p>
        </p:txBody>
      </p:sp>
    </p:spTree>
    <p:extLst>
      <p:ext uri="{BB962C8B-B14F-4D97-AF65-F5344CB8AC3E}">
        <p14:creationId xmlns:p14="http://schemas.microsoft.com/office/powerpoint/2010/main" val="2337040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hlinkClick r:id="rId3"/>
              </a:rPr>
              <a:t>http://</a:t>
            </a:r>
            <a:r>
              <a:rPr lang="en-US" dirty="0" smtClean="0">
                <a:hlinkClick r:id="rId3"/>
              </a:rPr>
              <a:t>www.livebinders.com/play/play?id=2095745</a:t>
            </a:r>
            <a:endParaRPr lang="en-US" dirty="0" smtClean="0"/>
          </a:p>
          <a:p>
            <a:r>
              <a:rPr lang="en-US" dirty="0" smtClean="0">
                <a:hlinkClick r:id="rId3"/>
              </a:rPr>
              <a:t>Instructional Strategies for 2E students</a:t>
            </a:r>
            <a:endParaRPr lang="en-US" dirty="0"/>
          </a:p>
          <a:p>
            <a:endParaRPr lang="en-US" dirty="0" smtClean="0"/>
          </a:p>
          <a:p>
            <a:r>
              <a:rPr lang="en-US" dirty="0" smtClean="0"/>
              <a:t>For more information contact: </a:t>
            </a:r>
          </a:p>
          <a:p>
            <a:pPr marL="393192" lvl="1" indent="0">
              <a:buNone/>
            </a:pPr>
            <a:r>
              <a:rPr lang="en-US" dirty="0" smtClean="0"/>
              <a:t>Carol </a:t>
            </a:r>
            <a:r>
              <a:rPr lang="en-US" dirty="0" err="1" smtClean="0"/>
              <a:t>Sparber</a:t>
            </a:r>
            <a:r>
              <a:rPr lang="en-US" dirty="0" smtClean="0"/>
              <a:t> Ph.D.</a:t>
            </a:r>
          </a:p>
          <a:p>
            <a:pPr marL="393192" lvl="1" indent="0">
              <a:buNone/>
            </a:pPr>
            <a:r>
              <a:rPr lang="en-US" dirty="0" smtClean="0"/>
              <a:t>150 Terrace Drive, 202 White Hall</a:t>
            </a:r>
          </a:p>
          <a:p>
            <a:pPr marL="393192" lvl="1" indent="0">
              <a:buNone/>
            </a:pPr>
            <a:r>
              <a:rPr lang="en-US" dirty="0" smtClean="0"/>
              <a:t>Kent, OH  44242</a:t>
            </a:r>
          </a:p>
          <a:p>
            <a:pPr marL="393192" lvl="1" indent="0">
              <a:buNone/>
            </a:pPr>
            <a:r>
              <a:rPr lang="en-US" dirty="0" smtClean="0"/>
              <a:t>330-672-0723</a:t>
            </a:r>
          </a:p>
          <a:p>
            <a:pPr marL="393192" lvl="1" indent="0">
              <a:buNone/>
            </a:pPr>
            <a:r>
              <a:rPr lang="en-US" dirty="0" smtClean="0">
                <a:hlinkClick r:id="rId4"/>
              </a:rPr>
              <a:t>csfeldma@kent.edu</a:t>
            </a:r>
            <a:endParaRPr lang="en-US" dirty="0" smtClean="0"/>
          </a:p>
          <a:p>
            <a:pPr marL="393192" lvl="1" indent="0">
              <a:buNone/>
            </a:pPr>
            <a:endParaRPr lang="en-US" dirty="0" smtClean="0"/>
          </a:p>
        </p:txBody>
      </p:sp>
      <p:sp>
        <p:nvSpPr>
          <p:cNvPr id="3" name="Title 2"/>
          <p:cNvSpPr>
            <a:spLocks noGrp="1"/>
          </p:cNvSpPr>
          <p:nvPr>
            <p:ph type="title"/>
          </p:nvPr>
        </p:nvSpPr>
        <p:spPr/>
        <p:txBody>
          <a:bodyPr/>
          <a:lstStyle/>
          <a:p>
            <a:r>
              <a:rPr lang="en-US" dirty="0"/>
              <a:t>M</a:t>
            </a:r>
            <a:r>
              <a:rPr lang="en-US" dirty="0" smtClean="0"/>
              <a:t>ore information</a:t>
            </a:r>
            <a:endParaRPr lang="en-US" dirty="0"/>
          </a:p>
        </p:txBody>
      </p:sp>
    </p:spTree>
    <p:extLst>
      <p:ext uri="{BB962C8B-B14F-4D97-AF65-F5344CB8AC3E}">
        <p14:creationId xmlns:p14="http://schemas.microsoft.com/office/powerpoint/2010/main" val="135661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smtClean="0">
                <a:hlinkClick r:id="rId2"/>
              </a:rPr>
              <a:t>www.schrockguide.net/uploads/3/9/2/2/392267/edtech_periodic-table.pdf</a:t>
            </a:r>
            <a:endParaRPr lang="en-US" dirty="0" smtClean="0"/>
          </a:p>
          <a:p>
            <a:endParaRPr lang="en-US" dirty="0"/>
          </a:p>
        </p:txBody>
      </p:sp>
      <p:sp>
        <p:nvSpPr>
          <p:cNvPr id="3" name="Title 2"/>
          <p:cNvSpPr>
            <a:spLocks noGrp="1"/>
          </p:cNvSpPr>
          <p:nvPr>
            <p:ph type="title"/>
          </p:nvPr>
        </p:nvSpPr>
        <p:spPr/>
        <p:txBody>
          <a:bodyPr/>
          <a:lstStyle/>
          <a:p>
            <a:r>
              <a:rPr lang="en-US" dirty="0" smtClean="0"/>
              <a:t>Just for FUN!</a:t>
            </a:r>
            <a:endParaRPr lang="en-US" dirty="0"/>
          </a:p>
        </p:txBody>
      </p:sp>
    </p:spTree>
    <p:extLst>
      <p:ext uri="{BB962C8B-B14F-4D97-AF65-F5344CB8AC3E}">
        <p14:creationId xmlns:p14="http://schemas.microsoft.com/office/powerpoint/2010/main" val="116647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Characteristics of Twice-Exceptional Students</a:t>
            </a:r>
            <a:endParaRPr lang="en-US" sz="2800" dirty="0"/>
          </a:p>
        </p:txBody>
      </p:sp>
      <p:graphicFrame>
        <p:nvGraphicFramePr>
          <p:cNvPr id="5" name="Content Placeholder 3"/>
          <p:cNvGraphicFramePr>
            <a:graphicFrameLocks/>
          </p:cNvGraphicFramePr>
          <p:nvPr>
            <p:extLst>
              <p:ext uri="{D42A27DB-BD31-4B8C-83A1-F6EECF244321}">
                <p14:modId xmlns:p14="http://schemas.microsoft.com/office/powerpoint/2010/main" val="1342339949"/>
              </p:ext>
            </p:extLst>
          </p:nvPr>
        </p:nvGraphicFramePr>
        <p:xfrm>
          <a:off x="4953001" y="1197420"/>
          <a:ext cx="3581400" cy="4822379"/>
        </p:xfrm>
        <a:graphic>
          <a:graphicData uri="http://schemas.openxmlformats.org/drawingml/2006/table">
            <a:tbl>
              <a:tblPr firstRow="1" bandRow="1">
                <a:tableStyleId>{5C22544A-7EE6-4342-B048-85BDC9FD1C3A}</a:tableStyleId>
              </a:tblPr>
              <a:tblGrid>
                <a:gridCol w="3581400"/>
              </a:tblGrid>
              <a:tr h="503017">
                <a:tc>
                  <a:txBody>
                    <a:bodyPr/>
                    <a:lstStyle/>
                    <a:p>
                      <a:pPr algn="ctr"/>
                      <a:r>
                        <a:rPr lang="en-US" sz="2400" dirty="0" smtClean="0"/>
                        <a:t>Challenges</a:t>
                      </a:r>
                      <a:endParaRPr lang="en-US" sz="2400" dirty="0"/>
                    </a:p>
                  </a:txBody>
                  <a:tcPr/>
                </a:tc>
              </a:tr>
              <a:tr h="388317">
                <a:tc>
                  <a:txBody>
                    <a:bodyPr/>
                    <a:lstStyle/>
                    <a:p>
                      <a:r>
                        <a:rPr lang="en-US" sz="1600" dirty="0" smtClean="0"/>
                        <a:t>Easily frustrated</a:t>
                      </a:r>
                      <a:endParaRPr lang="en-US" sz="1600" dirty="0"/>
                    </a:p>
                  </a:txBody>
                  <a:tcPr/>
                </a:tc>
              </a:tr>
              <a:tr h="388317">
                <a:tc>
                  <a:txBody>
                    <a:bodyPr/>
                    <a:lstStyle/>
                    <a:p>
                      <a:r>
                        <a:rPr lang="en-US" sz="1600" dirty="0" smtClean="0"/>
                        <a:t>Stubborn</a:t>
                      </a:r>
                      <a:endParaRPr lang="en-US" sz="1600" dirty="0"/>
                    </a:p>
                  </a:txBody>
                  <a:tcPr/>
                </a:tc>
              </a:tr>
              <a:tr h="388317">
                <a:tc>
                  <a:txBody>
                    <a:bodyPr/>
                    <a:lstStyle/>
                    <a:p>
                      <a:r>
                        <a:rPr lang="en-US" sz="1600" dirty="0" smtClean="0"/>
                        <a:t>Manipulative</a:t>
                      </a:r>
                      <a:endParaRPr lang="en-US" sz="1600" dirty="0"/>
                    </a:p>
                  </a:txBody>
                  <a:tcPr/>
                </a:tc>
              </a:tr>
              <a:tr h="388317">
                <a:tc>
                  <a:txBody>
                    <a:bodyPr/>
                    <a:lstStyle/>
                    <a:p>
                      <a:r>
                        <a:rPr lang="en-US" sz="1600" dirty="0" smtClean="0"/>
                        <a:t>Opinionated</a:t>
                      </a:r>
                      <a:endParaRPr lang="en-US" sz="1600" dirty="0"/>
                    </a:p>
                  </a:txBody>
                  <a:tcPr/>
                </a:tc>
              </a:tr>
              <a:tr h="388317">
                <a:tc>
                  <a:txBody>
                    <a:bodyPr/>
                    <a:lstStyle/>
                    <a:p>
                      <a:r>
                        <a:rPr lang="en-US" sz="1600" dirty="0" smtClean="0"/>
                        <a:t>Argumentative</a:t>
                      </a:r>
                      <a:endParaRPr lang="en-US" sz="1600" dirty="0"/>
                    </a:p>
                  </a:txBody>
                  <a:tcPr/>
                </a:tc>
              </a:tr>
              <a:tr h="388317">
                <a:tc>
                  <a:txBody>
                    <a:bodyPr/>
                    <a:lstStyle/>
                    <a:p>
                      <a:r>
                        <a:rPr lang="en-US" sz="1600" dirty="0" smtClean="0"/>
                        <a:t>Written expression</a:t>
                      </a:r>
                      <a:endParaRPr lang="en-US" sz="1600" dirty="0"/>
                    </a:p>
                  </a:txBody>
                  <a:tcPr/>
                </a:tc>
              </a:tr>
              <a:tr h="388317">
                <a:tc>
                  <a:txBody>
                    <a:bodyPr/>
                    <a:lstStyle/>
                    <a:p>
                      <a:r>
                        <a:rPr lang="en-US" sz="1600" dirty="0" smtClean="0"/>
                        <a:t>Highly sensitive</a:t>
                      </a:r>
                      <a:r>
                        <a:rPr lang="en-US" sz="1600" baseline="0" dirty="0" smtClean="0"/>
                        <a:t> to criticism</a:t>
                      </a:r>
                      <a:endParaRPr lang="en-US" sz="1600" dirty="0"/>
                    </a:p>
                  </a:txBody>
                  <a:tcPr/>
                </a:tc>
              </a:tr>
              <a:tr h="606413">
                <a:tc>
                  <a:txBody>
                    <a:bodyPr/>
                    <a:lstStyle/>
                    <a:p>
                      <a:r>
                        <a:rPr lang="en-US" sz="1600" dirty="0" smtClean="0"/>
                        <a:t>Inconsistent academic performance</a:t>
                      </a:r>
                      <a:endParaRPr lang="en-US" sz="1600" dirty="0"/>
                    </a:p>
                  </a:txBody>
                  <a:tcPr/>
                </a:tc>
              </a:tr>
              <a:tr h="606413">
                <a:tc>
                  <a:txBody>
                    <a:bodyPr/>
                    <a:lstStyle/>
                    <a:p>
                      <a:r>
                        <a:rPr lang="en-US" sz="1600" dirty="0" smtClean="0"/>
                        <a:t>Lack of organization</a:t>
                      </a:r>
                      <a:r>
                        <a:rPr lang="en-US" sz="1600" baseline="0" dirty="0" smtClean="0"/>
                        <a:t> and study skills</a:t>
                      </a:r>
                      <a:endParaRPr lang="en-US" sz="1600" dirty="0"/>
                    </a:p>
                  </a:txBody>
                  <a:tcPr/>
                </a:tc>
              </a:tr>
              <a:tr h="388317">
                <a:tc>
                  <a:txBody>
                    <a:bodyPr/>
                    <a:lstStyle/>
                    <a:p>
                      <a:r>
                        <a:rPr lang="en-US" sz="1600" dirty="0" smtClean="0"/>
                        <a:t>Difficulty with social interactions</a:t>
                      </a:r>
                      <a:endParaRPr lang="en-US" sz="1600"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551476801"/>
              </p:ext>
            </p:extLst>
          </p:nvPr>
        </p:nvGraphicFramePr>
        <p:xfrm>
          <a:off x="609600" y="1219200"/>
          <a:ext cx="3733800" cy="4800596"/>
        </p:xfrm>
        <a:graphic>
          <a:graphicData uri="http://schemas.openxmlformats.org/drawingml/2006/table">
            <a:tbl>
              <a:tblPr firstRow="1" bandRow="1">
                <a:tableStyleId>{5C22544A-7EE6-4342-B048-85BDC9FD1C3A}</a:tableStyleId>
              </a:tblPr>
              <a:tblGrid>
                <a:gridCol w="3733800"/>
              </a:tblGrid>
              <a:tr h="505767">
                <a:tc>
                  <a:txBody>
                    <a:bodyPr/>
                    <a:lstStyle/>
                    <a:p>
                      <a:pPr algn="ctr"/>
                      <a:r>
                        <a:rPr lang="en-US" sz="2400" dirty="0" smtClean="0"/>
                        <a:t>Strengths</a:t>
                      </a:r>
                      <a:endParaRPr lang="en-US" sz="2400" dirty="0"/>
                    </a:p>
                  </a:txBody>
                  <a:tcPr/>
                </a:tc>
              </a:tr>
              <a:tr h="390439">
                <a:tc>
                  <a:txBody>
                    <a:bodyPr/>
                    <a:lstStyle/>
                    <a:p>
                      <a:r>
                        <a:rPr lang="en-US" sz="1600" dirty="0" smtClean="0"/>
                        <a:t>Superior Vocabulary</a:t>
                      </a:r>
                      <a:endParaRPr lang="en-US" sz="1600" dirty="0"/>
                    </a:p>
                  </a:txBody>
                  <a:tcPr/>
                </a:tc>
              </a:tr>
              <a:tr h="390439">
                <a:tc>
                  <a:txBody>
                    <a:bodyPr/>
                    <a:lstStyle/>
                    <a:p>
                      <a:r>
                        <a:rPr lang="en-US" sz="1600" dirty="0" smtClean="0"/>
                        <a:t>Highly creative</a:t>
                      </a:r>
                    </a:p>
                  </a:txBody>
                  <a:tcPr/>
                </a:tc>
              </a:tr>
              <a:tr h="390439">
                <a:tc>
                  <a:txBody>
                    <a:bodyPr/>
                    <a:lstStyle/>
                    <a:p>
                      <a:r>
                        <a:rPr lang="en-US" sz="1600" dirty="0" smtClean="0"/>
                        <a:t>Resourceful</a:t>
                      </a:r>
                    </a:p>
                  </a:txBody>
                  <a:tcPr/>
                </a:tc>
              </a:tr>
              <a:tr h="390439">
                <a:tc>
                  <a:txBody>
                    <a:bodyPr/>
                    <a:lstStyle/>
                    <a:p>
                      <a:r>
                        <a:rPr lang="en-US" sz="1600" dirty="0" smtClean="0"/>
                        <a:t>Curious</a:t>
                      </a:r>
                      <a:endParaRPr lang="en-US" sz="1600" dirty="0"/>
                    </a:p>
                  </a:txBody>
                  <a:tcPr/>
                </a:tc>
              </a:tr>
              <a:tr h="390439">
                <a:tc>
                  <a:txBody>
                    <a:bodyPr/>
                    <a:lstStyle/>
                    <a:p>
                      <a:r>
                        <a:rPr lang="en-US" sz="1600" dirty="0" smtClean="0"/>
                        <a:t>Imaginative</a:t>
                      </a:r>
                      <a:endParaRPr lang="en-US" sz="1600" dirty="0"/>
                    </a:p>
                  </a:txBody>
                  <a:tcPr/>
                </a:tc>
              </a:tr>
              <a:tr h="390439">
                <a:tc>
                  <a:txBody>
                    <a:bodyPr/>
                    <a:lstStyle/>
                    <a:p>
                      <a:r>
                        <a:rPr lang="en-US" sz="1600" dirty="0" smtClean="0"/>
                        <a:t>Questioning</a:t>
                      </a:r>
                      <a:endParaRPr lang="en-US" sz="1600" dirty="0"/>
                    </a:p>
                  </a:txBody>
                  <a:tcPr/>
                </a:tc>
              </a:tr>
              <a:tr h="390439">
                <a:tc>
                  <a:txBody>
                    <a:bodyPr/>
                    <a:lstStyle/>
                    <a:p>
                      <a:r>
                        <a:rPr lang="en-US" sz="1600" dirty="0" smtClean="0"/>
                        <a:t>Problem-solving ability</a:t>
                      </a:r>
                      <a:endParaRPr lang="en-US" sz="1600" dirty="0"/>
                    </a:p>
                  </a:txBody>
                  <a:tcPr/>
                </a:tc>
              </a:tr>
              <a:tr h="390439">
                <a:tc>
                  <a:txBody>
                    <a:bodyPr/>
                    <a:lstStyle/>
                    <a:p>
                      <a:r>
                        <a:rPr lang="en-US" sz="1600" dirty="0" smtClean="0"/>
                        <a:t>Sophisticated sense of humor</a:t>
                      </a:r>
                      <a:endParaRPr lang="en-US" sz="1600" dirty="0"/>
                    </a:p>
                  </a:txBody>
                  <a:tcPr/>
                </a:tc>
              </a:tr>
              <a:tr h="390439">
                <a:tc>
                  <a:txBody>
                    <a:bodyPr/>
                    <a:lstStyle/>
                    <a:p>
                      <a:r>
                        <a:rPr lang="en-US" sz="1600" dirty="0" smtClean="0"/>
                        <a:t>Wide range of interests</a:t>
                      </a:r>
                      <a:endParaRPr lang="en-US" sz="1600" dirty="0"/>
                    </a:p>
                  </a:txBody>
                  <a:tcPr/>
                </a:tc>
              </a:tr>
              <a:tr h="390439">
                <a:tc>
                  <a:txBody>
                    <a:bodyPr/>
                    <a:lstStyle/>
                    <a:p>
                      <a:r>
                        <a:rPr lang="en-US" sz="1600" dirty="0" smtClean="0"/>
                        <a:t>Advanced ideas &amp; opinions</a:t>
                      </a:r>
                      <a:endParaRPr lang="en-US" sz="1600" dirty="0"/>
                    </a:p>
                  </a:txBody>
                  <a:tcPr/>
                </a:tc>
              </a:tr>
              <a:tr h="390439">
                <a:tc>
                  <a:txBody>
                    <a:bodyPr/>
                    <a:lstStyle/>
                    <a:p>
                      <a:r>
                        <a:rPr lang="en-US" sz="1600" dirty="0" smtClean="0"/>
                        <a:t>Special talent or consuming</a:t>
                      </a:r>
                      <a:r>
                        <a:rPr lang="en-US" sz="1600" baseline="0" dirty="0" smtClean="0"/>
                        <a:t> interest</a:t>
                      </a:r>
                      <a:endParaRPr lang="en-US" sz="1600" dirty="0"/>
                    </a:p>
                  </a:txBody>
                  <a:tcPr/>
                </a:tc>
              </a:tr>
            </a:tbl>
          </a:graphicData>
        </a:graphic>
      </p:graphicFrame>
    </p:spTree>
    <p:extLst>
      <p:ext uri="{BB962C8B-B14F-4D97-AF65-F5344CB8AC3E}">
        <p14:creationId xmlns:p14="http://schemas.microsoft.com/office/powerpoint/2010/main" val="42954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a:t>
            </a:r>
            <a:r>
              <a:rPr lang="en-US" dirty="0" smtClean="0"/>
              <a:t>dentified as gifted but disability is not identified (giftedness masks disability)</a:t>
            </a:r>
          </a:p>
          <a:p>
            <a:pPr marL="109728" indent="0">
              <a:buNone/>
            </a:pPr>
            <a:endParaRPr lang="en-US" sz="1400" dirty="0" smtClean="0"/>
          </a:p>
          <a:p>
            <a:r>
              <a:rPr lang="en-US" dirty="0"/>
              <a:t>I</a:t>
            </a:r>
            <a:r>
              <a:rPr lang="en-US" dirty="0" smtClean="0"/>
              <a:t>dentified as having a disability but not identified as gifted (disability masks giftedness)</a:t>
            </a:r>
          </a:p>
          <a:p>
            <a:pPr marL="109728" indent="0">
              <a:buNone/>
            </a:pPr>
            <a:endParaRPr lang="en-US" sz="1400" dirty="0" smtClean="0"/>
          </a:p>
          <a:p>
            <a:r>
              <a:rPr lang="en-US" dirty="0" smtClean="0"/>
              <a:t>Not formally identified as gifted or as having a disability (one component masks the other)</a:t>
            </a:r>
            <a:endParaRPr lang="en-US" dirty="0"/>
          </a:p>
        </p:txBody>
      </p:sp>
      <p:sp>
        <p:nvSpPr>
          <p:cNvPr id="3" name="Title 2"/>
          <p:cNvSpPr>
            <a:spLocks noGrp="1"/>
          </p:cNvSpPr>
          <p:nvPr>
            <p:ph type="title"/>
          </p:nvPr>
        </p:nvSpPr>
        <p:spPr/>
        <p:txBody>
          <a:bodyPr>
            <a:noAutofit/>
          </a:bodyPr>
          <a:lstStyle/>
          <a:p>
            <a:r>
              <a:rPr lang="en-US" sz="3300" dirty="0" smtClean="0"/>
              <a:t>Twice-Exceptional: Difficult to Identify</a:t>
            </a:r>
            <a:endParaRPr lang="en-US" sz="3300" dirty="0"/>
          </a:p>
        </p:txBody>
      </p:sp>
    </p:spTree>
    <p:extLst>
      <p:ext uri="{BB962C8B-B14F-4D97-AF65-F5344CB8AC3E}">
        <p14:creationId xmlns:p14="http://schemas.microsoft.com/office/powerpoint/2010/main" val="290325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86800" cy="1706562"/>
          </a:xfrm>
        </p:spPr>
        <p:txBody>
          <a:bodyPr>
            <a:normAutofit/>
          </a:bodyPr>
          <a:lstStyle/>
          <a:p>
            <a:pPr algn="ctr"/>
            <a:r>
              <a:rPr lang="en-US" sz="3400" dirty="0" smtClean="0"/>
              <a:t>Twice-exceptional students are difficult to identify. </a:t>
            </a:r>
            <a:br>
              <a:rPr lang="en-US" sz="3400" dirty="0" smtClean="0"/>
            </a:br>
            <a:r>
              <a:rPr lang="en-US" sz="3400" dirty="0" smtClean="0"/>
              <a:t>Why is this an issue?</a:t>
            </a:r>
            <a:endParaRPr lang="en-US" sz="3400" dirty="0"/>
          </a:p>
        </p:txBody>
      </p:sp>
      <p:pic>
        <p:nvPicPr>
          <p:cNvPr id="2050" name="Picture 2" descr="C:\Users\Carol Sparber\AppData\Local\Microsoft\Windows\INetCache\IE\AGH9FK53\cartoon_issue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4648200" cy="423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4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5376672"/>
          </a:xfrm>
        </p:spPr>
        <p:txBody>
          <a:bodyPr>
            <a:normAutofit fontScale="70000" lnSpcReduction="20000"/>
          </a:bodyPr>
          <a:lstStyle/>
          <a:p>
            <a:pPr marL="109728" indent="0">
              <a:buNone/>
            </a:pPr>
            <a:r>
              <a:rPr lang="en-US" dirty="0"/>
              <a:t>M</a:t>
            </a:r>
            <a:r>
              <a:rPr lang="en-US" dirty="0" smtClean="0"/>
              <a:t>any 2E students are </a:t>
            </a:r>
            <a:r>
              <a:rPr lang="en-US" dirty="0"/>
              <a:t>not getting </a:t>
            </a:r>
            <a:r>
              <a:rPr lang="en-US" dirty="0" smtClean="0"/>
              <a:t>services they need</a:t>
            </a:r>
          </a:p>
          <a:p>
            <a:r>
              <a:rPr lang="en-US" dirty="0" smtClean="0"/>
              <a:t>at </a:t>
            </a:r>
            <a:r>
              <a:rPr lang="en-US" dirty="0"/>
              <a:t>risk because their educational </a:t>
            </a:r>
            <a:r>
              <a:rPr lang="en-US" dirty="0" smtClean="0"/>
              <a:t>needs </a:t>
            </a:r>
            <a:r>
              <a:rPr lang="en-US" dirty="0"/>
              <a:t>often go undetected, manifesting in </a:t>
            </a:r>
            <a:r>
              <a:rPr lang="en-US" dirty="0" smtClean="0"/>
              <a:t>underachievement</a:t>
            </a:r>
          </a:p>
          <a:p>
            <a:r>
              <a:rPr lang="en-US" dirty="0" smtClean="0"/>
              <a:t>social/emotional </a:t>
            </a:r>
            <a:r>
              <a:rPr lang="en-US" dirty="0"/>
              <a:t>issues </a:t>
            </a:r>
            <a:r>
              <a:rPr lang="en-US" dirty="0" smtClean="0"/>
              <a:t>develop</a:t>
            </a:r>
          </a:p>
          <a:p>
            <a:r>
              <a:rPr lang="en-US" dirty="0" smtClean="0"/>
              <a:t>most </a:t>
            </a:r>
            <a:r>
              <a:rPr lang="en-US" dirty="0"/>
              <a:t>end up in a general education/mixed-ability </a:t>
            </a:r>
            <a:r>
              <a:rPr lang="en-US" dirty="0" smtClean="0"/>
              <a:t>classroom</a:t>
            </a:r>
            <a:endParaRPr lang="en-US" dirty="0"/>
          </a:p>
          <a:p>
            <a:r>
              <a:rPr lang="en-US" dirty="0" smtClean="0"/>
              <a:t>inconsistent </a:t>
            </a:r>
            <a:r>
              <a:rPr lang="en-US" dirty="0"/>
              <a:t>performance </a:t>
            </a:r>
            <a:r>
              <a:rPr lang="en-US" dirty="0" smtClean="0"/>
              <a:t>makes </a:t>
            </a:r>
            <a:r>
              <a:rPr lang="en-US" dirty="0"/>
              <a:t>teachers think </a:t>
            </a:r>
            <a:r>
              <a:rPr lang="en-US" dirty="0" smtClean="0"/>
              <a:t>students </a:t>
            </a:r>
            <a:r>
              <a:rPr lang="en-US" dirty="0"/>
              <a:t>are not putting forth </a:t>
            </a:r>
            <a:r>
              <a:rPr lang="en-US" dirty="0" smtClean="0"/>
              <a:t>effort</a:t>
            </a:r>
          </a:p>
          <a:p>
            <a:r>
              <a:rPr lang="en-US" dirty="0"/>
              <a:t>h</a:t>
            </a:r>
            <a:r>
              <a:rPr lang="en-US" dirty="0" smtClean="0"/>
              <a:t>idden </a:t>
            </a:r>
            <a:r>
              <a:rPr lang="en-US" dirty="0"/>
              <a:t>disabilities may prevent students with advanced cognitive abilities from achieving their </a:t>
            </a:r>
            <a:r>
              <a:rPr lang="en-US" dirty="0" smtClean="0"/>
              <a:t>potential</a:t>
            </a:r>
          </a:p>
          <a:p>
            <a:r>
              <a:rPr lang="en-US" dirty="0" smtClean="0"/>
              <a:t>frustrations </a:t>
            </a:r>
            <a:r>
              <a:rPr lang="en-US" dirty="0"/>
              <a:t>related to unidentified strengths and disabilities can result in behavioral </a:t>
            </a:r>
            <a:r>
              <a:rPr lang="en-US" dirty="0" smtClean="0"/>
              <a:t>issues</a:t>
            </a:r>
          </a:p>
          <a:p>
            <a:r>
              <a:rPr lang="en-US" dirty="0" smtClean="0"/>
              <a:t>behaviors </a:t>
            </a:r>
            <a:r>
              <a:rPr lang="en-US" dirty="0"/>
              <a:t>are managed, but the underlying disabilities are never </a:t>
            </a:r>
            <a:r>
              <a:rPr lang="en-US" dirty="0" smtClean="0"/>
              <a:t>addressed</a:t>
            </a:r>
          </a:p>
          <a:p>
            <a:r>
              <a:rPr lang="en-US" dirty="0"/>
              <a:t>s</a:t>
            </a:r>
            <a:r>
              <a:rPr lang="en-US" dirty="0" smtClean="0"/>
              <a:t>chool becomes </a:t>
            </a:r>
            <a:r>
              <a:rPr lang="en-US" dirty="0"/>
              <a:t>a very frustrating experience for </a:t>
            </a:r>
            <a:r>
              <a:rPr lang="en-US" dirty="0" smtClean="0"/>
              <a:t>students</a:t>
            </a:r>
            <a:r>
              <a:rPr lang="en-US" dirty="0"/>
              <a:t>, their teachers, and parents. </a:t>
            </a:r>
            <a:endParaRPr lang="en-US" dirty="0" smtClean="0"/>
          </a:p>
          <a:p>
            <a:pPr marL="109728" indent="0">
              <a:buNone/>
            </a:pPr>
            <a:r>
              <a:rPr lang="en-US" dirty="0" smtClean="0"/>
              <a:t>It </a:t>
            </a:r>
            <a:r>
              <a:rPr lang="en-US" dirty="0"/>
              <a:t>is essential that the disabilities are identified early so appropriate interventions can be provided in order to prevent learning gaps and undeveloped potential. </a:t>
            </a:r>
          </a:p>
          <a:p>
            <a:endParaRPr lang="en-US" dirty="0"/>
          </a:p>
        </p:txBody>
      </p:sp>
      <p:sp>
        <p:nvSpPr>
          <p:cNvPr id="3" name="Title 2"/>
          <p:cNvSpPr>
            <a:spLocks noGrp="1"/>
          </p:cNvSpPr>
          <p:nvPr>
            <p:ph type="title"/>
          </p:nvPr>
        </p:nvSpPr>
        <p:spPr/>
        <p:txBody>
          <a:bodyPr>
            <a:normAutofit fontScale="90000"/>
          </a:bodyPr>
          <a:lstStyle/>
          <a:p>
            <a:pPr algn="ctr"/>
            <a:r>
              <a:rPr lang="en-US" dirty="0" smtClean="0"/>
              <a:t>Why it’s important to identify twice-exceptional students</a:t>
            </a:r>
            <a:endParaRPr lang="en-US" dirty="0"/>
          </a:p>
        </p:txBody>
      </p:sp>
    </p:spTree>
    <p:extLst>
      <p:ext uri="{BB962C8B-B14F-4D97-AF65-F5344CB8AC3E}">
        <p14:creationId xmlns:p14="http://schemas.microsoft.com/office/powerpoint/2010/main" val="2562519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sz="3600" dirty="0"/>
              <a:t>T</a:t>
            </a:r>
            <a:r>
              <a:rPr lang="en-US" sz="3600" dirty="0" smtClean="0"/>
              <a:t>each to their strengths….</a:t>
            </a:r>
          </a:p>
          <a:p>
            <a:pPr marL="109728" indent="0">
              <a:buNone/>
            </a:pPr>
            <a:r>
              <a:rPr lang="en-US" sz="3600" dirty="0" smtClean="0"/>
              <a:t>   </a:t>
            </a:r>
          </a:p>
          <a:p>
            <a:pPr marL="109728" indent="0">
              <a:buNone/>
            </a:pPr>
            <a:r>
              <a:rPr lang="en-US" sz="3600" dirty="0" smtClean="0"/>
              <a:t>while shoring up their weaknesses</a:t>
            </a:r>
          </a:p>
          <a:p>
            <a:endParaRPr lang="en-US" dirty="0"/>
          </a:p>
          <a:p>
            <a:endParaRPr lang="en-US" dirty="0"/>
          </a:p>
          <a:p>
            <a:endParaRPr lang="en-US" dirty="0" smtClean="0"/>
          </a:p>
          <a:p>
            <a:pPr algn="ctr"/>
            <a:r>
              <a:rPr lang="en-US" dirty="0" smtClean="0">
                <a:solidFill>
                  <a:schemeClr val="accent2"/>
                </a:solidFill>
              </a:rPr>
              <a:t>But… What does that mean </a:t>
            </a:r>
            <a:endParaRPr lang="en-US" dirty="0">
              <a:solidFill>
                <a:schemeClr val="accent2"/>
              </a:solidFill>
            </a:endParaRPr>
          </a:p>
        </p:txBody>
      </p:sp>
      <p:sp>
        <p:nvSpPr>
          <p:cNvPr id="3" name="Title 2"/>
          <p:cNvSpPr>
            <a:spLocks noGrp="1"/>
          </p:cNvSpPr>
          <p:nvPr>
            <p:ph type="title"/>
          </p:nvPr>
        </p:nvSpPr>
        <p:spPr/>
        <p:txBody>
          <a:bodyPr>
            <a:normAutofit fontScale="90000"/>
          </a:bodyPr>
          <a:lstStyle/>
          <a:p>
            <a:pPr algn="ctr"/>
            <a:r>
              <a:rPr lang="en-US" dirty="0" smtClean="0"/>
              <a:t>How can we serve twice exceptional students?</a:t>
            </a:r>
            <a:endParaRPr lang="en-US" dirty="0"/>
          </a:p>
        </p:txBody>
      </p:sp>
      <p:pic>
        <p:nvPicPr>
          <p:cNvPr id="2050" name="Picture 2" descr="C:\Users\Carol Sparber\AppData\Local\Microsoft\Windows\INetCache\IE\70UOVEEU\question_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684" y="3730164"/>
            <a:ext cx="2343149" cy="249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23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3085</TotalTime>
  <Words>4049</Words>
  <Application>Microsoft Office PowerPoint</Application>
  <PresentationFormat>On-screen Show (4:3)</PresentationFormat>
  <Paragraphs>494</Paragraphs>
  <Slides>43</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Concourse</vt:lpstr>
      <vt:lpstr>Presentation</vt:lpstr>
      <vt:lpstr>Instructional Strategies for Improving Learning Outcomes for Twice-Exceptional Students  OAGC 2016</vt:lpstr>
      <vt:lpstr>Objectives</vt:lpstr>
      <vt:lpstr>What is Twice-Exceptional </vt:lpstr>
      <vt:lpstr>What is Twice-Exceptional</vt:lpstr>
      <vt:lpstr>Characteristics of Twice-Exceptional Students</vt:lpstr>
      <vt:lpstr>Twice-Exceptional: Difficult to Identify</vt:lpstr>
      <vt:lpstr>Twice-exceptional students are difficult to identify.  Why is this an issue?</vt:lpstr>
      <vt:lpstr>Why it’s important to identify twice-exceptional students</vt:lpstr>
      <vt:lpstr>How can we serve twice exceptional students?</vt:lpstr>
      <vt:lpstr>Commonly suggested strategies</vt:lpstr>
      <vt:lpstr>Collaborative effort</vt:lpstr>
      <vt:lpstr>Development of Instructional Strategies</vt:lpstr>
      <vt:lpstr>Seven Modules of Training</vt:lpstr>
      <vt:lpstr>Seven Modules of Training</vt:lpstr>
      <vt:lpstr>PowerPoint Presentation</vt:lpstr>
      <vt:lpstr>Lesson Organizer           (follow number order)  Date: </vt:lpstr>
      <vt:lpstr>ELA 9-10 Writing Lesson Organizer: Writing Informative Texts Date:</vt:lpstr>
      <vt:lpstr>Why would this instructional strategy work for Twice-Exceptional students? </vt:lpstr>
      <vt:lpstr>Benefits of Lesson Organizers</vt:lpstr>
      <vt:lpstr>EB Strategies for Engaging      All Learners (module 2)</vt:lpstr>
      <vt:lpstr>Guided Notes</vt:lpstr>
      <vt:lpstr>Example of a guided notes question</vt:lpstr>
      <vt:lpstr>The “T”  Method of Taking Notes</vt:lpstr>
      <vt:lpstr>Key word Mnemonics</vt:lpstr>
      <vt:lpstr>Mnemonics using the LINCing routine</vt:lpstr>
      <vt:lpstr>Mnemonics using LINCing Routine </vt:lpstr>
      <vt:lpstr>Mnemonics using LINCing Routine </vt:lpstr>
      <vt:lpstr>Mnemonics using the LINCing Routine</vt:lpstr>
      <vt:lpstr>Mnemonics using LINCing Routine</vt:lpstr>
      <vt:lpstr>Mnemonics using LINCing Routine</vt:lpstr>
      <vt:lpstr>Examples and Nonexamples</vt:lpstr>
      <vt:lpstr>Mnemonics using LINCing Routine</vt:lpstr>
      <vt:lpstr>An Effective LINCing Picture</vt:lpstr>
      <vt:lpstr>Group practice: Term ‘compromise’ </vt:lpstr>
      <vt:lpstr>Mnemonics using LINCing Routine</vt:lpstr>
      <vt:lpstr>Word Choices </vt:lpstr>
      <vt:lpstr>Additional strategies (module 3)</vt:lpstr>
      <vt:lpstr>Example of whole-class feedback</vt:lpstr>
      <vt:lpstr>Differentiated Assignment example  </vt:lpstr>
      <vt:lpstr>Cooperative Learning example: Jigsaw</vt:lpstr>
      <vt:lpstr>Wrap Up </vt:lpstr>
      <vt:lpstr>More information</vt:lpstr>
      <vt:lpstr>Just for FUN!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Strategies for Improving Learning Outcomes for Twice-Exceptional Students</dc:title>
  <dc:creator>Carol Sparber</dc:creator>
  <cp:lastModifiedBy>Carol Sparber</cp:lastModifiedBy>
  <cp:revision>174</cp:revision>
  <dcterms:created xsi:type="dcterms:W3CDTF">2016-10-04T02:09:26Z</dcterms:created>
  <dcterms:modified xsi:type="dcterms:W3CDTF">2016-10-18T02:27:42Z</dcterms:modified>
</cp:coreProperties>
</file>