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6" y="-5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43A8A-380F-4C90-ACD4-80456D8BE20E}" type="datetimeFigureOut">
              <a:rPr lang="en-US" smtClean="0"/>
              <a:t>10/21/2016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D7E59-69ED-469F-A2E6-D0251F14ABE3}" type="slidenum">
              <a:rPr lang="en-US" smtClean="0"/>
              <a:t>‹#›</a:t>
            </a:fld>
            <a:endParaRPr lang="en-US"/>
          </a:p>
        </p:txBody>
      </p:sp>
    </p:spTree>
    <p:extLst>
      <p:ext uri="{BB962C8B-B14F-4D97-AF65-F5344CB8AC3E}">
        <p14:creationId xmlns:p14="http://schemas.microsoft.com/office/powerpoint/2010/main" val="3130599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marL="838200" lvl="1" indent="-381000" eaLnBrk="1" fontAlgn="auto" hangingPunct="1">
              <a:lnSpc>
                <a:spcPct val="90000"/>
              </a:lnSpc>
              <a:spcBef>
                <a:spcPts val="1200"/>
              </a:spcBef>
              <a:spcAft>
                <a:spcPts val="0"/>
              </a:spcAft>
              <a:buFontTx/>
              <a:buAutoNum type="arabicPeriod"/>
              <a:defRPr/>
            </a:pPr>
            <a:r>
              <a:rPr lang="en-US" sz="2000" dirty="0" smtClean="0"/>
              <a:t>Connecting the information to what they already know (1-4)</a:t>
            </a:r>
          </a:p>
          <a:p>
            <a:pPr marL="838200" lvl="1" indent="-381000" eaLnBrk="1" fontAlgn="auto" hangingPunct="1">
              <a:lnSpc>
                <a:spcPct val="90000"/>
              </a:lnSpc>
              <a:spcBef>
                <a:spcPts val="1200"/>
              </a:spcBef>
              <a:spcAft>
                <a:spcPts val="0"/>
              </a:spcAft>
              <a:buFontTx/>
              <a:buAutoNum type="arabicPeriod"/>
              <a:defRPr/>
            </a:pPr>
            <a:r>
              <a:rPr lang="en-US" sz="2000" dirty="0" smtClean="0"/>
              <a:t>Describing the content and why it is important (5)</a:t>
            </a:r>
          </a:p>
          <a:p>
            <a:pPr marL="838200" lvl="1" indent="-381000" eaLnBrk="1" fontAlgn="auto" hangingPunct="1">
              <a:lnSpc>
                <a:spcPct val="90000"/>
              </a:lnSpc>
              <a:spcBef>
                <a:spcPts val="1200"/>
              </a:spcBef>
              <a:spcAft>
                <a:spcPts val="0"/>
              </a:spcAft>
              <a:buFontTx/>
              <a:buAutoNum type="arabicPeriod"/>
              <a:defRPr/>
            </a:pPr>
            <a:r>
              <a:rPr lang="en-US" sz="2000" dirty="0" smtClean="0"/>
              <a:t>Identifying key concepts (6)</a:t>
            </a:r>
          </a:p>
          <a:p>
            <a:pPr marL="838200" lvl="1" indent="-381000" eaLnBrk="1" fontAlgn="auto" hangingPunct="1">
              <a:lnSpc>
                <a:spcPct val="90000"/>
              </a:lnSpc>
              <a:spcBef>
                <a:spcPts val="1200"/>
              </a:spcBef>
              <a:spcAft>
                <a:spcPts val="0"/>
              </a:spcAft>
              <a:buFontTx/>
              <a:buAutoNum type="arabicPeriod"/>
              <a:defRPr/>
            </a:pPr>
            <a:r>
              <a:rPr lang="en-US" sz="2000" dirty="0" smtClean="0"/>
              <a:t>Showing the relationship between these key concepts (6)</a:t>
            </a:r>
          </a:p>
          <a:p>
            <a:pPr marL="838200" lvl="1" indent="-381000" eaLnBrk="1" fontAlgn="auto" hangingPunct="1">
              <a:lnSpc>
                <a:spcPct val="90000"/>
              </a:lnSpc>
              <a:spcBef>
                <a:spcPts val="1200"/>
              </a:spcBef>
              <a:spcAft>
                <a:spcPts val="0"/>
              </a:spcAft>
              <a:buFontTx/>
              <a:buAutoNum type="arabicPeriod"/>
              <a:defRPr/>
            </a:pPr>
            <a:r>
              <a:rPr lang="en-US" sz="2000" dirty="0" smtClean="0"/>
              <a:t>Identifying what questions the students will need to be able to answer from the unit or lesson (7)</a:t>
            </a:r>
          </a:p>
          <a:p>
            <a:pPr marL="838200" lvl="1" indent="-381000" eaLnBrk="1" fontAlgn="auto" hangingPunct="1">
              <a:lnSpc>
                <a:spcPct val="90000"/>
              </a:lnSpc>
              <a:spcBef>
                <a:spcPts val="1200"/>
              </a:spcBef>
              <a:spcAft>
                <a:spcPts val="0"/>
              </a:spcAft>
              <a:buFontTx/>
              <a:buAutoNum type="arabicPeriod"/>
              <a:defRPr/>
            </a:pPr>
            <a:r>
              <a:rPr lang="en-US" sz="2000" dirty="0" smtClean="0"/>
              <a:t>Identifying the tasks that the students will be expected to participate in or complete (8)</a:t>
            </a:r>
          </a:p>
          <a:p>
            <a:pPr eaLnBrk="1" fontAlgn="auto" hangingPunct="1">
              <a:spcBef>
                <a:spcPts val="0"/>
              </a:spcBef>
              <a:spcAft>
                <a:spcPts val="0"/>
              </a:spcAft>
              <a:defRPr/>
            </a:pPr>
            <a:endParaRPr lang="en-US" dirty="0"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eaLnBrk="1" hangingPunct="1"/>
            <a:fld id="{DB4A8D57-185C-40EB-9802-D74F29CC20E9}" type="slidenum">
              <a:rPr lang="en-US" altLang="en-US" sz="1200" smtClean="0"/>
              <a:pPr eaLnBrk="1" hangingPunct="1"/>
              <a:t>7</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Lincs</a:t>
            </a:r>
            <a:r>
              <a:rPr lang="en-US" dirty="0" smtClean="0"/>
              <a:t> table is made up of 5 different</a:t>
            </a:r>
            <a:r>
              <a:rPr lang="en-US" baseline="0" dirty="0" smtClean="0"/>
              <a:t> boxes. Specific information is recorded in each box – the Term, a Definition, a Reminding work, a </a:t>
            </a:r>
            <a:r>
              <a:rPr lang="en-US" baseline="0" dirty="0" err="1" smtClean="0"/>
              <a:t>Lincing</a:t>
            </a:r>
            <a:r>
              <a:rPr lang="en-US" baseline="0" dirty="0" smtClean="0"/>
              <a:t> story, and a </a:t>
            </a:r>
            <a:r>
              <a:rPr lang="en-US" baseline="0" dirty="0" err="1" smtClean="0"/>
              <a:t>Lincing</a:t>
            </a:r>
            <a:r>
              <a:rPr lang="en-US" baseline="0" dirty="0" smtClean="0"/>
              <a:t> Picture. </a:t>
            </a:r>
          </a:p>
          <a:p>
            <a:r>
              <a:rPr lang="en-US" baseline="0" dirty="0" smtClean="0"/>
              <a:t>1</a:t>
            </a:r>
            <a:r>
              <a:rPr lang="en-US" baseline="30000" dirty="0" smtClean="0"/>
              <a:t>st</a:t>
            </a:r>
            <a:r>
              <a:rPr lang="en-US" baseline="0" dirty="0" smtClean="0"/>
              <a:t> time you use this, you do it as a whole group activity. Eventually, students will learn to construct LINCS Tables without teacher assistance. </a:t>
            </a:r>
          </a:p>
          <a:p>
            <a:endParaRPr lang="en-US" baseline="0" dirty="0" smtClean="0"/>
          </a:p>
          <a:p>
            <a:pPr marL="228600" indent="-228600">
              <a:buAutoNum type="arabicPeriod"/>
            </a:pPr>
            <a:r>
              <a:rPr lang="en-US" baseline="0" dirty="0" smtClean="0"/>
              <a:t>The term – discuss and define the meaning of the word within the context of the lesson. Record the term on the form. </a:t>
            </a:r>
          </a:p>
          <a:p>
            <a:pPr marL="228600" indent="-228600">
              <a:buAutoNum type="arabicPeriod"/>
            </a:pPr>
            <a:r>
              <a:rPr lang="en-US" baseline="0" dirty="0" smtClean="0"/>
              <a:t>A brief definition is written in section 2 – use ONLY the parts of the definition that are most essential for students to know. (reduce long definitions to their most essential parts)</a:t>
            </a:r>
          </a:p>
          <a:p>
            <a:pPr marL="228600" indent="-228600">
              <a:buAutoNum type="arabicPeriod"/>
            </a:pPr>
            <a:r>
              <a:rPr lang="en-US" baseline="0" dirty="0" smtClean="0"/>
              <a:t>The reminding word gives students auditory clues that will enable the to access their memory of the new term and the new term’s definition. It must SOUND similar to part of all of the new term, and it must be a word whose meaning is very familiar to the students.</a:t>
            </a:r>
          </a:p>
          <a:p>
            <a:pPr marL="228600" indent="-228600">
              <a:buAutoNum type="arabicPeriod"/>
            </a:pPr>
            <a:r>
              <a:rPr lang="en-US" baseline="0" dirty="0" smtClean="0"/>
              <a:t>The </a:t>
            </a:r>
            <a:r>
              <a:rPr lang="en-US" baseline="0" dirty="0" err="1" smtClean="0"/>
              <a:t>LINCing</a:t>
            </a:r>
            <a:r>
              <a:rPr lang="en-US" baseline="0" dirty="0" smtClean="0"/>
              <a:t> story is a short </a:t>
            </a:r>
            <a:r>
              <a:rPr lang="en-US" baseline="0" dirty="0" err="1" smtClean="0"/>
              <a:t>hrase</a:t>
            </a:r>
            <a:r>
              <a:rPr lang="en-US" baseline="0" dirty="0" smtClean="0"/>
              <a:t> or sentence that enables students to connect or link the meaning of the new term to familiar background knowledge. It provides auditory and visual links between the reminding word and the meaning of the new term. AN EFFECTIVE story includes several characteristics: the story always contains the reminding work, the story always contains the meaning of the new term in some way. The story sometimes contains the new term, the story is always short and simple</a:t>
            </a:r>
          </a:p>
          <a:p>
            <a:pPr marL="228600" indent="-228600">
              <a:buAutoNum type="arabicPeriod"/>
            </a:pPr>
            <a:r>
              <a:rPr lang="en-US" baseline="0" dirty="0" smtClean="0"/>
              <a:t>The </a:t>
            </a:r>
            <a:r>
              <a:rPr lang="en-US" baseline="0" dirty="0" err="1" smtClean="0"/>
              <a:t>LINCing</a:t>
            </a:r>
            <a:r>
              <a:rPr lang="en-US" baseline="0" dirty="0" smtClean="0"/>
              <a:t> picture is a memory device that provides a visual memory link for the new term. The picture does not need to be sophisticated artwork – stick figures are fine. The linking pictures must include 3 characteristics: It MUST depict, in some way, the essential features of the new term’s definition, it must contain a part related to the reminding word and it must help the student remember the new terms definition</a:t>
            </a:r>
          </a:p>
          <a:p>
            <a:r>
              <a:rPr lang="en-US" dirty="0" smtClean="0"/>
              <a:t>Teaches students how to rephrase</a:t>
            </a:r>
            <a:r>
              <a:rPr lang="en-US" baseline="0" dirty="0" smtClean="0"/>
              <a:t> key ideas and link to key words.</a:t>
            </a:r>
          </a:p>
          <a:p>
            <a:endParaRPr lang="en-US" dirty="0"/>
          </a:p>
        </p:txBody>
      </p:sp>
      <p:sp>
        <p:nvSpPr>
          <p:cNvPr id="4" name="Slide Number Placeholder 3"/>
          <p:cNvSpPr>
            <a:spLocks noGrp="1"/>
          </p:cNvSpPr>
          <p:nvPr>
            <p:ph type="sldNum" sz="quarter" idx="10"/>
          </p:nvPr>
        </p:nvSpPr>
        <p:spPr/>
        <p:txBody>
          <a:bodyPr/>
          <a:lstStyle/>
          <a:p>
            <a:fld id="{BC52C8D0-6B60-48F9-B215-FDACACCF090A}" type="slidenum">
              <a:rPr lang="en-US" smtClean="0"/>
              <a:t>22</a:t>
            </a:fld>
            <a:endParaRPr lang="en-US"/>
          </a:p>
        </p:txBody>
      </p:sp>
    </p:spTree>
    <p:extLst>
      <p:ext uri="{BB962C8B-B14F-4D97-AF65-F5344CB8AC3E}">
        <p14:creationId xmlns:p14="http://schemas.microsoft.com/office/powerpoint/2010/main" val="1870984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List the parts</a:t>
            </a:r>
          </a:p>
          <a:p>
            <a:pPr marL="228600" indent="-228600">
              <a:buAutoNum type="arabicPeriod"/>
            </a:pPr>
            <a:r>
              <a:rPr lang="en-US" baseline="0" dirty="0" smtClean="0"/>
              <a:t>Identify a reminding word</a:t>
            </a:r>
          </a:p>
          <a:p>
            <a:pPr marL="228600" indent="-228600">
              <a:buAutoNum type="arabicPeriod"/>
            </a:pPr>
            <a:r>
              <a:rPr lang="en-US" baseline="0" dirty="0" smtClean="0"/>
              <a:t>Note a </a:t>
            </a:r>
            <a:r>
              <a:rPr lang="en-US" baseline="0" dirty="0" err="1" smtClean="0"/>
              <a:t>LINCing</a:t>
            </a:r>
            <a:r>
              <a:rPr lang="en-US" baseline="0" dirty="0" smtClean="0"/>
              <a:t> story</a:t>
            </a:r>
          </a:p>
          <a:p>
            <a:pPr marL="228600" indent="-228600">
              <a:buAutoNum type="arabicPeriod"/>
            </a:pPr>
            <a:r>
              <a:rPr lang="en-US" baseline="0" dirty="0" smtClean="0"/>
              <a:t>Create a </a:t>
            </a:r>
            <a:r>
              <a:rPr lang="en-US" baseline="0" dirty="0" err="1" smtClean="0"/>
              <a:t>LINCing</a:t>
            </a:r>
            <a:r>
              <a:rPr lang="en-US" baseline="0" dirty="0" smtClean="0"/>
              <a:t> picture</a:t>
            </a:r>
          </a:p>
          <a:p>
            <a:pPr marL="228600" indent="-228600">
              <a:buAutoNum type="arabicPeriod"/>
            </a:pPr>
            <a:r>
              <a:rPr lang="en-US" baseline="0" dirty="0" smtClean="0"/>
              <a:t>Supervise practice</a:t>
            </a:r>
          </a:p>
          <a:p>
            <a:pPr marL="228600" indent="-228600">
              <a:buAutoNum type="arabicPeriod"/>
            </a:pPr>
            <a:r>
              <a:rPr lang="en-US" baseline="0" dirty="0" smtClean="0"/>
              <a:t>Can fold paper. Self test forward: Say new word, say reminding word, think of </a:t>
            </a:r>
            <a:r>
              <a:rPr lang="en-US" baseline="0" dirty="0" err="1" smtClean="0"/>
              <a:t>LINCing</a:t>
            </a:r>
            <a:r>
              <a:rPr lang="en-US" baseline="0" dirty="0" smtClean="0"/>
              <a:t> story, think of </a:t>
            </a:r>
            <a:r>
              <a:rPr lang="en-US" baseline="0" dirty="0" err="1" smtClean="0"/>
              <a:t>LINCing</a:t>
            </a:r>
            <a:r>
              <a:rPr lang="en-US" baseline="0" dirty="0" smtClean="0"/>
              <a:t> picture, Say the meaning of the new word. Check to see if you’re correct</a:t>
            </a:r>
          </a:p>
          <a:p>
            <a:pPr marL="228600" indent="-228600">
              <a:buAutoNum type="arabicPeriod"/>
            </a:pPr>
            <a:r>
              <a:rPr lang="en-US" baseline="0" dirty="0" smtClean="0"/>
              <a:t>Self test backward</a:t>
            </a:r>
            <a:endParaRPr lang="en-US" dirty="0"/>
          </a:p>
        </p:txBody>
      </p:sp>
      <p:sp>
        <p:nvSpPr>
          <p:cNvPr id="4" name="Slide Number Placeholder 3"/>
          <p:cNvSpPr>
            <a:spLocks noGrp="1"/>
          </p:cNvSpPr>
          <p:nvPr>
            <p:ph type="sldNum" sz="quarter" idx="10"/>
          </p:nvPr>
        </p:nvSpPr>
        <p:spPr/>
        <p:txBody>
          <a:bodyPr/>
          <a:lstStyle/>
          <a:p>
            <a:fld id="{BC52C8D0-6B60-48F9-B215-FDACACCF090A}" type="slidenum">
              <a:rPr lang="en-US" smtClean="0"/>
              <a:t>30</a:t>
            </a:fld>
            <a:endParaRPr lang="en-US"/>
          </a:p>
        </p:txBody>
      </p:sp>
    </p:spTree>
    <p:extLst>
      <p:ext uri="{BB962C8B-B14F-4D97-AF65-F5344CB8AC3E}">
        <p14:creationId xmlns:p14="http://schemas.microsoft.com/office/powerpoint/2010/main" val="2826276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 out </a:t>
            </a:r>
            <a:r>
              <a:rPr lang="en-US" dirty="0" err="1" smtClean="0"/>
              <a:t>LINCing</a:t>
            </a:r>
            <a:r>
              <a:rPr lang="en-US" dirty="0" smtClean="0"/>
              <a:t> templates &amp; practice</a:t>
            </a:r>
          </a:p>
          <a:p>
            <a:r>
              <a:rPr lang="en-US" dirty="0" smtClean="0"/>
              <a:t>Discuss</a:t>
            </a:r>
            <a:endParaRPr lang="en-US" dirty="0"/>
          </a:p>
        </p:txBody>
      </p:sp>
      <p:sp>
        <p:nvSpPr>
          <p:cNvPr id="4" name="Slide Number Placeholder 3"/>
          <p:cNvSpPr>
            <a:spLocks noGrp="1"/>
          </p:cNvSpPr>
          <p:nvPr>
            <p:ph type="sldNum" sz="quarter" idx="10"/>
          </p:nvPr>
        </p:nvSpPr>
        <p:spPr/>
        <p:txBody>
          <a:bodyPr/>
          <a:lstStyle/>
          <a:p>
            <a:fld id="{BC52C8D0-6B60-48F9-B215-FDACACCF090A}" type="slidenum">
              <a:rPr lang="en-US" smtClean="0"/>
              <a:t>31</a:t>
            </a:fld>
            <a:endParaRPr lang="en-US"/>
          </a:p>
        </p:txBody>
      </p:sp>
    </p:spTree>
    <p:extLst>
      <p:ext uri="{BB962C8B-B14F-4D97-AF65-F5344CB8AC3E}">
        <p14:creationId xmlns:p14="http://schemas.microsoft.com/office/powerpoint/2010/main" val="409077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2C8D0-6B60-48F9-B215-FDACACCF090A}" type="slidenum">
              <a:rPr lang="en-US" smtClean="0"/>
              <a:t>32</a:t>
            </a:fld>
            <a:endParaRPr lang="en-US"/>
          </a:p>
        </p:txBody>
      </p:sp>
    </p:spTree>
    <p:extLst>
      <p:ext uri="{BB962C8B-B14F-4D97-AF65-F5344CB8AC3E}">
        <p14:creationId xmlns:p14="http://schemas.microsoft.com/office/powerpoint/2010/main" val="139640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10/21/2016</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14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10/21/2016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10/21/2016</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10/21/2016</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10/21/2016</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10/21/2016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10/21/2016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10/21/2016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teproject.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848600" cy="2819399"/>
          </a:xfrm>
        </p:spPr>
        <p:txBody>
          <a:bodyPr/>
          <a:lstStyle/>
          <a:p>
            <a:r>
              <a:rPr lang="en-US" sz="4800" dirty="0" smtClean="0"/>
              <a:t>Universal </a:t>
            </a:r>
            <a:r>
              <a:rPr lang="en-US" sz="4800" dirty="0" smtClean="0"/>
              <a:t>Design Strategies for Mixed-Ability </a:t>
            </a:r>
            <a:r>
              <a:rPr lang="en-US" sz="4800" dirty="0" smtClean="0"/>
              <a:t>Classrooms</a:t>
            </a:r>
            <a:endParaRPr lang="en-US" sz="4000" dirty="0" smtClean="0"/>
          </a:p>
        </p:txBody>
      </p:sp>
      <p:sp>
        <p:nvSpPr>
          <p:cNvPr id="3" name="Subtitle 2"/>
          <p:cNvSpPr>
            <a:spLocks noGrp="1"/>
          </p:cNvSpPr>
          <p:nvPr>
            <p:ph type="subTitle" idx="1"/>
          </p:nvPr>
        </p:nvSpPr>
        <p:spPr>
          <a:xfrm>
            <a:off x="1371600" y="4495800"/>
            <a:ext cx="6400800" cy="1676400"/>
          </a:xfrm>
        </p:spPr>
        <p:txBody>
          <a:bodyPr>
            <a:normAutofit fontScale="70000" lnSpcReduction="20000"/>
          </a:bodyPr>
          <a:lstStyle/>
          <a:p>
            <a:r>
              <a:rPr lang="en-US" dirty="0" smtClean="0">
                <a:solidFill>
                  <a:schemeClr val="tx1"/>
                </a:solidFill>
              </a:rPr>
              <a:t>Robert Baer, Kent State University</a:t>
            </a:r>
          </a:p>
          <a:p>
            <a:r>
              <a:rPr lang="en-US" dirty="0" smtClean="0">
                <a:solidFill>
                  <a:schemeClr val="tx1"/>
                </a:solidFill>
              </a:rPr>
              <a:t>Alfred </a:t>
            </a:r>
            <a:r>
              <a:rPr lang="en-US" dirty="0">
                <a:solidFill>
                  <a:schemeClr val="tx1"/>
                </a:solidFill>
              </a:rPr>
              <a:t>Daviso III, University of Akron</a:t>
            </a:r>
          </a:p>
          <a:p>
            <a:r>
              <a:rPr lang="en-US" dirty="0" smtClean="0">
                <a:solidFill>
                  <a:schemeClr val="tx1"/>
                </a:solidFill>
              </a:rPr>
              <a:t>Carol Feldman-</a:t>
            </a:r>
            <a:r>
              <a:rPr lang="en-US" dirty="0" err="1" smtClean="0">
                <a:solidFill>
                  <a:schemeClr val="tx1"/>
                </a:solidFill>
              </a:rPr>
              <a:t>Spaber</a:t>
            </a:r>
            <a:r>
              <a:rPr lang="en-US" dirty="0" smtClean="0">
                <a:solidFill>
                  <a:schemeClr val="tx1"/>
                </a:solidFill>
              </a:rPr>
              <a:t>, </a:t>
            </a:r>
            <a:r>
              <a:rPr lang="en-US" dirty="0">
                <a:solidFill>
                  <a:schemeClr val="tx1"/>
                </a:solidFill>
              </a:rPr>
              <a:t>Kent State University</a:t>
            </a:r>
            <a:endParaRPr lang="en-US" dirty="0" smtClean="0">
              <a:solidFill>
                <a:schemeClr val="tx1"/>
              </a:solidFill>
            </a:endParaRPr>
          </a:p>
          <a:p>
            <a:r>
              <a:rPr lang="en-US" dirty="0" smtClean="0">
                <a:solidFill>
                  <a:schemeClr val="tx1"/>
                </a:solidFill>
              </a:rPr>
              <a:t>Tina </a:t>
            </a:r>
            <a:r>
              <a:rPr lang="en-US" dirty="0" err="1" smtClean="0">
                <a:solidFill>
                  <a:schemeClr val="tx1"/>
                </a:solidFill>
              </a:rPr>
              <a:t>DeTano</a:t>
            </a:r>
            <a:r>
              <a:rPr lang="en-US" dirty="0" smtClean="0">
                <a:solidFill>
                  <a:schemeClr val="tx1"/>
                </a:solidFill>
              </a:rPr>
              <a:t> Bastock, Kent </a:t>
            </a:r>
            <a:r>
              <a:rPr lang="en-US" dirty="0">
                <a:solidFill>
                  <a:schemeClr val="tx1"/>
                </a:solidFill>
              </a:rPr>
              <a:t>State University</a:t>
            </a:r>
            <a:endParaRPr lang="en-US" dirty="0" smtClean="0">
              <a:solidFill>
                <a:schemeClr val="tx1"/>
              </a:solidFill>
            </a:endParaRPr>
          </a:p>
          <a:p>
            <a:endParaRPr lang="en-US" dirty="0" smtClean="0">
              <a:solidFill>
                <a:schemeClr val="tx1"/>
              </a:solidFill>
            </a:endParaRPr>
          </a:p>
          <a:p>
            <a:r>
              <a:rPr lang="en-US" dirty="0" smtClean="0">
                <a:solidFill>
                  <a:schemeClr val="tx1"/>
                </a:solidFill>
              </a:rPr>
              <a:t>Contact:  rbaer@kent.edu</a:t>
            </a:r>
            <a:endParaRPr lang="en-US" dirty="0">
              <a:solidFill>
                <a:schemeClr val="tx1"/>
              </a:solidFill>
            </a:endParaRPr>
          </a:p>
        </p:txBody>
      </p:sp>
      <p:sp>
        <p:nvSpPr>
          <p:cNvPr id="5" name="Slide Number Placeholder 4"/>
          <p:cNvSpPr>
            <a:spLocks noGrp="1"/>
          </p:cNvSpPr>
          <p:nvPr>
            <p:ph type="sldNum" sz="quarter" idx="11"/>
          </p:nvPr>
        </p:nvSpPr>
        <p:spPr/>
        <p:txBody>
          <a:bodyPr/>
          <a:lstStyle/>
          <a:p>
            <a:fld id="{BA9B540C-44DA-4F69-89C9-7C84606640D3}" type="slidenum">
              <a:rPr lang="en-US" smtClean="0"/>
              <a:pPr/>
              <a:t>1</a:t>
            </a:fld>
            <a:endParaRPr lang="en-US" dirty="0"/>
          </a:p>
        </p:txBody>
      </p:sp>
      <p:sp>
        <p:nvSpPr>
          <p:cNvPr id="6" name="Footer Placeholder 5"/>
          <p:cNvSpPr>
            <a:spLocks noGrp="1"/>
          </p:cNvSpPr>
          <p:nvPr>
            <p:ph type="ftr" sz="quarter" idx="12"/>
          </p:nvPr>
        </p:nvSpPr>
        <p:spPr/>
        <p:txBody>
          <a:bodyPr/>
          <a:lstStyle/>
          <a:p>
            <a:r>
              <a:rPr lang="en-US" dirty="0" smtClean="0"/>
              <a:t>DCDT 2016</a:t>
            </a:r>
            <a:endParaRPr lang="en-US" dirty="0"/>
          </a:p>
        </p:txBody>
      </p:sp>
      <p:sp>
        <p:nvSpPr>
          <p:cNvPr id="7" name="Subtitle 2"/>
          <p:cNvSpPr txBox="1">
            <a:spLocks/>
          </p:cNvSpPr>
          <p:nvPr/>
        </p:nvSpPr>
        <p:spPr>
          <a:xfrm>
            <a:off x="2362200" y="3211282"/>
            <a:ext cx="4724400" cy="9906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endParaRPr lang="en-US" dirty="0" smtClean="0">
              <a:solidFill>
                <a:schemeClr val="tx1"/>
              </a:solidFill>
            </a:endParaRPr>
          </a:p>
          <a:p>
            <a:r>
              <a:rPr lang="en-US" sz="3200" b="1" dirty="0" smtClean="0">
                <a:solidFill>
                  <a:schemeClr val="tx1"/>
                </a:solidFill>
              </a:rPr>
              <a:t>DCDT 2016</a:t>
            </a:r>
            <a:endParaRPr lang="en-US" sz="3200" b="1" dirty="0">
              <a:solidFill>
                <a:schemeClr val="tx1"/>
              </a:solidFill>
            </a:endParaRPr>
          </a:p>
        </p:txBody>
      </p:sp>
    </p:spTree>
    <p:extLst>
      <p:ext uri="{BB962C8B-B14F-4D97-AF65-F5344CB8AC3E}">
        <p14:creationId xmlns:p14="http://schemas.microsoft.com/office/powerpoint/2010/main" val="4070551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600200"/>
          </a:xfrm>
        </p:spPr>
        <p:txBody>
          <a:bodyPr/>
          <a:lstStyle/>
          <a:p>
            <a:r>
              <a:rPr lang="en-US" sz="4800" dirty="0" smtClean="0"/>
              <a:t>Highlights of UDL </a:t>
            </a:r>
            <a:r>
              <a:rPr lang="en-US" sz="4800" i="1" dirty="0" smtClean="0"/>
              <a:t>Flexible Assignment </a:t>
            </a:r>
            <a:r>
              <a:rPr lang="en-US" sz="4800" dirty="0" smtClean="0"/>
              <a:t>Module-3</a:t>
            </a:r>
            <a:endParaRPr lang="en-US" sz="4800" dirty="0"/>
          </a:p>
        </p:txBody>
      </p:sp>
      <p:sp>
        <p:nvSpPr>
          <p:cNvPr id="3" name="Content Placeholder 2"/>
          <p:cNvSpPr>
            <a:spLocks noGrp="1"/>
          </p:cNvSpPr>
          <p:nvPr>
            <p:ph idx="1"/>
          </p:nvPr>
        </p:nvSpPr>
        <p:spPr/>
        <p:txBody>
          <a:bodyPr>
            <a:normAutofit fontScale="92500" lnSpcReduction="10000"/>
          </a:bodyPr>
          <a:lstStyle/>
          <a:p>
            <a:pPr>
              <a:spcAft>
                <a:spcPts val="1200"/>
              </a:spcAft>
            </a:pPr>
            <a:r>
              <a:rPr lang="en-US" dirty="0" smtClean="0">
                <a:solidFill>
                  <a:schemeClr val="tx1"/>
                </a:solidFill>
              </a:rPr>
              <a:t>Features “Think Tac Toe method”(Tomlinson) for differentiating ways that students can respond to an assignment</a:t>
            </a:r>
          </a:p>
          <a:p>
            <a:pPr>
              <a:spcAft>
                <a:spcPts val="1200"/>
              </a:spcAft>
            </a:pPr>
            <a:r>
              <a:rPr lang="en-US" dirty="0" smtClean="0">
                <a:solidFill>
                  <a:schemeClr val="tx1"/>
                </a:solidFill>
              </a:rPr>
              <a:t>Describes the “Jigsaw” approach to developing cooperative learning assignments</a:t>
            </a:r>
          </a:p>
          <a:p>
            <a:pPr>
              <a:spcAft>
                <a:spcPts val="1200"/>
              </a:spcAft>
            </a:pPr>
            <a:r>
              <a:rPr lang="en-US" dirty="0" smtClean="0">
                <a:solidFill>
                  <a:schemeClr val="tx1"/>
                </a:solidFill>
              </a:rPr>
              <a:t>Engages participants in planning a picnic fundraiser with differentiated assignments that emphasize</a:t>
            </a:r>
          </a:p>
          <a:p>
            <a:pPr lvl="1">
              <a:spcAft>
                <a:spcPts val="1200"/>
              </a:spcAft>
            </a:pPr>
            <a:r>
              <a:rPr lang="en-US" dirty="0" smtClean="0">
                <a:solidFill>
                  <a:schemeClr val="tx1"/>
                </a:solidFill>
              </a:rPr>
              <a:t>Academic skills</a:t>
            </a:r>
          </a:p>
          <a:p>
            <a:pPr lvl="1">
              <a:spcAft>
                <a:spcPts val="1200"/>
              </a:spcAft>
            </a:pPr>
            <a:r>
              <a:rPr lang="en-US" dirty="0" smtClean="0">
                <a:solidFill>
                  <a:schemeClr val="tx1"/>
                </a:solidFill>
              </a:rPr>
              <a:t>Applied skills</a:t>
            </a:r>
          </a:p>
          <a:p>
            <a:pPr lvl="1">
              <a:spcAft>
                <a:spcPts val="1200"/>
              </a:spcAft>
            </a:pPr>
            <a:r>
              <a:rPr lang="en-US" dirty="0" smtClean="0">
                <a:solidFill>
                  <a:schemeClr val="tx1"/>
                </a:solidFill>
              </a:rPr>
              <a:t>Interpersonal skills</a:t>
            </a:r>
          </a:p>
          <a:p>
            <a:pPr lvl="1">
              <a:spcAft>
                <a:spcPts val="1200"/>
              </a:spcAft>
            </a:pPr>
            <a:r>
              <a:rPr lang="en-US" dirty="0" smtClean="0">
                <a:solidFill>
                  <a:schemeClr val="tx1"/>
                </a:solidFill>
              </a:rPr>
              <a:t>Artistic skills</a:t>
            </a:r>
          </a:p>
          <a:p>
            <a:pPr>
              <a:spcAft>
                <a:spcPts val="1200"/>
              </a:spcAft>
            </a:pPr>
            <a:endParaRPr lang="en-US" dirty="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val="213070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11</a:t>
            </a:fld>
            <a:endParaRPr lang="en-US"/>
          </a:p>
        </p:txBody>
      </p:sp>
      <p:graphicFrame>
        <p:nvGraphicFramePr>
          <p:cNvPr id="7" name="Group 66"/>
          <p:cNvGraphicFramePr>
            <a:graphicFrameLocks noGrp="1"/>
          </p:cNvGraphicFramePr>
          <p:nvPr/>
        </p:nvGraphicFramePr>
        <p:xfrm>
          <a:off x="838200" y="1676400"/>
          <a:ext cx="7467600" cy="4733925"/>
        </p:xfrm>
        <a:graphic>
          <a:graphicData uri="http://schemas.openxmlformats.org/drawingml/2006/table">
            <a:tbl>
              <a:tblPr/>
              <a:tblGrid>
                <a:gridCol w="2489200"/>
                <a:gridCol w="2489200"/>
                <a:gridCol w="2489200"/>
              </a:tblGrid>
              <a:tr h="1616075">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Kinesthetic</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Whole body games, movement activities, making models, following instructions to make something, setting up experiments</a:t>
                      </a:r>
                      <a:endParaRPr kumimoji="0" lang="en-US" sz="1400" b="0" i="0" u="none" strike="noStrike" cap="none" normalizeH="0" baseline="0" dirty="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Knowledge</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list, define, tell, describe, identify, show, label, collect, examine,  quote, name, who, when, where</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Auditory</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interviewing, debating participating on a panel giving oral reports participating in oral discussions of written material </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0525">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Comprehension</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Summarize, describe,</a:t>
                      </a:r>
                    </a:p>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interpret, contrast, predict, associate, distinguish, estimate, discuss, extend </a:t>
                      </a:r>
                      <a:endParaRPr kumimoji="0" lang="en-US" sz="1400" b="0" i="0" u="none" strike="noStrike" cap="none" normalizeH="0" baseline="0" dirty="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Core Content</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information is presented in sequential steps, lessons are structured and teacher-directed goals are clear requirements are spelled out </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Synthesis</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combine, integrate, modify, rearrange, substitute, plan, create, design, invent, what if?, compose, formulate, prepare, generalize, rewrite </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57325">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Visual</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computer graphics maps, graphs, charts, cartoons, posters, diagrams, graphic organizers, text with a lot of pictures</a:t>
                      </a:r>
                      <a:endParaRPr kumimoji="0" lang="en-US" sz="1400" b="0" i="0" u="none" strike="noStrike" cap="none" normalizeH="0" baseline="0" dirty="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Evaluation</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assess, decide, rank, grade, test, measure, recommend, convince, select, judge, explain, discriminate, support, conclude, compare</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Tactile</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Drawing, playing board games, making dioramas, making models, following instructions to make something </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Rectangle 4"/>
          <p:cNvSpPr>
            <a:spLocks noChangeArrowheads="1"/>
          </p:cNvSpPr>
          <p:nvPr/>
        </p:nvSpPr>
        <p:spPr bwMode="auto">
          <a:xfrm>
            <a:off x="838200" y="492042"/>
            <a:ext cx="7453313" cy="746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52352" rIns="0" bIns="38088" anchor="ctr">
            <a:spAutoFit/>
          </a:bodyPr>
          <a:lstStyle>
            <a:lvl1pPr indent="457200"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ctr" eaLnBrk="1" hangingPunct="1">
              <a:spcBef>
                <a:spcPct val="0"/>
              </a:spcBef>
              <a:buClrTx/>
              <a:buSzTx/>
              <a:buFontTx/>
              <a:buNone/>
            </a:pPr>
            <a:r>
              <a:rPr lang="en-US" altLang="en-US" sz="1800" b="1" dirty="0" smtClean="0"/>
              <a:t>Some possible forms of differentiation using the </a:t>
            </a:r>
          </a:p>
          <a:p>
            <a:pPr algn="ctr" eaLnBrk="1" hangingPunct="1">
              <a:spcBef>
                <a:spcPct val="0"/>
              </a:spcBef>
              <a:buClrTx/>
              <a:buSzTx/>
              <a:buFontTx/>
              <a:buNone/>
            </a:pPr>
            <a:r>
              <a:rPr lang="en-US" altLang="en-US" sz="1800" b="1" dirty="0" smtClean="0"/>
              <a:t>“Think </a:t>
            </a:r>
            <a:r>
              <a:rPr lang="en-US" altLang="en-US" sz="1800" b="1" dirty="0"/>
              <a:t>Tac </a:t>
            </a:r>
            <a:r>
              <a:rPr lang="en-US" altLang="en-US" sz="1800" b="1" dirty="0" smtClean="0"/>
              <a:t>Toe” matrix</a:t>
            </a:r>
            <a:endParaRPr lang="en-US" altLang="en-US" dirty="0"/>
          </a:p>
        </p:txBody>
      </p:sp>
    </p:spTree>
    <p:extLst>
      <p:ext uri="{BB962C8B-B14F-4D97-AF65-F5344CB8AC3E}">
        <p14:creationId xmlns:p14="http://schemas.microsoft.com/office/powerpoint/2010/main" val="3271775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600200"/>
          </a:xfrm>
        </p:spPr>
        <p:txBody>
          <a:bodyPr/>
          <a:lstStyle/>
          <a:p>
            <a:r>
              <a:rPr lang="en-US" sz="4800" dirty="0" smtClean="0"/>
              <a:t>Highlights of </a:t>
            </a:r>
            <a:r>
              <a:rPr lang="en-US" sz="4800" i="1" dirty="0" smtClean="0"/>
              <a:t>Providing Accommodations </a:t>
            </a:r>
            <a:r>
              <a:rPr lang="en-US" sz="4800" dirty="0" smtClean="0"/>
              <a:t>Module-4 </a:t>
            </a:r>
            <a:endParaRPr lang="en-US" sz="4800" dirty="0"/>
          </a:p>
        </p:txBody>
      </p:sp>
      <p:sp>
        <p:nvSpPr>
          <p:cNvPr id="3" name="Content Placeholder 2"/>
          <p:cNvSpPr>
            <a:spLocks noGrp="1"/>
          </p:cNvSpPr>
          <p:nvPr>
            <p:ph idx="1"/>
          </p:nvPr>
        </p:nvSpPr>
        <p:spPr/>
        <p:txBody>
          <a:bodyPr>
            <a:normAutofit fontScale="70000" lnSpcReduction="20000"/>
          </a:bodyPr>
          <a:lstStyle/>
          <a:p>
            <a:pPr>
              <a:spcAft>
                <a:spcPts val="1200"/>
              </a:spcAft>
            </a:pPr>
            <a:r>
              <a:rPr lang="en-US" dirty="0" smtClean="0">
                <a:solidFill>
                  <a:schemeClr val="tx1"/>
                </a:solidFill>
              </a:rPr>
              <a:t>Provides an overview of special education legislation regarding accommodations including: Free appropriate public education (FAPE); Least-restrictive environment (LRE); Individual Education Programs (IEPs); and Multi-Factored Evaluations (MFE or ETR)</a:t>
            </a:r>
          </a:p>
          <a:p>
            <a:pPr>
              <a:spcAft>
                <a:spcPts val="1200"/>
              </a:spcAft>
            </a:pPr>
            <a:r>
              <a:rPr lang="en-US" dirty="0" smtClean="0">
                <a:solidFill>
                  <a:schemeClr val="tx1"/>
                </a:solidFill>
              </a:rPr>
              <a:t>Provides an overview of legislation for participation in career-technical education including: Equal access to enrollment; participation in IEPs planning and delivery; and provision of transition and supplemental services</a:t>
            </a:r>
          </a:p>
          <a:p>
            <a:pPr>
              <a:spcAft>
                <a:spcPts val="1200"/>
              </a:spcAft>
            </a:pPr>
            <a:r>
              <a:rPr lang="en-US" dirty="0" smtClean="0">
                <a:solidFill>
                  <a:schemeClr val="tx1"/>
                </a:solidFill>
              </a:rPr>
              <a:t>Provides an overview of laws governing workplace accommodations including:  essential elements of a job; reasonable accommodations; and undue hardship constraints</a:t>
            </a:r>
          </a:p>
          <a:p>
            <a:pPr>
              <a:spcAft>
                <a:spcPts val="1200"/>
              </a:spcAft>
            </a:pPr>
            <a:r>
              <a:rPr lang="en-US" dirty="0" smtClean="0">
                <a:solidFill>
                  <a:schemeClr val="tx1"/>
                </a:solidFill>
              </a:rPr>
              <a:t>Provides resources for locating effective and low-cost accommodations</a:t>
            </a:r>
          </a:p>
          <a:p>
            <a:pPr>
              <a:spcAft>
                <a:spcPts val="1200"/>
              </a:spcAft>
            </a:pPr>
            <a:r>
              <a:rPr lang="en-US" dirty="0" smtClean="0">
                <a:solidFill>
                  <a:schemeClr val="tx1"/>
                </a:solidFill>
              </a:rPr>
              <a:t>Provides a rationale for selecting career-technical education courses of study that include preparation for:  (a) employment, (b) postsecondary education, or (c) meeting industrial standards.</a:t>
            </a:r>
          </a:p>
          <a:p>
            <a:pPr>
              <a:spcAft>
                <a:spcPts val="1200"/>
              </a:spcAft>
            </a:pPr>
            <a:endParaRPr lang="en-US" dirty="0" smtClean="0">
              <a:solidFill>
                <a:schemeClr val="tx1"/>
              </a:solidFill>
            </a:endParaRPr>
          </a:p>
          <a:p>
            <a:pPr lvl="1">
              <a:spcAft>
                <a:spcPts val="1200"/>
              </a:spcAft>
            </a:pPr>
            <a:endParaRPr lang="en-US" dirty="0" smtClean="0">
              <a:solidFill>
                <a:schemeClr val="tx1"/>
              </a:solidFill>
            </a:endParaRPr>
          </a:p>
          <a:p>
            <a:pPr>
              <a:spcAft>
                <a:spcPts val="1200"/>
              </a:spcAft>
            </a:pPr>
            <a:endParaRPr lang="en-US" dirty="0" smtClean="0">
              <a:solidFill>
                <a:schemeClr val="tx1"/>
              </a:solidFill>
            </a:endParaRPr>
          </a:p>
          <a:p>
            <a:pPr>
              <a:spcAft>
                <a:spcPts val="1200"/>
              </a:spcAft>
            </a:pPr>
            <a:endParaRPr lang="en-US" dirty="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12</a:t>
            </a:fld>
            <a:endParaRPr lang="en-US"/>
          </a:p>
        </p:txBody>
      </p:sp>
      <p:sp>
        <p:nvSpPr>
          <p:cNvPr id="7" name="Right Brace 6"/>
          <p:cNvSpPr/>
          <p:nvPr/>
        </p:nvSpPr>
        <p:spPr>
          <a:xfrm>
            <a:off x="5867400" y="914400"/>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13771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 Module 4</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solidFill>
                  <a:schemeClr val="tx1"/>
                </a:solidFill>
              </a:rPr>
              <a:t>A student wants to enter an auto mechanic career-technical program but will not be able to obtain ASE certification.  He wants work at Jiffy Lube after leaving high school.  Should the career-technical auto mechanics program be expected to enroll him?</a:t>
            </a:r>
          </a:p>
          <a:p>
            <a:pPr marL="457200" indent="-457200">
              <a:buFont typeface="+mj-lt"/>
              <a:buAutoNum type="arabicPeriod"/>
            </a:pPr>
            <a:endParaRPr lang="en-US" dirty="0" smtClean="0">
              <a:solidFill>
                <a:schemeClr val="tx1"/>
              </a:solidFill>
            </a:endParaRPr>
          </a:p>
          <a:p>
            <a:pPr marL="457200" indent="-457200">
              <a:buFont typeface="+mj-lt"/>
              <a:buAutoNum type="arabicPeriod"/>
            </a:pPr>
            <a:r>
              <a:rPr lang="en-US" dirty="0" smtClean="0">
                <a:solidFill>
                  <a:schemeClr val="tx1"/>
                </a:solidFill>
              </a:rPr>
              <a:t>A student wants to enter a cosmetology program but will not be able to obtain cosmetology certification.  The student wants to attend this program because she likes to style her own hair.  Should the career-technical cosmetology program be expected to enroll her? </a:t>
            </a:r>
            <a:endParaRPr lang="en-US" dirty="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13</a:t>
            </a:fld>
            <a:endParaRPr lang="en-US"/>
          </a:p>
        </p:txBody>
      </p:sp>
    </p:spTree>
    <p:extLst>
      <p:ext uri="{BB962C8B-B14F-4D97-AF65-F5344CB8AC3E}">
        <p14:creationId xmlns:p14="http://schemas.microsoft.com/office/powerpoint/2010/main" val="1100299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600200"/>
          </a:xfrm>
        </p:spPr>
        <p:txBody>
          <a:bodyPr/>
          <a:lstStyle/>
          <a:p>
            <a:r>
              <a:rPr lang="en-US" sz="4800" dirty="0" smtClean="0"/>
              <a:t>Highlights of </a:t>
            </a:r>
            <a:r>
              <a:rPr lang="en-US" sz="4800" i="1" dirty="0" smtClean="0"/>
              <a:t>Classroom Management </a:t>
            </a:r>
            <a:r>
              <a:rPr lang="en-US" sz="4800" dirty="0" smtClean="0"/>
              <a:t>Module-5 </a:t>
            </a:r>
            <a:endParaRPr lang="en-US" sz="4800" dirty="0"/>
          </a:p>
        </p:txBody>
      </p:sp>
      <p:sp>
        <p:nvSpPr>
          <p:cNvPr id="3" name="Content Placeholder 2"/>
          <p:cNvSpPr>
            <a:spLocks noGrp="1"/>
          </p:cNvSpPr>
          <p:nvPr>
            <p:ph idx="1"/>
          </p:nvPr>
        </p:nvSpPr>
        <p:spPr/>
        <p:txBody>
          <a:bodyPr>
            <a:normAutofit/>
          </a:bodyPr>
          <a:lstStyle/>
          <a:p>
            <a:pPr>
              <a:spcAft>
                <a:spcPts val="1200"/>
              </a:spcAft>
            </a:pPr>
            <a:r>
              <a:rPr lang="en-US" dirty="0" smtClean="0">
                <a:solidFill>
                  <a:schemeClr val="tx1"/>
                </a:solidFill>
              </a:rPr>
              <a:t>Provides an overview of co-teaching strategies</a:t>
            </a:r>
          </a:p>
          <a:p>
            <a:pPr>
              <a:spcAft>
                <a:spcPts val="1200"/>
              </a:spcAft>
            </a:pPr>
            <a:r>
              <a:rPr lang="en-US" dirty="0" smtClean="0">
                <a:solidFill>
                  <a:schemeClr val="tx1"/>
                </a:solidFill>
              </a:rPr>
              <a:t>Discusses the learning environment and how to structure a classroom.</a:t>
            </a:r>
          </a:p>
          <a:p>
            <a:pPr>
              <a:spcAft>
                <a:spcPts val="1200"/>
              </a:spcAft>
            </a:pPr>
            <a:r>
              <a:rPr lang="en-US" dirty="0" smtClean="0">
                <a:solidFill>
                  <a:schemeClr val="tx1"/>
                </a:solidFill>
              </a:rPr>
              <a:t>Provides an overview of  how to use graphics and scaffolding to allow all students to participate in discussion of advanced concepts</a:t>
            </a:r>
          </a:p>
          <a:p>
            <a:pPr>
              <a:spcAft>
                <a:spcPts val="1200"/>
              </a:spcAft>
            </a:pPr>
            <a:r>
              <a:rPr lang="en-US" dirty="0" smtClean="0">
                <a:solidFill>
                  <a:schemeClr val="tx1"/>
                </a:solidFill>
              </a:rPr>
              <a:t>Discusses grading strategies for mixed-ability classrooms where students have different learning goals</a:t>
            </a:r>
          </a:p>
          <a:p>
            <a:pPr>
              <a:spcAft>
                <a:spcPts val="1200"/>
              </a:spcAft>
            </a:pPr>
            <a:endParaRPr lang="en-US" dirty="0" smtClean="0">
              <a:solidFill>
                <a:schemeClr val="tx1"/>
              </a:solidFill>
            </a:endParaRPr>
          </a:p>
          <a:p>
            <a:pPr>
              <a:spcAft>
                <a:spcPts val="1200"/>
              </a:spcAft>
            </a:pPr>
            <a:endParaRPr lang="en-US" dirty="0" smtClean="0">
              <a:solidFill>
                <a:schemeClr val="tx1"/>
              </a:solidFill>
            </a:endParaRPr>
          </a:p>
          <a:p>
            <a:pPr>
              <a:spcAft>
                <a:spcPts val="1200"/>
              </a:spcAft>
            </a:pPr>
            <a:endParaRPr lang="en-US" dirty="0" smtClean="0">
              <a:solidFill>
                <a:schemeClr val="tx1"/>
              </a:solidFill>
            </a:endParaRPr>
          </a:p>
          <a:p>
            <a:pPr lvl="1">
              <a:spcAft>
                <a:spcPts val="1200"/>
              </a:spcAft>
            </a:pPr>
            <a:endParaRPr lang="en-US" dirty="0" smtClean="0">
              <a:solidFill>
                <a:schemeClr val="tx1"/>
              </a:solidFill>
            </a:endParaRPr>
          </a:p>
          <a:p>
            <a:pPr>
              <a:spcAft>
                <a:spcPts val="1200"/>
              </a:spcAft>
            </a:pPr>
            <a:endParaRPr lang="en-US" dirty="0" smtClean="0">
              <a:solidFill>
                <a:schemeClr val="tx1"/>
              </a:solidFill>
            </a:endParaRPr>
          </a:p>
          <a:p>
            <a:pPr>
              <a:spcAft>
                <a:spcPts val="1200"/>
              </a:spcAft>
            </a:pPr>
            <a:endParaRPr lang="en-US" dirty="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14</a:t>
            </a:fld>
            <a:endParaRPr lang="en-US"/>
          </a:p>
        </p:txBody>
      </p:sp>
      <p:sp>
        <p:nvSpPr>
          <p:cNvPr id="7" name="Right Brace 6"/>
          <p:cNvSpPr/>
          <p:nvPr/>
        </p:nvSpPr>
        <p:spPr>
          <a:xfrm>
            <a:off x="5867400" y="914400"/>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13063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15</a:t>
            </a:fld>
            <a:endParaRPr lang="en-US"/>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1066800" y="304800"/>
            <a:ext cx="6456045" cy="4884420"/>
          </a:xfrm>
          <a:prstGeom prst="rect">
            <a:avLst/>
          </a:prstGeom>
        </p:spPr>
      </p:pic>
      <p:sp>
        <p:nvSpPr>
          <p:cNvPr id="8" name="TextBox 7"/>
          <p:cNvSpPr txBox="1"/>
          <p:nvPr/>
        </p:nvSpPr>
        <p:spPr>
          <a:xfrm>
            <a:off x="1066800" y="5189220"/>
            <a:ext cx="6781800" cy="1754326"/>
          </a:xfrm>
          <a:prstGeom prst="rect">
            <a:avLst/>
          </a:prstGeom>
          <a:noFill/>
        </p:spPr>
        <p:txBody>
          <a:bodyPr wrap="square" rtlCol="0">
            <a:spAutoFit/>
          </a:bodyPr>
          <a:lstStyle/>
          <a:p>
            <a:r>
              <a:rPr lang="en-US" b="1" u="sng" dirty="0" smtClean="0"/>
              <a:t>Group activity for Module 5:  </a:t>
            </a:r>
          </a:p>
          <a:p>
            <a:pPr lvl="0"/>
            <a:r>
              <a:rPr lang="en-US" b="1" i="1" dirty="0"/>
              <a:t>Divide into groups of 4-6</a:t>
            </a:r>
            <a:endParaRPr lang="en-US" dirty="0"/>
          </a:p>
          <a:p>
            <a:pPr lvl="0"/>
            <a:r>
              <a:rPr lang="en-US" b="1" i="1" dirty="0"/>
              <a:t>Identify two concepts for comparison (e.g., male vs. female)</a:t>
            </a:r>
            <a:endParaRPr lang="en-US" dirty="0"/>
          </a:p>
          <a:p>
            <a:pPr lvl="0"/>
            <a:r>
              <a:rPr lang="en-US" b="1" i="1" dirty="0"/>
              <a:t>Follow the steps in the </a:t>
            </a:r>
            <a:r>
              <a:rPr lang="en-US" b="1" i="1" dirty="0" smtClean="0"/>
              <a:t>Concept Comparison Routine </a:t>
            </a:r>
            <a:r>
              <a:rPr lang="en-US" b="1" i="1" dirty="0"/>
              <a:t>to develop a summary statement</a:t>
            </a:r>
            <a:endParaRPr lang="en-US" dirty="0"/>
          </a:p>
          <a:p>
            <a:endParaRPr lang="en-US" dirty="0"/>
          </a:p>
        </p:txBody>
      </p:sp>
    </p:spTree>
    <p:extLst>
      <p:ext uri="{BB962C8B-B14F-4D97-AF65-F5344CB8AC3E}">
        <p14:creationId xmlns:p14="http://schemas.microsoft.com/office/powerpoint/2010/main" val="1625176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600200"/>
          </a:xfrm>
        </p:spPr>
        <p:txBody>
          <a:bodyPr/>
          <a:lstStyle/>
          <a:p>
            <a:r>
              <a:rPr lang="en-US" sz="4800" dirty="0" smtClean="0"/>
              <a:t>Highlights of </a:t>
            </a:r>
            <a:r>
              <a:rPr lang="en-US" sz="4800" i="1" dirty="0" smtClean="0"/>
              <a:t>Individual Problem Solving </a:t>
            </a:r>
            <a:r>
              <a:rPr lang="en-US" sz="4800" dirty="0" smtClean="0"/>
              <a:t>Module-6 </a:t>
            </a:r>
            <a:endParaRPr lang="en-US" sz="4800" dirty="0"/>
          </a:p>
        </p:txBody>
      </p:sp>
      <p:sp>
        <p:nvSpPr>
          <p:cNvPr id="3" name="Content Placeholder 2"/>
          <p:cNvSpPr>
            <a:spLocks noGrp="1"/>
          </p:cNvSpPr>
          <p:nvPr>
            <p:ph idx="1"/>
          </p:nvPr>
        </p:nvSpPr>
        <p:spPr/>
        <p:txBody>
          <a:bodyPr>
            <a:normAutofit lnSpcReduction="10000"/>
          </a:bodyPr>
          <a:lstStyle/>
          <a:p>
            <a:pPr>
              <a:spcAft>
                <a:spcPts val="1200"/>
              </a:spcAft>
            </a:pPr>
            <a:r>
              <a:rPr lang="en-US" dirty="0" smtClean="0">
                <a:solidFill>
                  <a:schemeClr val="tx1"/>
                </a:solidFill>
              </a:rPr>
              <a:t>Provides an overview of Positive Behavior Intervention and Supports (PBIS) systems</a:t>
            </a:r>
          </a:p>
          <a:p>
            <a:pPr>
              <a:spcAft>
                <a:spcPts val="1200"/>
              </a:spcAft>
            </a:pPr>
            <a:r>
              <a:rPr lang="en-US" dirty="0" smtClean="0">
                <a:solidFill>
                  <a:schemeClr val="tx1"/>
                </a:solidFill>
              </a:rPr>
              <a:t>Identifies four common barriers to learning and their causes:</a:t>
            </a:r>
          </a:p>
          <a:p>
            <a:pPr lvl="1">
              <a:spcAft>
                <a:spcPts val="1200"/>
              </a:spcAft>
            </a:pPr>
            <a:r>
              <a:rPr lang="en-US" dirty="0" smtClean="0">
                <a:solidFill>
                  <a:schemeClr val="tx1"/>
                </a:solidFill>
              </a:rPr>
              <a:t>Lack of motivation </a:t>
            </a:r>
          </a:p>
          <a:p>
            <a:pPr lvl="1">
              <a:spcAft>
                <a:spcPts val="1200"/>
              </a:spcAft>
            </a:pPr>
            <a:r>
              <a:rPr lang="en-US" dirty="0" smtClean="0">
                <a:solidFill>
                  <a:schemeClr val="tx1"/>
                </a:solidFill>
              </a:rPr>
              <a:t>Learning needs and barriers</a:t>
            </a:r>
          </a:p>
          <a:p>
            <a:pPr lvl="1">
              <a:spcAft>
                <a:spcPts val="1200"/>
              </a:spcAft>
            </a:pPr>
            <a:r>
              <a:rPr lang="en-US" dirty="0" smtClean="0">
                <a:solidFill>
                  <a:schemeClr val="tx1"/>
                </a:solidFill>
              </a:rPr>
              <a:t>Behavioral barriers</a:t>
            </a:r>
          </a:p>
          <a:p>
            <a:pPr lvl="1">
              <a:spcAft>
                <a:spcPts val="1200"/>
              </a:spcAft>
            </a:pPr>
            <a:r>
              <a:rPr lang="en-US" dirty="0" smtClean="0">
                <a:solidFill>
                  <a:schemeClr val="tx1"/>
                </a:solidFill>
              </a:rPr>
              <a:t>Physical and sensory barriers</a:t>
            </a:r>
          </a:p>
          <a:p>
            <a:pPr>
              <a:spcAft>
                <a:spcPts val="1200"/>
              </a:spcAft>
            </a:pPr>
            <a:r>
              <a:rPr lang="en-US" dirty="0" smtClean="0">
                <a:solidFill>
                  <a:schemeClr val="tx1"/>
                </a:solidFill>
              </a:rPr>
              <a:t>Discusses EBP related to overcoming learning barriers in the context in which they are occurring</a:t>
            </a:r>
          </a:p>
          <a:p>
            <a:pPr lvl="1">
              <a:spcAft>
                <a:spcPts val="1200"/>
              </a:spcAft>
            </a:pPr>
            <a:endParaRPr lang="en-US" dirty="0" smtClean="0">
              <a:solidFill>
                <a:schemeClr val="tx1"/>
              </a:solidFill>
            </a:endParaRPr>
          </a:p>
          <a:p>
            <a:pPr>
              <a:spcAft>
                <a:spcPts val="1200"/>
              </a:spcAft>
            </a:pPr>
            <a:endParaRPr lang="en-US" dirty="0" smtClean="0">
              <a:solidFill>
                <a:schemeClr val="tx1"/>
              </a:solidFill>
            </a:endParaRPr>
          </a:p>
          <a:p>
            <a:pPr>
              <a:spcAft>
                <a:spcPts val="1200"/>
              </a:spcAft>
            </a:pPr>
            <a:endParaRPr lang="en-US" dirty="0" smtClean="0">
              <a:solidFill>
                <a:schemeClr val="tx1"/>
              </a:solidFill>
            </a:endParaRPr>
          </a:p>
          <a:p>
            <a:pPr>
              <a:spcAft>
                <a:spcPts val="1200"/>
              </a:spcAft>
            </a:pPr>
            <a:endParaRPr lang="en-US" dirty="0" smtClean="0">
              <a:solidFill>
                <a:schemeClr val="tx1"/>
              </a:solidFill>
            </a:endParaRPr>
          </a:p>
          <a:p>
            <a:pPr lvl="1">
              <a:spcAft>
                <a:spcPts val="1200"/>
              </a:spcAft>
            </a:pPr>
            <a:endParaRPr lang="en-US" dirty="0" smtClean="0">
              <a:solidFill>
                <a:schemeClr val="tx1"/>
              </a:solidFill>
            </a:endParaRPr>
          </a:p>
          <a:p>
            <a:pPr>
              <a:spcAft>
                <a:spcPts val="1200"/>
              </a:spcAft>
            </a:pPr>
            <a:endParaRPr lang="en-US" dirty="0" smtClean="0">
              <a:solidFill>
                <a:schemeClr val="tx1"/>
              </a:solidFill>
            </a:endParaRPr>
          </a:p>
          <a:p>
            <a:pPr>
              <a:spcAft>
                <a:spcPts val="1200"/>
              </a:spcAft>
            </a:pPr>
            <a:endParaRPr lang="en-US" dirty="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16</a:t>
            </a:fld>
            <a:endParaRPr lang="en-US"/>
          </a:p>
        </p:txBody>
      </p:sp>
      <p:sp>
        <p:nvSpPr>
          <p:cNvPr id="7" name="Right Brace 6"/>
          <p:cNvSpPr/>
          <p:nvPr/>
        </p:nvSpPr>
        <p:spPr>
          <a:xfrm>
            <a:off x="5867400" y="914400"/>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0849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 Module 6</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solidFill>
                  <a:schemeClr val="tx1"/>
                </a:solidFill>
              </a:rPr>
              <a:t>A student constantly interrupts to gain attention of the teacher.  How might a teacher set up class discussion to provide greater attention to other students in the class while rewarding appropriate behavior by the </a:t>
            </a:r>
            <a:r>
              <a:rPr lang="en-US" smtClean="0">
                <a:solidFill>
                  <a:schemeClr val="tx1"/>
                </a:solidFill>
              </a:rPr>
              <a:t>attention-seeking student?</a:t>
            </a:r>
            <a:endParaRPr lang="en-US" dirty="0" smtClean="0">
              <a:solidFill>
                <a:schemeClr val="tx1"/>
              </a:solidFill>
            </a:endParaRPr>
          </a:p>
          <a:p>
            <a:pPr marL="457200" indent="-457200">
              <a:buFont typeface="+mj-lt"/>
              <a:buAutoNum type="arabicPeriod"/>
            </a:pPr>
            <a:r>
              <a:rPr lang="en-US" dirty="0" smtClean="0">
                <a:solidFill>
                  <a:schemeClr val="tx1"/>
                </a:solidFill>
              </a:rPr>
              <a:t>A student with autism exhibits extreme avoidance behavior in the form of tantrum behavior when asked to transition from one task to the next.  The cause of avoidance is severe anxiety.  How might the teacher address this issue?</a:t>
            </a:r>
            <a:endParaRPr lang="en-US" dirty="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17</a:t>
            </a:fld>
            <a:endParaRPr lang="en-US"/>
          </a:p>
        </p:txBody>
      </p:sp>
    </p:spTree>
    <p:extLst>
      <p:ext uri="{BB962C8B-B14F-4D97-AF65-F5344CB8AC3E}">
        <p14:creationId xmlns:p14="http://schemas.microsoft.com/office/powerpoint/2010/main" val="2412024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 of Teacher Learning </a:t>
            </a:r>
            <a:r>
              <a:rPr lang="en-US" dirty="0" err="1" smtClean="0"/>
              <a:t>Communitie</a:t>
            </a:r>
            <a:endParaRPr lang="en-US" dirty="0"/>
          </a:p>
        </p:txBody>
      </p:sp>
      <p:sp>
        <p:nvSpPr>
          <p:cNvPr id="3" name="Content Placeholder 2"/>
          <p:cNvSpPr>
            <a:spLocks noGrp="1"/>
          </p:cNvSpPr>
          <p:nvPr>
            <p:ph idx="1"/>
          </p:nvPr>
        </p:nvSpPr>
        <p:spPr/>
        <p:txBody>
          <a:bodyPr/>
          <a:lstStyle/>
          <a:p>
            <a:r>
              <a:rPr lang="en-US" dirty="0" smtClean="0">
                <a:solidFill>
                  <a:schemeClr val="tx1"/>
                </a:solidFill>
              </a:rPr>
              <a:t>Describes the challenges for teachers who need time for professional development</a:t>
            </a:r>
          </a:p>
          <a:p>
            <a:r>
              <a:rPr lang="en-US" dirty="0" smtClean="0">
                <a:solidFill>
                  <a:schemeClr val="tx1"/>
                </a:solidFill>
              </a:rPr>
              <a:t>Describes how teachers need to take responsibility for improving their practice by establishing learning communities</a:t>
            </a:r>
          </a:p>
          <a:p>
            <a:r>
              <a:rPr lang="en-US" dirty="0" smtClean="0">
                <a:solidFill>
                  <a:schemeClr val="tx1"/>
                </a:solidFill>
              </a:rPr>
              <a:t>Describes a five-step group process approach (Tuckman &amp; Jensen, 1977)</a:t>
            </a:r>
          </a:p>
          <a:p>
            <a:pPr lvl="1"/>
            <a:r>
              <a:rPr lang="en-US" dirty="0" smtClean="0">
                <a:solidFill>
                  <a:schemeClr val="tx1"/>
                </a:solidFill>
              </a:rPr>
              <a:t>Forming</a:t>
            </a:r>
          </a:p>
          <a:p>
            <a:pPr lvl="1"/>
            <a:r>
              <a:rPr lang="en-US" dirty="0" smtClean="0">
                <a:solidFill>
                  <a:schemeClr val="tx1"/>
                </a:solidFill>
              </a:rPr>
              <a:t>Storming</a:t>
            </a:r>
          </a:p>
          <a:p>
            <a:pPr lvl="1"/>
            <a:r>
              <a:rPr lang="en-US" dirty="0" smtClean="0">
                <a:solidFill>
                  <a:schemeClr val="tx1"/>
                </a:solidFill>
              </a:rPr>
              <a:t>Norming</a:t>
            </a:r>
          </a:p>
          <a:p>
            <a:pPr lvl="1"/>
            <a:r>
              <a:rPr lang="en-US" dirty="0" smtClean="0">
                <a:solidFill>
                  <a:schemeClr val="tx1"/>
                </a:solidFill>
              </a:rPr>
              <a:t>Performing</a:t>
            </a:r>
          </a:p>
          <a:p>
            <a:pPr lvl="1"/>
            <a:r>
              <a:rPr lang="en-US" dirty="0" smtClean="0">
                <a:solidFill>
                  <a:schemeClr val="tx1"/>
                </a:solidFill>
              </a:rPr>
              <a:t>Adjourning</a:t>
            </a:r>
          </a:p>
          <a:p>
            <a:pPr lvl="1"/>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18</a:t>
            </a:fld>
            <a:endParaRPr lang="en-US"/>
          </a:p>
        </p:txBody>
      </p:sp>
    </p:spTree>
    <p:extLst>
      <p:ext uri="{BB962C8B-B14F-4D97-AF65-F5344CB8AC3E}">
        <p14:creationId xmlns:p14="http://schemas.microsoft.com/office/powerpoint/2010/main" val="2974669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Activity—Module 7</a:t>
            </a:r>
            <a:endParaRPr lang="en-US" dirty="0"/>
          </a:p>
        </p:txBody>
      </p:sp>
      <p:sp>
        <p:nvSpPr>
          <p:cNvPr id="3" name="Content Placeholder 2"/>
          <p:cNvSpPr>
            <a:spLocks noGrp="1"/>
          </p:cNvSpPr>
          <p:nvPr>
            <p:ph idx="1"/>
          </p:nvPr>
        </p:nvSpPr>
        <p:spPr/>
        <p:txBody>
          <a:bodyPr/>
          <a:lstStyle/>
          <a:p>
            <a:r>
              <a:rPr lang="en-US" dirty="0" smtClean="0">
                <a:solidFill>
                  <a:schemeClr val="tx1"/>
                </a:solidFill>
              </a:rPr>
              <a:t>Divide into groups of 4-6</a:t>
            </a:r>
          </a:p>
          <a:p>
            <a:r>
              <a:rPr lang="en-US" dirty="0" smtClean="0">
                <a:solidFill>
                  <a:schemeClr val="tx1"/>
                </a:solidFill>
              </a:rPr>
              <a:t>Develop a statement of an area that students need to learn (e.g., vocabulary)</a:t>
            </a:r>
          </a:p>
          <a:p>
            <a:r>
              <a:rPr lang="en-US" dirty="0" smtClean="0">
                <a:solidFill>
                  <a:schemeClr val="tx1"/>
                </a:solidFill>
              </a:rPr>
              <a:t>Brainstorm evidence-based UDL to address learning need (e.g., </a:t>
            </a:r>
            <a:r>
              <a:rPr lang="en-US" dirty="0" err="1" smtClean="0">
                <a:solidFill>
                  <a:schemeClr val="tx1"/>
                </a:solidFill>
              </a:rPr>
              <a:t>LINCing</a:t>
            </a:r>
            <a:r>
              <a:rPr lang="en-US" dirty="0" smtClean="0">
                <a:solidFill>
                  <a:schemeClr val="tx1"/>
                </a:solidFill>
              </a:rPr>
              <a:t> routine)</a:t>
            </a:r>
          </a:p>
          <a:p>
            <a:r>
              <a:rPr lang="en-US" dirty="0" smtClean="0">
                <a:solidFill>
                  <a:schemeClr val="tx1"/>
                </a:solidFill>
              </a:rPr>
              <a:t>Develop a possible way of freeing up time for professional development in this area</a:t>
            </a:r>
          </a:p>
          <a:p>
            <a:r>
              <a:rPr lang="en-US" dirty="0" smtClean="0">
                <a:solidFill>
                  <a:schemeClr val="tx1"/>
                </a:solidFill>
              </a:rPr>
              <a:t>Identify the key components of professional development</a:t>
            </a:r>
          </a:p>
          <a:p>
            <a:r>
              <a:rPr lang="en-US" dirty="0" smtClean="0">
                <a:solidFill>
                  <a:schemeClr val="tx1"/>
                </a:solidFill>
              </a:rPr>
              <a:t>Discuss how teachers can be supported after professional development</a:t>
            </a:r>
          </a:p>
          <a:p>
            <a:endParaRPr lang="en-US" dirty="0" smtClean="0"/>
          </a:p>
          <a:p>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19</a:t>
            </a:fld>
            <a:endParaRPr lang="en-US"/>
          </a:p>
        </p:txBody>
      </p:sp>
    </p:spTree>
    <p:extLst>
      <p:ext uri="{BB962C8B-B14F-4D97-AF65-F5344CB8AC3E}">
        <p14:creationId xmlns:p14="http://schemas.microsoft.com/office/powerpoint/2010/main" val="412766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fontScale="92500"/>
          </a:bodyPr>
          <a:lstStyle/>
          <a:p>
            <a:r>
              <a:rPr lang="en-US" sz="2800" dirty="0" smtClean="0">
                <a:solidFill>
                  <a:schemeClr val="tx1"/>
                </a:solidFill>
              </a:rPr>
              <a:t>This training was initially developed  in 2010 for career-tech teachers serving mixed-ability students.  See </a:t>
            </a:r>
            <a:r>
              <a:rPr lang="en-US" sz="2800" dirty="0" smtClean="0">
                <a:solidFill>
                  <a:schemeClr val="tx1"/>
                </a:solidFill>
                <a:hlinkClick r:id="rId2"/>
              </a:rPr>
              <a:t>www.cteproject.com</a:t>
            </a:r>
            <a:r>
              <a:rPr lang="en-US" sz="2800" dirty="0" smtClean="0">
                <a:solidFill>
                  <a:schemeClr val="tx1"/>
                </a:solidFill>
              </a:rPr>
              <a:t> </a:t>
            </a:r>
          </a:p>
          <a:p>
            <a:r>
              <a:rPr lang="en-US" sz="2800" dirty="0" smtClean="0">
                <a:solidFill>
                  <a:schemeClr val="tx1"/>
                </a:solidFill>
              </a:rPr>
              <a:t>Was expanded in 2016 to include strategies for general and special education teachers</a:t>
            </a:r>
          </a:p>
          <a:p>
            <a:r>
              <a:rPr lang="en-US" sz="2800" dirty="0">
                <a:solidFill>
                  <a:schemeClr val="tx1"/>
                </a:solidFill>
              </a:rPr>
              <a:t>Is designed as an overview of evidence-based UDL practices with examples and activities</a:t>
            </a:r>
          </a:p>
          <a:p>
            <a:r>
              <a:rPr lang="en-US" sz="2800" dirty="0" smtClean="0">
                <a:solidFill>
                  <a:schemeClr val="tx1"/>
                </a:solidFill>
              </a:rPr>
              <a:t>Is designed to address the components of UDL in the Higher Education Opportunity Act of 2008</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DCDT 2016Footer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1007746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LINCing</a:t>
            </a:r>
            <a:r>
              <a:rPr lang="en-US" dirty="0" smtClean="0"/>
              <a:t> </a:t>
            </a:r>
            <a:r>
              <a:rPr lang="en-US" dirty="0"/>
              <a:t>R</a:t>
            </a:r>
            <a:r>
              <a:rPr lang="en-US" dirty="0" smtClean="0"/>
              <a:t>outine Activity</a:t>
            </a:r>
            <a:endParaRPr lang="en-US" dirty="0"/>
          </a:p>
        </p:txBody>
      </p:sp>
      <p:sp>
        <p:nvSpPr>
          <p:cNvPr id="3" name="Content Placeholder 2"/>
          <p:cNvSpPr>
            <a:spLocks noGrp="1"/>
          </p:cNvSpPr>
          <p:nvPr>
            <p:ph idx="1"/>
          </p:nvPr>
        </p:nvSpPr>
        <p:spPr/>
        <p:txBody>
          <a:bodyPr/>
          <a:lstStyle/>
          <a:p>
            <a:r>
              <a:rPr lang="en-US" dirty="0">
                <a:solidFill>
                  <a:schemeClr val="tx1"/>
                </a:solidFill>
              </a:rPr>
              <a:t>Extensively researched</a:t>
            </a:r>
          </a:p>
          <a:p>
            <a:r>
              <a:rPr lang="en-US" dirty="0">
                <a:solidFill>
                  <a:schemeClr val="tx1"/>
                </a:solidFill>
              </a:rPr>
              <a:t>Promotes understanding and recall of an important vocabulary term</a:t>
            </a:r>
          </a:p>
          <a:p>
            <a:r>
              <a:rPr lang="en-US" dirty="0">
                <a:solidFill>
                  <a:schemeClr val="tx1"/>
                </a:solidFill>
              </a:rPr>
              <a:t>Highly effective with ALL students</a:t>
            </a:r>
          </a:p>
          <a:p>
            <a:pPr lvl="1"/>
            <a:r>
              <a:rPr lang="en-US" dirty="0">
                <a:solidFill>
                  <a:schemeClr val="tx1"/>
                </a:solidFill>
              </a:rPr>
              <a:t>When consistently used with students for 3 weeks, students w/LD increased vocabulary scores 24%-29%</a:t>
            </a:r>
          </a:p>
          <a:p>
            <a:pPr lvl="1"/>
            <a:r>
              <a:rPr lang="en-US" dirty="0">
                <a:solidFill>
                  <a:schemeClr val="tx1"/>
                </a:solidFill>
              </a:rPr>
              <a:t>Students without LD increased vocabulary scores 16% – 19%</a:t>
            </a:r>
          </a:p>
          <a:p>
            <a:r>
              <a:rPr lang="en-US" dirty="0">
                <a:solidFill>
                  <a:schemeClr val="tx1"/>
                </a:solidFill>
              </a:rPr>
              <a:t>Most effective with middle school – high school age students</a:t>
            </a:r>
          </a:p>
          <a:p>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20</a:t>
            </a:fld>
            <a:endParaRPr lang="en-US"/>
          </a:p>
        </p:txBody>
      </p:sp>
    </p:spTree>
    <p:extLst>
      <p:ext uri="{BB962C8B-B14F-4D97-AF65-F5344CB8AC3E}">
        <p14:creationId xmlns:p14="http://schemas.microsoft.com/office/powerpoint/2010/main" val="950421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solidFill>
                  <a:schemeClr val="tx1"/>
                </a:solidFill>
              </a:rPr>
              <a:t>Extensively </a:t>
            </a:r>
            <a:r>
              <a:rPr lang="en-US" dirty="0" smtClean="0">
                <a:solidFill>
                  <a:schemeClr val="tx1"/>
                </a:solidFill>
              </a:rPr>
              <a:t>researched</a:t>
            </a:r>
          </a:p>
          <a:p>
            <a:r>
              <a:rPr lang="en-US" dirty="0" smtClean="0">
                <a:solidFill>
                  <a:schemeClr val="tx1"/>
                </a:solidFill>
              </a:rPr>
              <a:t>Promotes understanding and recall of an important vocabulary term</a:t>
            </a:r>
          </a:p>
          <a:p>
            <a:r>
              <a:rPr lang="en-US" dirty="0" smtClean="0">
                <a:solidFill>
                  <a:schemeClr val="tx1"/>
                </a:solidFill>
              </a:rPr>
              <a:t>Highly effective with ALL students</a:t>
            </a:r>
          </a:p>
          <a:p>
            <a:pPr lvl="1"/>
            <a:r>
              <a:rPr lang="en-US" dirty="0" smtClean="0">
                <a:solidFill>
                  <a:schemeClr val="tx1"/>
                </a:solidFill>
              </a:rPr>
              <a:t>When consistently used with students for 3 weeks, students w/LD increased vocabulary scores 24%-29%</a:t>
            </a:r>
          </a:p>
          <a:p>
            <a:pPr lvl="1"/>
            <a:r>
              <a:rPr lang="en-US" dirty="0" smtClean="0">
                <a:solidFill>
                  <a:schemeClr val="tx1"/>
                </a:solidFill>
              </a:rPr>
              <a:t>Students without LD increased vocabulary scores 16% – 19%</a:t>
            </a:r>
          </a:p>
          <a:p>
            <a:r>
              <a:rPr lang="en-US" dirty="0" smtClean="0">
                <a:solidFill>
                  <a:schemeClr val="tx1"/>
                </a:solidFill>
              </a:rPr>
              <a:t>Most effective with middle school – high school age students</a:t>
            </a:r>
          </a:p>
        </p:txBody>
      </p:sp>
      <p:sp>
        <p:nvSpPr>
          <p:cNvPr id="3" name="Title 2"/>
          <p:cNvSpPr>
            <a:spLocks noGrp="1"/>
          </p:cNvSpPr>
          <p:nvPr>
            <p:ph type="title"/>
          </p:nvPr>
        </p:nvSpPr>
        <p:spPr/>
        <p:txBody>
          <a:bodyPr>
            <a:normAutofit/>
          </a:bodyPr>
          <a:lstStyle/>
          <a:p>
            <a:r>
              <a:rPr lang="en-US" dirty="0" smtClean="0"/>
              <a:t>Mnemonics using the </a:t>
            </a:r>
            <a:r>
              <a:rPr lang="en-US" dirty="0" err="1" smtClean="0"/>
              <a:t>LINCing</a:t>
            </a:r>
            <a:r>
              <a:rPr lang="en-US" dirty="0" smtClean="0"/>
              <a:t> routine</a:t>
            </a:r>
            <a:endParaRPr lang="en-US" dirty="0"/>
          </a:p>
        </p:txBody>
      </p:sp>
    </p:spTree>
    <p:extLst>
      <p:ext uri="{BB962C8B-B14F-4D97-AF65-F5344CB8AC3E}">
        <p14:creationId xmlns:p14="http://schemas.microsoft.com/office/powerpoint/2010/main" val="3578829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dirty="0" smtClean="0"/>
              <a:t>Mnemonics using </a:t>
            </a:r>
            <a:r>
              <a:rPr lang="en-US" altLang="en-US" dirty="0" err="1"/>
              <a:t>LINCing</a:t>
            </a:r>
            <a:r>
              <a:rPr lang="en-US" altLang="en-US" dirty="0"/>
              <a:t> Routine </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1542144"/>
            <a:ext cx="8001000" cy="4343400"/>
          </a:xfrm>
        </p:spPr>
      </p:pic>
    </p:spTree>
    <p:extLst>
      <p:ext uri="{BB962C8B-B14F-4D97-AF65-F5344CB8AC3E}">
        <p14:creationId xmlns:p14="http://schemas.microsoft.com/office/powerpoint/2010/main" val="2479572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solidFill>
                  <a:schemeClr val="tx1"/>
                </a:solidFill>
              </a:rPr>
              <a:t>Step 1. The term: discuss </a:t>
            </a:r>
            <a:r>
              <a:rPr lang="en-US" dirty="0">
                <a:solidFill>
                  <a:schemeClr val="tx1"/>
                </a:solidFill>
              </a:rPr>
              <a:t>and define the meaning of the word within the context of the lesson. Record the term on the form. </a:t>
            </a:r>
          </a:p>
          <a:p>
            <a:pPr marL="109728" indent="0">
              <a:buNone/>
            </a:pPr>
            <a:endParaRPr lang="en-US" dirty="0"/>
          </a:p>
        </p:txBody>
      </p:sp>
      <p:sp>
        <p:nvSpPr>
          <p:cNvPr id="3" name="Title 2"/>
          <p:cNvSpPr>
            <a:spLocks noGrp="1"/>
          </p:cNvSpPr>
          <p:nvPr>
            <p:ph type="title"/>
          </p:nvPr>
        </p:nvSpPr>
        <p:spPr/>
        <p:txBody>
          <a:bodyPr>
            <a:normAutofit/>
          </a:bodyPr>
          <a:lstStyle/>
          <a:p>
            <a:r>
              <a:rPr lang="en-US" altLang="en-US" dirty="0"/>
              <a:t>Mnemonics using </a:t>
            </a:r>
            <a:r>
              <a:rPr lang="en-US" altLang="en-US" dirty="0" err="1"/>
              <a:t>LINCing</a:t>
            </a:r>
            <a:r>
              <a:rPr lang="en-US" altLang="en-US" dirty="0"/>
              <a:t> Routine </a:t>
            </a:r>
            <a:endParaRPr lang="en-US" dirty="0"/>
          </a:p>
        </p:txBody>
      </p:sp>
      <p:sp>
        <p:nvSpPr>
          <p:cNvPr id="4" name="Rounded Rectangle 3"/>
          <p:cNvSpPr/>
          <p:nvPr/>
        </p:nvSpPr>
        <p:spPr>
          <a:xfrm>
            <a:off x="609600" y="2852066"/>
            <a:ext cx="1828800" cy="1219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US" dirty="0" smtClean="0">
                <a:solidFill>
                  <a:schemeClr val="tx1"/>
                </a:solidFill>
              </a:rPr>
              <a:t>Term</a:t>
            </a:r>
          </a:p>
          <a:p>
            <a:pPr algn="ctr"/>
            <a:endParaRPr lang="en-US" dirty="0" smtClean="0">
              <a:solidFill>
                <a:schemeClr val="tx1"/>
              </a:solidFill>
            </a:endParaRPr>
          </a:p>
          <a:p>
            <a:pPr algn="ctr"/>
            <a:r>
              <a:rPr lang="en-US" sz="2400" b="1" dirty="0" smtClean="0">
                <a:solidFill>
                  <a:schemeClr val="tx1"/>
                </a:solidFill>
              </a:rPr>
              <a:t>Discount </a:t>
            </a:r>
            <a:endParaRPr lang="en-US" sz="2400" b="1" dirty="0">
              <a:solidFill>
                <a:schemeClr val="tx1"/>
              </a:solidFill>
            </a:endParaRPr>
          </a:p>
        </p:txBody>
      </p:sp>
    </p:spTree>
    <p:extLst>
      <p:ext uri="{BB962C8B-B14F-4D97-AF65-F5344CB8AC3E}">
        <p14:creationId xmlns:p14="http://schemas.microsoft.com/office/powerpoint/2010/main" val="9542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000" dirty="0" smtClean="0">
                <a:solidFill>
                  <a:schemeClr val="tx1"/>
                </a:solidFill>
              </a:rPr>
              <a:t>Step 2.</a:t>
            </a:r>
            <a:r>
              <a:rPr lang="en-US" sz="2000" dirty="0">
                <a:solidFill>
                  <a:schemeClr val="tx1"/>
                </a:solidFill>
              </a:rPr>
              <a:t> A brief definition is written in section </a:t>
            </a:r>
            <a:r>
              <a:rPr lang="en-US" sz="2000" dirty="0" smtClean="0">
                <a:solidFill>
                  <a:schemeClr val="tx1"/>
                </a:solidFill>
              </a:rPr>
              <a:t>2. Use </a:t>
            </a:r>
            <a:r>
              <a:rPr lang="en-US" sz="2000" dirty="0">
                <a:solidFill>
                  <a:schemeClr val="tx1"/>
                </a:solidFill>
              </a:rPr>
              <a:t>ONLY the parts of the definition that are most essential for students to know. (reduce long definitions to their most essential parts)</a:t>
            </a:r>
          </a:p>
          <a:p>
            <a:pPr marL="109728" indent="0">
              <a:buNone/>
            </a:pPr>
            <a:endParaRPr lang="en-US" sz="2000" dirty="0"/>
          </a:p>
        </p:txBody>
      </p:sp>
      <p:sp>
        <p:nvSpPr>
          <p:cNvPr id="3" name="Title 2"/>
          <p:cNvSpPr>
            <a:spLocks noGrp="1"/>
          </p:cNvSpPr>
          <p:nvPr>
            <p:ph type="title"/>
          </p:nvPr>
        </p:nvSpPr>
        <p:spPr/>
        <p:txBody>
          <a:bodyPr>
            <a:normAutofit/>
          </a:bodyPr>
          <a:lstStyle/>
          <a:p>
            <a:r>
              <a:rPr lang="en-US" dirty="0" smtClean="0"/>
              <a:t>Mnemonics using the </a:t>
            </a:r>
            <a:r>
              <a:rPr lang="en-US" dirty="0" err="1" smtClean="0"/>
              <a:t>LINCing</a:t>
            </a:r>
            <a:r>
              <a:rPr lang="en-US" dirty="0" smtClean="0"/>
              <a:t> Routine</a:t>
            </a:r>
            <a:endParaRPr lang="en-US" dirty="0"/>
          </a:p>
        </p:txBody>
      </p:sp>
      <p:sp>
        <p:nvSpPr>
          <p:cNvPr id="4" name="Rounded Rectangle 3"/>
          <p:cNvSpPr/>
          <p:nvPr/>
        </p:nvSpPr>
        <p:spPr>
          <a:xfrm>
            <a:off x="609600" y="2832100"/>
            <a:ext cx="1828800" cy="1219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Narrow" panose="020B0606020202030204" pitchFamily="34" charset="0"/>
              </a:rPr>
              <a:t>1. Term</a:t>
            </a:r>
          </a:p>
          <a:p>
            <a:pPr algn="ctr"/>
            <a:endParaRPr lang="en-US" dirty="0" smtClean="0">
              <a:solidFill>
                <a:schemeClr val="tx1"/>
              </a:solidFill>
              <a:latin typeface="Arial Narrow" panose="020B0606020202030204" pitchFamily="34" charset="0"/>
            </a:endParaRPr>
          </a:p>
          <a:p>
            <a:pPr algn="ctr"/>
            <a:r>
              <a:rPr lang="en-US" sz="2400" b="1" dirty="0" smtClean="0">
                <a:solidFill>
                  <a:schemeClr val="tx1"/>
                </a:solidFill>
                <a:latin typeface="Arial Narrow" panose="020B0606020202030204" pitchFamily="34" charset="0"/>
              </a:rPr>
              <a:t>Discount </a:t>
            </a:r>
            <a:endParaRPr lang="en-US" sz="2400" b="1" dirty="0">
              <a:solidFill>
                <a:schemeClr val="tx1"/>
              </a:solidFill>
              <a:latin typeface="Arial Narrow" panose="020B0606020202030204" pitchFamily="34" charset="0"/>
            </a:endParaRPr>
          </a:p>
        </p:txBody>
      </p:sp>
      <p:sp>
        <p:nvSpPr>
          <p:cNvPr id="5" name="Rounded Rectangle 4"/>
          <p:cNvSpPr/>
          <p:nvPr/>
        </p:nvSpPr>
        <p:spPr>
          <a:xfrm>
            <a:off x="6781800" y="2785674"/>
            <a:ext cx="1828800" cy="3145225"/>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Narrow" panose="020B0606020202030204" pitchFamily="34" charset="0"/>
              </a:rPr>
              <a:t>2. Definition</a:t>
            </a:r>
          </a:p>
          <a:p>
            <a:pPr algn="ctr"/>
            <a:endParaRPr lang="en-US" sz="800" dirty="0" smtClean="0">
              <a:solidFill>
                <a:schemeClr val="tx1"/>
              </a:solidFill>
            </a:endParaRPr>
          </a:p>
          <a:p>
            <a:pPr algn="ctr"/>
            <a:r>
              <a:rPr lang="en-US" sz="2400" b="1" dirty="0" smtClean="0">
                <a:solidFill>
                  <a:schemeClr val="tx1"/>
                </a:solidFill>
                <a:latin typeface="Arial Narrow" panose="020B0606020202030204" pitchFamily="34" charset="0"/>
              </a:rPr>
              <a:t>The difference between the list price and sale price </a:t>
            </a:r>
          </a:p>
          <a:p>
            <a:pPr algn="ctr"/>
            <a:endParaRPr lang="en-US" sz="2400"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03252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229600" cy="4419600"/>
          </a:xfrm>
        </p:spPr>
        <p:txBody>
          <a:bodyPr/>
          <a:lstStyle/>
          <a:p>
            <a:pPr marL="109728" indent="0">
              <a:buNone/>
            </a:pPr>
            <a:r>
              <a:rPr lang="en-US" sz="2000" dirty="0" smtClean="0">
                <a:solidFill>
                  <a:schemeClr val="tx1"/>
                </a:solidFill>
                <a:latin typeface="Arial Narrow" panose="020B0606020202030204" pitchFamily="34" charset="0"/>
              </a:rPr>
              <a:t>Step 3 The </a:t>
            </a:r>
            <a:r>
              <a:rPr lang="en-US" sz="2000" dirty="0">
                <a:solidFill>
                  <a:schemeClr val="tx1"/>
                </a:solidFill>
                <a:latin typeface="Arial Narrow" panose="020B0606020202030204" pitchFamily="34" charset="0"/>
              </a:rPr>
              <a:t>reminding word gives students auditory clues that will enable the to access their memory of the new term and the new term’s definition. It must SOUND similar to part of all of the new term, and it must be a </a:t>
            </a:r>
            <a:r>
              <a:rPr lang="en-US" sz="2000" dirty="0" smtClean="0">
                <a:solidFill>
                  <a:schemeClr val="tx1"/>
                </a:solidFill>
                <a:latin typeface="Arial Narrow" panose="020B0606020202030204" pitchFamily="34" charset="0"/>
              </a:rPr>
              <a:t>real word </a:t>
            </a:r>
            <a:r>
              <a:rPr lang="en-US" sz="2000" dirty="0">
                <a:solidFill>
                  <a:schemeClr val="tx1"/>
                </a:solidFill>
                <a:latin typeface="Arial Narrow" panose="020B0606020202030204" pitchFamily="34" charset="0"/>
              </a:rPr>
              <a:t>whose meaning is very familiar to the </a:t>
            </a:r>
            <a:r>
              <a:rPr lang="en-US" sz="2000" dirty="0" smtClean="0">
                <a:solidFill>
                  <a:schemeClr val="tx1"/>
                </a:solidFill>
                <a:latin typeface="Arial Narrow" panose="020B0606020202030204" pitchFamily="34" charset="0"/>
              </a:rPr>
              <a:t>students. It should help you remember what the new word means.</a:t>
            </a:r>
            <a:endParaRPr lang="en-US" sz="2000" dirty="0">
              <a:solidFill>
                <a:schemeClr val="tx1"/>
              </a:solidFill>
              <a:latin typeface="Arial Narrow" panose="020B0606020202030204" pitchFamily="34" charset="0"/>
            </a:endParaRPr>
          </a:p>
          <a:p>
            <a:endParaRPr lang="en-US" dirty="0"/>
          </a:p>
        </p:txBody>
      </p:sp>
      <p:sp>
        <p:nvSpPr>
          <p:cNvPr id="3" name="Title 2"/>
          <p:cNvSpPr>
            <a:spLocks noGrp="1"/>
          </p:cNvSpPr>
          <p:nvPr>
            <p:ph type="title"/>
          </p:nvPr>
        </p:nvSpPr>
        <p:spPr/>
        <p:txBody>
          <a:bodyPr>
            <a:normAutofit/>
          </a:bodyPr>
          <a:lstStyle/>
          <a:p>
            <a:r>
              <a:rPr lang="en-US" dirty="0"/>
              <a:t>M</a:t>
            </a:r>
            <a:r>
              <a:rPr lang="en-US" dirty="0" smtClean="0"/>
              <a:t>nemonics using </a:t>
            </a:r>
            <a:r>
              <a:rPr lang="en-US" dirty="0" err="1" smtClean="0"/>
              <a:t>LINCing</a:t>
            </a:r>
            <a:r>
              <a:rPr lang="en-US" dirty="0" smtClean="0"/>
              <a:t> Routine</a:t>
            </a:r>
            <a:endParaRPr lang="en-US" dirty="0"/>
          </a:p>
        </p:txBody>
      </p:sp>
      <p:sp>
        <p:nvSpPr>
          <p:cNvPr id="5" name="Rounded Rectangle 4"/>
          <p:cNvSpPr/>
          <p:nvPr/>
        </p:nvSpPr>
        <p:spPr>
          <a:xfrm>
            <a:off x="685800" y="3363716"/>
            <a:ext cx="1752600" cy="152255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Narrow" panose="020B0606020202030204" pitchFamily="34" charset="0"/>
              </a:rPr>
              <a:t>1. Term</a:t>
            </a:r>
          </a:p>
          <a:p>
            <a:pPr algn="ctr"/>
            <a:endParaRPr lang="en-US" dirty="0" smtClean="0">
              <a:solidFill>
                <a:schemeClr val="tx1"/>
              </a:solidFill>
              <a:latin typeface="Arial Narrow" panose="020B0606020202030204" pitchFamily="34" charset="0"/>
            </a:endParaRPr>
          </a:p>
          <a:p>
            <a:pPr algn="ctr"/>
            <a:r>
              <a:rPr lang="en-US" sz="2400" b="1" dirty="0" smtClean="0">
                <a:solidFill>
                  <a:schemeClr val="tx1"/>
                </a:solidFill>
                <a:latin typeface="Arial Narrow" panose="020B0606020202030204" pitchFamily="34" charset="0"/>
              </a:rPr>
              <a:t>Discount </a:t>
            </a:r>
            <a:endParaRPr lang="en-US" sz="2400" b="1" dirty="0">
              <a:solidFill>
                <a:schemeClr val="tx1"/>
              </a:solidFill>
              <a:latin typeface="Arial Narrow" panose="020B0606020202030204" pitchFamily="34" charset="0"/>
            </a:endParaRPr>
          </a:p>
        </p:txBody>
      </p:sp>
      <p:sp>
        <p:nvSpPr>
          <p:cNvPr id="6" name="Rounded Rectangle 5"/>
          <p:cNvSpPr/>
          <p:nvPr/>
        </p:nvSpPr>
        <p:spPr>
          <a:xfrm>
            <a:off x="685800" y="4967516"/>
            <a:ext cx="1745346" cy="154215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Narrow" panose="020B0606020202030204" pitchFamily="34" charset="0"/>
              </a:rPr>
              <a:t>3</a:t>
            </a:r>
            <a:r>
              <a:rPr lang="en-US" dirty="0" smtClean="0">
                <a:solidFill>
                  <a:schemeClr val="tx1"/>
                </a:solidFill>
                <a:latin typeface="Arial Narrow" panose="020B0606020202030204" pitchFamily="34" charset="0"/>
              </a:rPr>
              <a:t>. Reminding Word</a:t>
            </a:r>
          </a:p>
          <a:p>
            <a:pPr algn="ctr"/>
            <a:endParaRPr lang="en-US" dirty="0" smtClean="0">
              <a:solidFill>
                <a:schemeClr val="tx1"/>
              </a:solidFill>
              <a:latin typeface="Arial Narrow" panose="020B0606020202030204" pitchFamily="34" charset="0"/>
            </a:endParaRPr>
          </a:p>
          <a:p>
            <a:pPr algn="ctr"/>
            <a:r>
              <a:rPr lang="en-US" sz="2400" b="1" dirty="0" smtClean="0">
                <a:solidFill>
                  <a:schemeClr val="tx1"/>
                </a:solidFill>
                <a:latin typeface="Arial Narrow" panose="020B0606020202030204" pitchFamily="34" charset="0"/>
              </a:rPr>
              <a:t>Disc</a:t>
            </a:r>
            <a:endParaRPr lang="en-US" sz="2400" b="1" dirty="0">
              <a:solidFill>
                <a:schemeClr val="tx1"/>
              </a:solidFill>
              <a:latin typeface="Arial Narrow" panose="020B0606020202030204" pitchFamily="34" charset="0"/>
            </a:endParaRPr>
          </a:p>
        </p:txBody>
      </p:sp>
      <p:sp>
        <p:nvSpPr>
          <p:cNvPr id="7" name="Rounded Rectangle 6"/>
          <p:cNvSpPr/>
          <p:nvPr/>
        </p:nvSpPr>
        <p:spPr>
          <a:xfrm>
            <a:off x="6781800" y="3302776"/>
            <a:ext cx="1828800" cy="3145225"/>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Narrow" panose="020B0606020202030204" pitchFamily="34" charset="0"/>
              </a:rPr>
              <a:t>2. Definition</a:t>
            </a:r>
          </a:p>
          <a:p>
            <a:pPr algn="ctr"/>
            <a:endParaRPr lang="en-US" sz="800" dirty="0" smtClean="0">
              <a:solidFill>
                <a:schemeClr val="tx1"/>
              </a:solidFill>
            </a:endParaRPr>
          </a:p>
          <a:p>
            <a:pPr algn="ctr"/>
            <a:r>
              <a:rPr lang="en-US" sz="2400" b="1" dirty="0" smtClean="0">
                <a:solidFill>
                  <a:schemeClr val="tx1"/>
                </a:solidFill>
                <a:latin typeface="Arial Narrow" panose="020B0606020202030204" pitchFamily="34" charset="0"/>
              </a:rPr>
              <a:t>The difference between the list price and sale price </a:t>
            </a:r>
          </a:p>
          <a:p>
            <a:pPr algn="ctr"/>
            <a:endParaRPr lang="en-US" sz="2400"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295093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pPr marL="109728" indent="0">
              <a:buNone/>
            </a:pPr>
            <a:endParaRPr lang="en-US" sz="2000" dirty="0" smtClean="0">
              <a:solidFill>
                <a:schemeClr val="tx1"/>
              </a:solidFill>
              <a:latin typeface="Arial Narrow" panose="020B0606020202030204" pitchFamily="34" charset="0"/>
            </a:endParaRPr>
          </a:p>
          <a:p>
            <a:pPr marL="109728" indent="0">
              <a:buNone/>
            </a:pPr>
            <a:r>
              <a:rPr lang="en-US" sz="2000" dirty="0" smtClean="0">
                <a:solidFill>
                  <a:schemeClr val="tx1"/>
                </a:solidFill>
                <a:latin typeface="Arial Narrow" panose="020B0606020202030204" pitchFamily="34" charset="0"/>
              </a:rPr>
              <a:t>Step </a:t>
            </a:r>
            <a:r>
              <a:rPr lang="en-US" sz="2000" dirty="0" smtClean="0">
                <a:solidFill>
                  <a:schemeClr val="tx1"/>
                </a:solidFill>
                <a:latin typeface="Arial Narrow" panose="020B0606020202030204" pitchFamily="34" charset="0"/>
              </a:rPr>
              <a:t>4 The </a:t>
            </a:r>
            <a:r>
              <a:rPr lang="en-US" sz="2000" dirty="0" err="1">
                <a:solidFill>
                  <a:schemeClr val="tx1"/>
                </a:solidFill>
                <a:latin typeface="Arial Narrow" panose="020B0606020202030204" pitchFamily="34" charset="0"/>
              </a:rPr>
              <a:t>LINCing</a:t>
            </a:r>
            <a:r>
              <a:rPr lang="en-US" sz="2000" dirty="0">
                <a:solidFill>
                  <a:schemeClr val="tx1"/>
                </a:solidFill>
                <a:latin typeface="Arial Narrow" panose="020B0606020202030204" pitchFamily="34" charset="0"/>
              </a:rPr>
              <a:t> story is a short </a:t>
            </a:r>
            <a:r>
              <a:rPr lang="en-US" sz="2000" dirty="0" smtClean="0">
                <a:solidFill>
                  <a:schemeClr val="tx1"/>
                </a:solidFill>
                <a:latin typeface="Arial Narrow" panose="020B0606020202030204" pitchFamily="34" charset="0"/>
              </a:rPr>
              <a:t>phrase </a:t>
            </a:r>
            <a:r>
              <a:rPr lang="en-US" sz="2000" dirty="0">
                <a:solidFill>
                  <a:schemeClr val="tx1"/>
                </a:solidFill>
                <a:latin typeface="Arial Narrow" panose="020B0606020202030204" pitchFamily="34" charset="0"/>
              </a:rPr>
              <a:t>or sentence that enables students to connect or link the meaning of the new term to familiar background knowledge. </a:t>
            </a:r>
            <a:endParaRPr lang="en-US" sz="2000" dirty="0" smtClean="0">
              <a:solidFill>
                <a:schemeClr val="tx1"/>
              </a:solidFill>
              <a:latin typeface="Arial Narrow" panose="020B0606020202030204" pitchFamily="34" charset="0"/>
            </a:endParaRPr>
          </a:p>
          <a:p>
            <a:r>
              <a:rPr lang="en-US" sz="2000" dirty="0" smtClean="0">
                <a:solidFill>
                  <a:schemeClr val="tx1"/>
                </a:solidFill>
                <a:latin typeface="Arial Narrow" panose="020B0606020202030204" pitchFamily="34" charset="0"/>
              </a:rPr>
              <a:t>It </a:t>
            </a:r>
            <a:r>
              <a:rPr lang="en-US" sz="2000" dirty="0">
                <a:solidFill>
                  <a:schemeClr val="tx1"/>
                </a:solidFill>
                <a:latin typeface="Arial Narrow" panose="020B0606020202030204" pitchFamily="34" charset="0"/>
              </a:rPr>
              <a:t>provides auditory and visual links between the reminding word and the meaning of the new term. </a:t>
            </a:r>
            <a:endParaRPr lang="en-US" sz="2000" dirty="0" smtClean="0">
              <a:solidFill>
                <a:schemeClr val="tx1"/>
              </a:solidFill>
              <a:latin typeface="Arial Narrow" panose="020B0606020202030204" pitchFamily="34" charset="0"/>
            </a:endParaRPr>
          </a:p>
          <a:p>
            <a:r>
              <a:rPr lang="en-US" sz="2000" dirty="0" smtClean="0">
                <a:solidFill>
                  <a:schemeClr val="tx1"/>
                </a:solidFill>
                <a:latin typeface="Arial Narrow" panose="020B0606020202030204" pitchFamily="34" charset="0"/>
              </a:rPr>
              <a:t>AN </a:t>
            </a:r>
            <a:r>
              <a:rPr lang="en-US" sz="2000" dirty="0">
                <a:solidFill>
                  <a:schemeClr val="tx1"/>
                </a:solidFill>
                <a:latin typeface="Arial Narrow" panose="020B0606020202030204" pitchFamily="34" charset="0"/>
              </a:rPr>
              <a:t>EFFECTIVE story includes several characteristics: </a:t>
            </a:r>
            <a:endParaRPr lang="en-US" sz="2000" dirty="0" smtClean="0">
              <a:solidFill>
                <a:schemeClr val="tx1"/>
              </a:solidFill>
              <a:latin typeface="Arial Narrow" panose="020B0606020202030204" pitchFamily="34" charset="0"/>
            </a:endParaRPr>
          </a:p>
          <a:p>
            <a:pPr lvl="1"/>
            <a:r>
              <a:rPr lang="en-US" sz="1600" dirty="0" smtClean="0">
                <a:solidFill>
                  <a:schemeClr val="tx1"/>
                </a:solidFill>
                <a:latin typeface="Arial Narrow" panose="020B0606020202030204" pitchFamily="34" charset="0"/>
              </a:rPr>
              <a:t>the </a:t>
            </a:r>
            <a:r>
              <a:rPr lang="en-US" sz="1600" dirty="0">
                <a:solidFill>
                  <a:schemeClr val="tx1"/>
                </a:solidFill>
                <a:latin typeface="Arial Narrow" panose="020B0606020202030204" pitchFamily="34" charset="0"/>
              </a:rPr>
              <a:t>story always contains the reminding </a:t>
            </a:r>
            <a:r>
              <a:rPr lang="en-US" sz="1600" dirty="0" smtClean="0">
                <a:solidFill>
                  <a:schemeClr val="tx1"/>
                </a:solidFill>
                <a:latin typeface="Arial Narrow" panose="020B0606020202030204" pitchFamily="34" charset="0"/>
              </a:rPr>
              <a:t>word, </a:t>
            </a:r>
            <a:r>
              <a:rPr lang="en-US" sz="1600" dirty="0">
                <a:solidFill>
                  <a:schemeClr val="tx1"/>
                </a:solidFill>
                <a:latin typeface="Arial Narrow" panose="020B0606020202030204" pitchFamily="34" charset="0"/>
              </a:rPr>
              <a:t>the story always contains the meaning of the new term in some way. </a:t>
            </a:r>
            <a:r>
              <a:rPr lang="en-US" sz="1600" dirty="0" smtClean="0">
                <a:solidFill>
                  <a:schemeClr val="tx1"/>
                </a:solidFill>
                <a:latin typeface="Arial Narrow" panose="020B0606020202030204" pitchFamily="34" charset="0"/>
              </a:rPr>
              <a:t>The </a:t>
            </a:r>
            <a:r>
              <a:rPr lang="en-US" sz="1600" dirty="0">
                <a:solidFill>
                  <a:schemeClr val="tx1"/>
                </a:solidFill>
                <a:latin typeface="Arial Narrow" panose="020B0606020202030204" pitchFamily="34" charset="0"/>
              </a:rPr>
              <a:t>story is always short and simple</a:t>
            </a:r>
          </a:p>
          <a:p>
            <a:endParaRPr lang="en-US" dirty="0"/>
          </a:p>
        </p:txBody>
      </p:sp>
      <p:sp>
        <p:nvSpPr>
          <p:cNvPr id="3" name="Title 2"/>
          <p:cNvSpPr>
            <a:spLocks noGrp="1"/>
          </p:cNvSpPr>
          <p:nvPr>
            <p:ph type="title"/>
          </p:nvPr>
        </p:nvSpPr>
        <p:spPr/>
        <p:txBody>
          <a:bodyPr>
            <a:normAutofit/>
          </a:bodyPr>
          <a:lstStyle/>
          <a:p>
            <a:r>
              <a:rPr lang="en-US" sz="4800" dirty="0" smtClean="0"/>
              <a:t>Mnemonics using </a:t>
            </a:r>
            <a:r>
              <a:rPr lang="en-US" sz="4800" dirty="0" smtClean="0"/>
              <a:t/>
            </a:r>
            <a:br>
              <a:rPr lang="en-US" sz="4800" dirty="0" smtClean="0"/>
            </a:br>
            <a:r>
              <a:rPr lang="en-US" sz="4800" dirty="0" err="1" smtClean="0"/>
              <a:t>LINCing</a:t>
            </a:r>
            <a:r>
              <a:rPr lang="en-US" sz="4800" dirty="0" smtClean="0"/>
              <a:t> </a:t>
            </a:r>
            <a:r>
              <a:rPr lang="en-US" sz="4800" dirty="0" smtClean="0"/>
              <a:t>Routine</a:t>
            </a:r>
            <a:endParaRPr lang="en-US" sz="4800" dirty="0"/>
          </a:p>
        </p:txBody>
      </p:sp>
      <p:sp>
        <p:nvSpPr>
          <p:cNvPr id="5" name="Rounded Rectangle 4"/>
          <p:cNvSpPr/>
          <p:nvPr/>
        </p:nvSpPr>
        <p:spPr>
          <a:xfrm>
            <a:off x="1104900" y="3871698"/>
            <a:ext cx="1600200" cy="130667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Narrow" panose="020B0606020202030204" pitchFamily="34" charset="0"/>
              </a:rPr>
              <a:t>1. Term</a:t>
            </a:r>
          </a:p>
          <a:p>
            <a:pPr algn="ctr"/>
            <a:endParaRPr lang="en-US" dirty="0" smtClean="0">
              <a:solidFill>
                <a:schemeClr val="tx1"/>
              </a:solidFill>
              <a:latin typeface="Arial Narrow" panose="020B0606020202030204" pitchFamily="34" charset="0"/>
            </a:endParaRPr>
          </a:p>
          <a:p>
            <a:pPr algn="ctr"/>
            <a:r>
              <a:rPr lang="en-US" sz="2400" b="1" dirty="0" smtClean="0">
                <a:solidFill>
                  <a:schemeClr val="tx1"/>
                </a:solidFill>
                <a:latin typeface="Arial Narrow" panose="020B0606020202030204" pitchFamily="34" charset="0"/>
              </a:rPr>
              <a:t>Discount </a:t>
            </a:r>
            <a:endParaRPr lang="en-US" sz="2400" b="1" dirty="0">
              <a:solidFill>
                <a:schemeClr val="tx1"/>
              </a:solidFill>
              <a:latin typeface="Arial Narrow" panose="020B0606020202030204" pitchFamily="34" charset="0"/>
            </a:endParaRPr>
          </a:p>
        </p:txBody>
      </p:sp>
      <p:sp>
        <p:nvSpPr>
          <p:cNvPr id="6" name="Rounded Rectangle 5"/>
          <p:cNvSpPr/>
          <p:nvPr/>
        </p:nvSpPr>
        <p:spPr>
          <a:xfrm>
            <a:off x="1104900" y="5267268"/>
            <a:ext cx="1600200" cy="130667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Narrow" panose="020B0606020202030204" pitchFamily="34" charset="0"/>
              </a:rPr>
              <a:t>3. Reminding word</a:t>
            </a:r>
          </a:p>
          <a:p>
            <a:pPr algn="ctr"/>
            <a:endParaRPr lang="en-US" dirty="0" smtClean="0">
              <a:solidFill>
                <a:schemeClr val="tx1"/>
              </a:solidFill>
              <a:latin typeface="Arial Narrow" panose="020B0606020202030204" pitchFamily="34" charset="0"/>
            </a:endParaRPr>
          </a:p>
          <a:p>
            <a:pPr algn="ctr"/>
            <a:r>
              <a:rPr lang="en-US" sz="2400" b="1" dirty="0" smtClean="0">
                <a:solidFill>
                  <a:schemeClr val="tx1"/>
                </a:solidFill>
                <a:latin typeface="Arial Narrow" panose="020B0606020202030204" pitchFamily="34" charset="0"/>
              </a:rPr>
              <a:t>Disc </a:t>
            </a:r>
            <a:endParaRPr lang="en-US" sz="2400" b="1" dirty="0">
              <a:solidFill>
                <a:schemeClr val="tx1"/>
              </a:solidFill>
              <a:latin typeface="Arial Narrow" panose="020B0606020202030204" pitchFamily="34" charset="0"/>
            </a:endParaRPr>
          </a:p>
        </p:txBody>
      </p:sp>
      <p:sp>
        <p:nvSpPr>
          <p:cNvPr id="7" name="Rounded Rectangle 6"/>
          <p:cNvSpPr/>
          <p:nvPr/>
        </p:nvSpPr>
        <p:spPr>
          <a:xfrm>
            <a:off x="6825338" y="3871698"/>
            <a:ext cx="1600200" cy="271418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latin typeface="Arial Narrow" panose="020B0606020202030204" pitchFamily="34" charset="0"/>
            </a:endParaRPr>
          </a:p>
          <a:p>
            <a:pPr algn="ctr"/>
            <a:r>
              <a:rPr lang="en-US" dirty="0" smtClean="0">
                <a:solidFill>
                  <a:schemeClr val="tx1"/>
                </a:solidFill>
                <a:latin typeface="Arial Narrow" panose="020B0606020202030204" pitchFamily="34" charset="0"/>
              </a:rPr>
              <a:t>2. Definition</a:t>
            </a:r>
          </a:p>
          <a:p>
            <a:pPr algn="ctr"/>
            <a:endParaRPr lang="en-US" sz="800" dirty="0" smtClean="0">
              <a:solidFill>
                <a:schemeClr val="tx1"/>
              </a:solidFill>
            </a:endParaRPr>
          </a:p>
          <a:p>
            <a:pPr algn="ctr"/>
            <a:r>
              <a:rPr lang="en-US" sz="2000" b="1" dirty="0" smtClean="0">
                <a:solidFill>
                  <a:schemeClr val="tx1"/>
                </a:solidFill>
                <a:latin typeface="Arial Narrow" panose="020B0606020202030204" pitchFamily="34" charset="0"/>
              </a:rPr>
              <a:t>The difference between the list price and sale price </a:t>
            </a:r>
          </a:p>
          <a:p>
            <a:pPr algn="ctr"/>
            <a:endParaRPr lang="en-US" sz="2400" b="1" dirty="0">
              <a:solidFill>
                <a:schemeClr val="tx1"/>
              </a:solidFill>
              <a:latin typeface="Arial Narrow" panose="020B0606020202030204" pitchFamily="34" charset="0"/>
            </a:endParaRPr>
          </a:p>
        </p:txBody>
      </p:sp>
      <p:sp>
        <p:nvSpPr>
          <p:cNvPr id="8" name="Rounded Rectangle 7"/>
          <p:cNvSpPr/>
          <p:nvPr/>
        </p:nvSpPr>
        <p:spPr>
          <a:xfrm>
            <a:off x="2895600" y="3875325"/>
            <a:ext cx="1676400" cy="268878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Narrow" panose="020B0606020202030204" pitchFamily="34" charset="0"/>
              </a:rPr>
              <a:t>4</a:t>
            </a:r>
            <a:r>
              <a:rPr lang="en-US" dirty="0" smtClean="0">
                <a:solidFill>
                  <a:schemeClr val="tx1"/>
                </a:solidFill>
                <a:latin typeface="Arial Narrow" panose="020B0606020202030204" pitchFamily="34" charset="0"/>
              </a:rPr>
              <a:t>. The </a:t>
            </a:r>
            <a:r>
              <a:rPr lang="en-US" dirty="0" err="1" smtClean="0">
                <a:solidFill>
                  <a:schemeClr val="tx1"/>
                </a:solidFill>
                <a:latin typeface="Arial Narrow" panose="020B0606020202030204" pitchFamily="34" charset="0"/>
              </a:rPr>
              <a:t>LINCing</a:t>
            </a:r>
            <a:r>
              <a:rPr lang="en-US" dirty="0" smtClean="0">
                <a:solidFill>
                  <a:schemeClr val="tx1"/>
                </a:solidFill>
                <a:latin typeface="Arial Narrow" panose="020B0606020202030204" pitchFamily="34" charset="0"/>
              </a:rPr>
              <a:t> story</a:t>
            </a:r>
          </a:p>
          <a:p>
            <a:pPr algn="ctr"/>
            <a:endParaRPr lang="en-US" sz="800" dirty="0" smtClean="0">
              <a:solidFill>
                <a:schemeClr val="tx1"/>
              </a:solidFill>
            </a:endParaRPr>
          </a:p>
          <a:p>
            <a:pPr algn="ctr"/>
            <a:r>
              <a:rPr lang="en-US" sz="2000" b="1" dirty="0" smtClean="0">
                <a:solidFill>
                  <a:schemeClr val="tx1"/>
                </a:solidFill>
                <a:latin typeface="Arial Narrow" panose="020B0606020202030204" pitchFamily="34" charset="0"/>
              </a:rPr>
              <a:t>I saved  three dollars on a disc</a:t>
            </a:r>
          </a:p>
          <a:p>
            <a:pPr algn="ctr"/>
            <a:endParaRPr lang="en-US" sz="2400"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628479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8"/>
            <a:ext cx="8229600" cy="1600200"/>
          </a:xfrm>
        </p:spPr>
        <p:txBody>
          <a:bodyPr/>
          <a:lstStyle/>
          <a:p>
            <a:r>
              <a:rPr lang="en-US" dirty="0" smtClean="0"/>
              <a:t>Examples and </a:t>
            </a:r>
            <a:r>
              <a:rPr lang="en-US" dirty="0" smtClean="0"/>
              <a:t/>
            </a:r>
            <a:br>
              <a:rPr lang="en-US" dirty="0" smtClean="0"/>
            </a:br>
            <a:r>
              <a:rPr lang="en-US" dirty="0" smtClean="0"/>
              <a:t>Non-examples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3694690"/>
              </p:ext>
            </p:extLst>
          </p:nvPr>
        </p:nvGraphicFramePr>
        <p:xfrm>
          <a:off x="457200" y="1861474"/>
          <a:ext cx="8229600" cy="4480560"/>
        </p:xfrm>
        <a:graphic>
          <a:graphicData uri="http://schemas.openxmlformats.org/drawingml/2006/table">
            <a:tbl>
              <a:tblPr firstRow="1" bandRow="1">
                <a:tableStyleId>{2D5ABB26-0587-4C30-8999-92F81FD0307C}</a:tableStyleId>
              </a:tblPr>
              <a:tblGrid>
                <a:gridCol w="4114800"/>
                <a:gridCol w="4114800"/>
              </a:tblGrid>
              <a:tr h="2100262">
                <a:tc>
                  <a:txBody>
                    <a:bodyPr/>
                    <a:lstStyle/>
                    <a:p>
                      <a:r>
                        <a:rPr lang="en-US" b="1" dirty="0" smtClean="0"/>
                        <a:t>Decree:</a:t>
                      </a:r>
                      <a:r>
                        <a:rPr lang="en-US" dirty="0" smtClean="0"/>
                        <a:t> to make a decision and force it on others.</a:t>
                      </a:r>
                    </a:p>
                    <a:p>
                      <a:r>
                        <a:rPr lang="en-US" b="1" dirty="0" smtClean="0"/>
                        <a:t>Reminding word:</a:t>
                      </a:r>
                      <a:r>
                        <a:rPr lang="en-US" b="1" baseline="0" dirty="0" smtClean="0"/>
                        <a:t> </a:t>
                      </a:r>
                      <a:r>
                        <a:rPr lang="en-US" baseline="0" dirty="0" smtClean="0"/>
                        <a:t>Decide</a:t>
                      </a:r>
                    </a:p>
                    <a:p>
                      <a:r>
                        <a:rPr lang="en-US" b="1" baseline="0" dirty="0" err="1" smtClean="0"/>
                        <a:t>LINCing</a:t>
                      </a:r>
                      <a:r>
                        <a:rPr lang="en-US" b="1" baseline="0" dirty="0" smtClean="0"/>
                        <a:t> Story: </a:t>
                      </a:r>
                      <a:r>
                        <a:rPr lang="en-US" baseline="0" dirty="0" smtClean="0"/>
                        <a:t>“the dictator decided to force everyone to pay higher taxes.” </a:t>
                      </a:r>
                      <a:r>
                        <a:rPr lang="en-US" dirty="0" smtClean="0"/>
                        <a:t> </a:t>
                      </a:r>
                    </a:p>
                    <a:p>
                      <a:r>
                        <a:rPr lang="en-US" i="1" dirty="0" smtClean="0"/>
                        <a:t>(The story helps you think of a decision being forced on others.)</a:t>
                      </a:r>
                    </a:p>
                    <a:p>
                      <a:r>
                        <a:rPr lang="en-US" i="1" dirty="0" smtClean="0"/>
                        <a:t>__________________________________</a:t>
                      </a:r>
                    </a:p>
                    <a:p>
                      <a:r>
                        <a:rPr lang="en-US" b="1" i="0" dirty="0" err="1" smtClean="0"/>
                        <a:t>Flourite</a:t>
                      </a:r>
                      <a:r>
                        <a:rPr lang="en-US" b="1" i="0" dirty="0" smtClean="0"/>
                        <a:t>:</a:t>
                      </a:r>
                      <a:r>
                        <a:rPr lang="en-US" b="1" i="0" baseline="0" dirty="0" smtClean="0"/>
                        <a:t> </a:t>
                      </a:r>
                      <a:r>
                        <a:rPr lang="en-US" i="0" baseline="0" dirty="0" smtClean="0"/>
                        <a:t>a purple mineral used to make steel hard.</a:t>
                      </a:r>
                    </a:p>
                    <a:p>
                      <a:r>
                        <a:rPr lang="en-US" b="1" i="0" baseline="0" dirty="0" smtClean="0"/>
                        <a:t>Reminding word: </a:t>
                      </a:r>
                      <a:r>
                        <a:rPr lang="en-US" i="0" baseline="0" dirty="0" smtClean="0"/>
                        <a:t>Floor</a:t>
                      </a:r>
                    </a:p>
                    <a:p>
                      <a:r>
                        <a:rPr lang="en-US" b="1" i="0" baseline="0" dirty="0" err="1" smtClean="0"/>
                        <a:t>LINKing</a:t>
                      </a:r>
                      <a:r>
                        <a:rPr lang="en-US" b="1" i="0" baseline="0" dirty="0" smtClean="0"/>
                        <a:t> Story: </a:t>
                      </a:r>
                      <a:r>
                        <a:rPr lang="en-US" i="0" baseline="0" dirty="0" smtClean="0"/>
                        <a:t>“My knee turned purple when it hit the hard, steel floor.”</a:t>
                      </a:r>
                    </a:p>
                    <a:p>
                      <a:r>
                        <a:rPr lang="en-US" i="1" baseline="0" dirty="0" smtClean="0"/>
                        <a:t>(Story helps you think of steel and the color purple.)</a:t>
                      </a:r>
                      <a:endParaRPr lang="en-US" i="1" dirty="0"/>
                    </a:p>
                  </a:txBody>
                  <a:tcPr/>
                </a:tc>
                <a:tc>
                  <a:txBody>
                    <a:bodyPr/>
                    <a:lstStyle/>
                    <a:p>
                      <a:r>
                        <a:rPr lang="en-US" b="1" dirty="0" smtClean="0"/>
                        <a:t>Decree: </a:t>
                      </a:r>
                      <a:r>
                        <a:rPr lang="en-US" dirty="0" smtClean="0"/>
                        <a:t>to make a decision and force it on others.</a:t>
                      </a:r>
                    </a:p>
                    <a:p>
                      <a:r>
                        <a:rPr lang="en-US" b="1" dirty="0" smtClean="0"/>
                        <a:t>Reminding word:</a:t>
                      </a:r>
                      <a:r>
                        <a:rPr lang="en-US" b="1" baseline="0" dirty="0" smtClean="0"/>
                        <a:t> </a:t>
                      </a:r>
                      <a:r>
                        <a:rPr lang="en-US" baseline="0" dirty="0" smtClean="0"/>
                        <a:t>Decide</a:t>
                      </a:r>
                    </a:p>
                    <a:p>
                      <a:r>
                        <a:rPr lang="en-US" b="1" baseline="0" dirty="0" err="1" smtClean="0"/>
                        <a:t>LINCing</a:t>
                      </a:r>
                      <a:r>
                        <a:rPr lang="en-US" b="1" baseline="0" dirty="0" smtClean="0"/>
                        <a:t> Story: </a:t>
                      </a:r>
                      <a:r>
                        <a:rPr lang="en-US" baseline="0" dirty="0" smtClean="0"/>
                        <a:t>“He decided to go to town.”</a:t>
                      </a:r>
                      <a:endParaRPr lang="en-US" i="1" baseline="0" dirty="0" smtClean="0"/>
                    </a:p>
                    <a:p>
                      <a:r>
                        <a:rPr lang="en-US" i="1" baseline="0" dirty="0" smtClean="0"/>
                        <a:t>(Story does not help you think of forcing a decision on others.)</a:t>
                      </a:r>
                    </a:p>
                    <a:p>
                      <a:r>
                        <a:rPr lang="en-US" i="1" baseline="0" dirty="0" smtClean="0"/>
                        <a:t>__________________________________</a:t>
                      </a:r>
                      <a:endParaRPr lang="en-US" i="1" baseline="0" dirty="0" smtClean="0"/>
                    </a:p>
                    <a:p>
                      <a:r>
                        <a:rPr lang="en-US" b="1" i="0" dirty="0" err="1" smtClean="0"/>
                        <a:t>Flourite</a:t>
                      </a:r>
                      <a:r>
                        <a:rPr lang="en-US" b="1" i="0" dirty="0" smtClean="0"/>
                        <a:t>:</a:t>
                      </a:r>
                      <a:r>
                        <a:rPr lang="en-US" b="1" i="0" baseline="0" dirty="0" smtClean="0"/>
                        <a:t> </a:t>
                      </a:r>
                      <a:r>
                        <a:rPr lang="en-US" i="0" baseline="0" dirty="0" smtClean="0"/>
                        <a:t>a purple mineral used to make steel hard.</a:t>
                      </a:r>
                    </a:p>
                    <a:p>
                      <a:r>
                        <a:rPr lang="en-US" b="1" i="0" baseline="0" dirty="0" smtClean="0"/>
                        <a:t>Reminding word: </a:t>
                      </a:r>
                      <a:r>
                        <a:rPr lang="en-US" i="0" baseline="0" dirty="0" smtClean="0"/>
                        <a:t>Floor</a:t>
                      </a:r>
                    </a:p>
                    <a:p>
                      <a:r>
                        <a:rPr lang="en-US" b="1" i="0" baseline="0" dirty="0" err="1" smtClean="0"/>
                        <a:t>LINKing</a:t>
                      </a:r>
                      <a:r>
                        <a:rPr lang="en-US" b="1" i="0" baseline="0" dirty="0" smtClean="0"/>
                        <a:t> Story: </a:t>
                      </a:r>
                      <a:r>
                        <a:rPr lang="en-US" i="0" baseline="0" dirty="0" smtClean="0"/>
                        <a:t>“The floor was messy.” </a:t>
                      </a:r>
                    </a:p>
                    <a:p>
                      <a:r>
                        <a:rPr lang="en-US" i="1" baseline="0" dirty="0" smtClean="0"/>
                        <a:t>(Story does not help you think of steel or the color purple.)</a:t>
                      </a:r>
                      <a:endParaRPr lang="en-US" i="1" dirty="0" smtClean="0"/>
                    </a:p>
                    <a:p>
                      <a:endParaRPr lang="en-US" i="1" dirty="0"/>
                    </a:p>
                  </a:txBody>
                  <a:tcPr/>
                </a:tc>
              </a:tr>
            </a:tbl>
          </a:graphicData>
        </a:graphic>
      </p:graphicFrame>
    </p:spTree>
    <p:extLst>
      <p:ext uri="{BB962C8B-B14F-4D97-AF65-F5344CB8AC3E}">
        <p14:creationId xmlns:p14="http://schemas.microsoft.com/office/powerpoint/2010/main" val="3335966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lstStyle/>
          <a:p>
            <a:pPr marL="109728" indent="0">
              <a:buNone/>
            </a:pPr>
            <a:endParaRPr lang="en-US" sz="2000" dirty="0" smtClean="0">
              <a:solidFill>
                <a:schemeClr val="tx1"/>
              </a:solidFill>
              <a:latin typeface="Arial Narrow" panose="020B0606020202030204" pitchFamily="34" charset="0"/>
            </a:endParaRPr>
          </a:p>
          <a:p>
            <a:pPr marL="109728" indent="0">
              <a:buNone/>
            </a:pPr>
            <a:endParaRPr lang="en-US" sz="900" dirty="0">
              <a:solidFill>
                <a:schemeClr val="tx1"/>
              </a:solidFill>
              <a:latin typeface="Arial Narrow" panose="020B0606020202030204" pitchFamily="34" charset="0"/>
            </a:endParaRPr>
          </a:p>
          <a:p>
            <a:pPr marL="109728" indent="0">
              <a:buNone/>
            </a:pPr>
            <a:r>
              <a:rPr lang="en-US" sz="2000" dirty="0" smtClean="0">
                <a:solidFill>
                  <a:schemeClr val="tx1"/>
                </a:solidFill>
                <a:latin typeface="Arial Narrow" panose="020B0606020202030204" pitchFamily="34" charset="0"/>
              </a:rPr>
              <a:t>Step </a:t>
            </a:r>
            <a:r>
              <a:rPr lang="en-US" sz="2000" dirty="0" smtClean="0">
                <a:solidFill>
                  <a:schemeClr val="tx1"/>
                </a:solidFill>
                <a:latin typeface="Arial Narrow" panose="020B0606020202030204" pitchFamily="34" charset="0"/>
              </a:rPr>
              <a:t>5 The </a:t>
            </a:r>
            <a:r>
              <a:rPr lang="en-US" sz="2000" dirty="0" err="1">
                <a:solidFill>
                  <a:schemeClr val="tx1"/>
                </a:solidFill>
                <a:latin typeface="Arial Narrow" panose="020B0606020202030204" pitchFamily="34" charset="0"/>
              </a:rPr>
              <a:t>LINCing</a:t>
            </a:r>
            <a:r>
              <a:rPr lang="en-US" sz="2000" dirty="0">
                <a:solidFill>
                  <a:schemeClr val="tx1"/>
                </a:solidFill>
                <a:latin typeface="Arial Narrow" panose="020B0606020202030204" pitchFamily="34" charset="0"/>
              </a:rPr>
              <a:t> picture is a memory device that provides a visual memory link for the new term. </a:t>
            </a:r>
            <a:endParaRPr lang="en-US" sz="2000" dirty="0" smtClean="0">
              <a:solidFill>
                <a:schemeClr val="tx1"/>
              </a:solidFill>
              <a:latin typeface="Arial Narrow" panose="020B0606020202030204" pitchFamily="34" charset="0"/>
            </a:endParaRPr>
          </a:p>
          <a:p>
            <a:r>
              <a:rPr lang="en-US" sz="2000" dirty="0" smtClean="0">
                <a:solidFill>
                  <a:schemeClr val="tx1"/>
                </a:solidFill>
                <a:latin typeface="Arial Narrow" panose="020B0606020202030204" pitchFamily="34" charset="0"/>
              </a:rPr>
              <a:t>The </a:t>
            </a:r>
            <a:r>
              <a:rPr lang="en-US" sz="2000" dirty="0">
                <a:solidFill>
                  <a:schemeClr val="tx1"/>
                </a:solidFill>
                <a:latin typeface="Arial Narrow" panose="020B0606020202030204" pitchFamily="34" charset="0"/>
              </a:rPr>
              <a:t>picture does not need to be sophisticated artwork – stick figures are fine. </a:t>
            </a:r>
            <a:endParaRPr lang="en-US" sz="2000" dirty="0" smtClean="0">
              <a:solidFill>
                <a:schemeClr val="tx1"/>
              </a:solidFill>
              <a:latin typeface="Arial Narrow" panose="020B0606020202030204" pitchFamily="34" charset="0"/>
            </a:endParaRPr>
          </a:p>
          <a:p>
            <a:r>
              <a:rPr lang="en-US" sz="2000" dirty="0" smtClean="0">
                <a:solidFill>
                  <a:schemeClr val="tx1"/>
                </a:solidFill>
                <a:latin typeface="Arial Narrow" panose="020B0606020202030204" pitchFamily="34" charset="0"/>
              </a:rPr>
              <a:t>The </a:t>
            </a:r>
            <a:r>
              <a:rPr lang="en-US" sz="2000" dirty="0">
                <a:solidFill>
                  <a:schemeClr val="tx1"/>
                </a:solidFill>
                <a:latin typeface="Arial Narrow" panose="020B0606020202030204" pitchFamily="34" charset="0"/>
              </a:rPr>
              <a:t>linking pictures must include 3 characteristics: It MUST </a:t>
            </a:r>
            <a:r>
              <a:rPr lang="en-US" sz="2000" dirty="0" smtClean="0">
                <a:solidFill>
                  <a:schemeClr val="tx1"/>
                </a:solidFill>
                <a:latin typeface="Arial Narrow" panose="020B0606020202030204" pitchFamily="34" charset="0"/>
              </a:rPr>
              <a:t>depict: a part related to the Reminding word, contains parts related to the important ideas in the definition, and </a:t>
            </a:r>
            <a:r>
              <a:rPr lang="en-US" sz="2000" dirty="0">
                <a:solidFill>
                  <a:schemeClr val="tx1"/>
                </a:solidFill>
                <a:latin typeface="Arial Narrow" panose="020B0606020202030204" pitchFamily="34" charset="0"/>
              </a:rPr>
              <a:t>it must help the student remember the new </a:t>
            </a:r>
            <a:r>
              <a:rPr lang="en-US" sz="2000" dirty="0" smtClean="0">
                <a:solidFill>
                  <a:schemeClr val="tx1"/>
                </a:solidFill>
                <a:latin typeface="Arial Narrow" panose="020B0606020202030204" pitchFamily="34" charset="0"/>
              </a:rPr>
              <a:t>term’s definition</a:t>
            </a:r>
            <a:r>
              <a:rPr lang="en-US" sz="2000" dirty="0" smtClean="0">
                <a:solidFill>
                  <a:schemeClr val="tx1"/>
                </a:solidFill>
                <a:latin typeface="Arial Narrow" panose="020B0606020202030204" pitchFamily="34" charset="0"/>
              </a:rPr>
              <a:t>.</a:t>
            </a:r>
            <a:endParaRPr lang="en-US" sz="2000" dirty="0">
              <a:solidFill>
                <a:schemeClr val="tx1"/>
              </a:solidFill>
              <a:latin typeface="Arial Narrow" panose="020B0606020202030204" pitchFamily="34" charset="0"/>
            </a:endParaRPr>
          </a:p>
        </p:txBody>
      </p:sp>
      <p:sp>
        <p:nvSpPr>
          <p:cNvPr id="3" name="Title 2"/>
          <p:cNvSpPr>
            <a:spLocks noGrp="1"/>
          </p:cNvSpPr>
          <p:nvPr>
            <p:ph type="title"/>
          </p:nvPr>
        </p:nvSpPr>
        <p:spPr>
          <a:xfrm>
            <a:off x="457202" y="341094"/>
            <a:ext cx="8229600" cy="965200"/>
          </a:xfrm>
        </p:spPr>
        <p:txBody>
          <a:bodyPr>
            <a:noAutofit/>
          </a:bodyPr>
          <a:lstStyle/>
          <a:p>
            <a:r>
              <a:rPr lang="en-US" sz="4000" dirty="0" smtClean="0"/>
              <a:t>Mnemonics using </a:t>
            </a:r>
            <a:r>
              <a:rPr lang="en-US" sz="4000" dirty="0" err="1" smtClean="0"/>
              <a:t>LINCing</a:t>
            </a:r>
            <a:r>
              <a:rPr lang="en-US" sz="4000" dirty="0" smtClean="0"/>
              <a:t> Routine</a:t>
            </a:r>
            <a:endParaRPr lang="en-US" sz="4000" dirty="0"/>
          </a:p>
        </p:txBody>
      </p:sp>
      <p:sp>
        <p:nvSpPr>
          <p:cNvPr id="4" name="Rounded Rectangle 3"/>
          <p:cNvSpPr/>
          <p:nvPr/>
        </p:nvSpPr>
        <p:spPr>
          <a:xfrm>
            <a:off x="1104900" y="3690268"/>
            <a:ext cx="1600200" cy="130667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Narrow" panose="020B0606020202030204" pitchFamily="34" charset="0"/>
              </a:rPr>
              <a:t>1. Term</a:t>
            </a:r>
          </a:p>
          <a:p>
            <a:pPr algn="ctr"/>
            <a:endParaRPr lang="en-US" dirty="0" smtClean="0">
              <a:solidFill>
                <a:schemeClr val="tx1"/>
              </a:solidFill>
              <a:latin typeface="Arial Narrow" panose="020B0606020202030204" pitchFamily="34" charset="0"/>
            </a:endParaRPr>
          </a:p>
          <a:p>
            <a:pPr algn="ctr"/>
            <a:r>
              <a:rPr lang="en-US" sz="2400" b="1" dirty="0" smtClean="0">
                <a:solidFill>
                  <a:schemeClr val="tx1"/>
                </a:solidFill>
                <a:latin typeface="Arial Narrow" panose="020B0606020202030204" pitchFamily="34" charset="0"/>
              </a:rPr>
              <a:t>Discount </a:t>
            </a:r>
            <a:endParaRPr lang="en-US" sz="2400" b="1" dirty="0">
              <a:solidFill>
                <a:schemeClr val="tx1"/>
              </a:solidFill>
              <a:latin typeface="Arial Narrow" panose="020B0606020202030204" pitchFamily="34" charset="0"/>
            </a:endParaRPr>
          </a:p>
        </p:txBody>
      </p:sp>
      <p:sp>
        <p:nvSpPr>
          <p:cNvPr id="5" name="Rounded Rectangle 4"/>
          <p:cNvSpPr/>
          <p:nvPr/>
        </p:nvSpPr>
        <p:spPr>
          <a:xfrm>
            <a:off x="1104900" y="5085838"/>
            <a:ext cx="1600200" cy="130667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Narrow" panose="020B0606020202030204" pitchFamily="34" charset="0"/>
              </a:rPr>
              <a:t>3. Reminding word</a:t>
            </a:r>
          </a:p>
          <a:p>
            <a:pPr algn="ctr"/>
            <a:endParaRPr lang="en-US" dirty="0" smtClean="0">
              <a:solidFill>
                <a:schemeClr val="tx1"/>
              </a:solidFill>
              <a:latin typeface="Arial Narrow" panose="020B0606020202030204" pitchFamily="34" charset="0"/>
            </a:endParaRPr>
          </a:p>
          <a:p>
            <a:pPr algn="ctr"/>
            <a:r>
              <a:rPr lang="en-US" sz="2400" b="1" dirty="0" smtClean="0">
                <a:solidFill>
                  <a:schemeClr val="tx1"/>
                </a:solidFill>
                <a:latin typeface="Arial Narrow" panose="020B0606020202030204" pitchFamily="34" charset="0"/>
              </a:rPr>
              <a:t>Disc </a:t>
            </a:r>
            <a:endParaRPr lang="en-US" sz="2400" b="1" dirty="0">
              <a:solidFill>
                <a:schemeClr val="tx1"/>
              </a:solidFill>
              <a:latin typeface="Arial Narrow" panose="020B0606020202030204" pitchFamily="34" charset="0"/>
            </a:endParaRPr>
          </a:p>
        </p:txBody>
      </p:sp>
      <p:sp>
        <p:nvSpPr>
          <p:cNvPr id="6" name="Rounded Rectangle 5"/>
          <p:cNvSpPr/>
          <p:nvPr/>
        </p:nvSpPr>
        <p:spPr>
          <a:xfrm>
            <a:off x="2895600" y="3702967"/>
            <a:ext cx="1676400" cy="268878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Narrow" panose="020B0606020202030204" pitchFamily="34" charset="0"/>
              </a:rPr>
              <a:t>4</a:t>
            </a:r>
            <a:r>
              <a:rPr lang="en-US" dirty="0" smtClean="0">
                <a:solidFill>
                  <a:schemeClr val="tx1"/>
                </a:solidFill>
                <a:latin typeface="Arial Narrow" panose="020B0606020202030204" pitchFamily="34" charset="0"/>
              </a:rPr>
              <a:t>. The </a:t>
            </a:r>
            <a:r>
              <a:rPr lang="en-US" dirty="0" err="1" smtClean="0">
                <a:solidFill>
                  <a:schemeClr val="tx1"/>
                </a:solidFill>
                <a:latin typeface="Arial Narrow" panose="020B0606020202030204" pitchFamily="34" charset="0"/>
              </a:rPr>
              <a:t>LINCing</a:t>
            </a:r>
            <a:r>
              <a:rPr lang="en-US" dirty="0" smtClean="0">
                <a:solidFill>
                  <a:schemeClr val="tx1"/>
                </a:solidFill>
                <a:latin typeface="Arial Narrow" panose="020B0606020202030204" pitchFamily="34" charset="0"/>
              </a:rPr>
              <a:t> story</a:t>
            </a:r>
          </a:p>
          <a:p>
            <a:pPr algn="ctr"/>
            <a:endParaRPr lang="en-US" dirty="0" smtClean="0">
              <a:solidFill>
                <a:schemeClr val="tx1"/>
              </a:solidFill>
              <a:latin typeface="Arial Narrow" panose="020B0606020202030204" pitchFamily="34" charset="0"/>
            </a:endParaRPr>
          </a:p>
          <a:p>
            <a:pPr algn="ctr"/>
            <a:endParaRPr lang="en-US" sz="800" dirty="0" smtClean="0">
              <a:solidFill>
                <a:schemeClr val="tx1"/>
              </a:solidFill>
            </a:endParaRPr>
          </a:p>
          <a:p>
            <a:pPr algn="ctr"/>
            <a:r>
              <a:rPr lang="en-US" sz="2000" b="1" dirty="0" smtClean="0">
                <a:solidFill>
                  <a:schemeClr val="tx1"/>
                </a:solidFill>
                <a:latin typeface="Arial Narrow" panose="020B0606020202030204" pitchFamily="34" charset="0"/>
              </a:rPr>
              <a:t>I saved  three dollars on a disc</a:t>
            </a:r>
          </a:p>
          <a:p>
            <a:pPr algn="ctr"/>
            <a:endParaRPr lang="en-US" sz="2400" b="1" dirty="0">
              <a:solidFill>
                <a:schemeClr val="tx1"/>
              </a:solidFill>
              <a:latin typeface="Arial Narrow" panose="020B0606020202030204" pitchFamily="34" charset="0"/>
            </a:endParaRPr>
          </a:p>
        </p:txBody>
      </p:sp>
      <p:sp>
        <p:nvSpPr>
          <p:cNvPr id="7" name="Rounded Rectangle 6"/>
          <p:cNvSpPr/>
          <p:nvPr/>
        </p:nvSpPr>
        <p:spPr>
          <a:xfrm>
            <a:off x="6703786" y="3657610"/>
            <a:ext cx="1600200" cy="271418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latin typeface="Arial Narrow" panose="020B0606020202030204" pitchFamily="34" charset="0"/>
            </a:endParaRPr>
          </a:p>
          <a:p>
            <a:pPr algn="ctr"/>
            <a:r>
              <a:rPr lang="en-US" dirty="0" smtClean="0">
                <a:solidFill>
                  <a:schemeClr val="tx1"/>
                </a:solidFill>
                <a:latin typeface="Arial Narrow" panose="020B0606020202030204" pitchFamily="34" charset="0"/>
              </a:rPr>
              <a:t>2. Definition</a:t>
            </a:r>
          </a:p>
          <a:p>
            <a:pPr algn="ctr"/>
            <a:endParaRPr lang="en-US" sz="800" dirty="0" smtClean="0">
              <a:solidFill>
                <a:schemeClr val="tx1"/>
              </a:solidFill>
            </a:endParaRPr>
          </a:p>
          <a:p>
            <a:pPr algn="ctr"/>
            <a:r>
              <a:rPr lang="en-US" sz="2000" b="1" dirty="0" smtClean="0">
                <a:solidFill>
                  <a:schemeClr val="tx1"/>
                </a:solidFill>
                <a:latin typeface="Arial Narrow" panose="020B0606020202030204" pitchFamily="34" charset="0"/>
              </a:rPr>
              <a:t>The difference between the list price and sale price </a:t>
            </a:r>
          </a:p>
          <a:p>
            <a:pPr algn="ctr"/>
            <a:endParaRPr lang="en-US" sz="2400" b="1" dirty="0">
              <a:solidFill>
                <a:schemeClr val="tx1"/>
              </a:solidFill>
              <a:latin typeface="Arial Narrow" panose="020B0606020202030204" pitchFamily="34" charset="0"/>
            </a:endParaRPr>
          </a:p>
        </p:txBody>
      </p:sp>
      <p:sp>
        <p:nvSpPr>
          <p:cNvPr id="8" name="Rounded Rectangle 7"/>
          <p:cNvSpPr/>
          <p:nvPr/>
        </p:nvSpPr>
        <p:spPr>
          <a:xfrm>
            <a:off x="4826000" y="3681574"/>
            <a:ext cx="1600200" cy="271418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latin typeface="Arial Narrow" panose="020B0606020202030204" pitchFamily="34" charset="0"/>
            </a:endParaRPr>
          </a:p>
          <a:p>
            <a:pPr algn="ctr"/>
            <a:r>
              <a:rPr lang="en-US" dirty="0">
                <a:solidFill>
                  <a:schemeClr val="tx1"/>
                </a:solidFill>
                <a:latin typeface="Arial Narrow" panose="020B0606020202030204" pitchFamily="34" charset="0"/>
              </a:rPr>
              <a:t>5</a:t>
            </a:r>
            <a:r>
              <a:rPr lang="en-US" dirty="0" smtClean="0">
                <a:solidFill>
                  <a:schemeClr val="tx1"/>
                </a:solidFill>
                <a:latin typeface="Arial Narrow" panose="020B0606020202030204" pitchFamily="34" charset="0"/>
              </a:rPr>
              <a:t>. The </a:t>
            </a:r>
            <a:r>
              <a:rPr lang="en-US" dirty="0" err="1" smtClean="0">
                <a:solidFill>
                  <a:schemeClr val="tx1"/>
                </a:solidFill>
                <a:latin typeface="Arial Narrow" panose="020B0606020202030204" pitchFamily="34" charset="0"/>
              </a:rPr>
              <a:t>LINCing</a:t>
            </a:r>
            <a:r>
              <a:rPr lang="en-US" dirty="0" smtClean="0">
                <a:solidFill>
                  <a:schemeClr val="tx1"/>
                </a:solidFill>
                <a:latin typeface="Arial Narrow" panose="020B0606020202030204" pitchFamily="34" charset="0"/>
              </a:rPr>
              <a:t> picture</a:t>
            </a:r>
          </a:p>
          <a:p>
            <a:pPr algn="ctr"/>
            <a:endParaRPr lang="en-US" dirty="0">
              <a:solidFill>
                <a:schemeClr val="tx1"/>
              </a:solidFill>
              <a:latin typeface="Arial Narrow" panose="020B0606020202030204" pitchFamily="34" charset="0"/>
            </a:endParaRPr>
          </a:p>
          <a:p>
            <a:pPr algn="ctr"/>
            <a:endParaRPr lang="en-US" dirty="0" smtClean="0">
              <a:solidFill>
                <a:schemeClr val="tx1"/>
              </a:solidFill>
              <a:latin typeface="Arial Narrow" panose="020B0606020202030204" pitchFamily="34" charset="0"/>
            </a:endParaRPr>
          </a:p>
          <a:p>
            <a:pPr algn="ctr"/>
            <a:endParaRPr lang="en-US" dirty="0">
              <a:solidFill>
                <a:schemeClr val="tx1"/>
              </a:solidFill>
              <a:latin typeface="Arial Narrow" panose="020B0606020202030204" pitchFamily="34" charset="0"/>
            </a:endParaRPr>
          </a:p>
          <a:p>
            <a:pPr algn="ctr"/>
            <a:endParaRPr lang="en-US" dirty="0" smtClean="0">
              <a:solidFill>
                <a:schemeClr val="tx1"/>
              </a:solidFill>
              <a:latin typeface="Arial Narrow" panose="020B0606020202030204" pitchFamily="34" charset="0"/>
            </a:endParaRPr>
          </a:p>
          <a:p>
            <a:pPr algn="ctr"/>
            <a:endParaRPr lang="en-US" dirty="0" smtClean="0">
              <a:solidFill>
                <a:schemeClr val="tx1"/>
              </a:solidFill>
              <a:latin typeface="Arial Narrow" panose="020B0606020202030204" pitchFamily="34" charset="0"/>
            </a:endParaRPr>
          </a:p>
          <a:p>
            <a:pPr algn="ctr"/>
            <a:endParaRPr lang="en-US" dirty="0" smtClean="0">
              <a:solidFill>
                <a:schemeClr val="tx1"/>
              </a:solidFill>
              <a:latin typeface="Arial Narrow" panose="020B0606020202030204" pitchFamily="34" charset="0"/>
            </a:endParaRPr>
          </a:p>
          <a:p>
            <a:pPr algn="ctr"/>
            <a:endParaRPr lang="en-US" sz="800" dirty="0" smtClean="0">
              <a:solidFill>
                <a:schemeClr val="tx1"/>
              </a:solidFill>
            </a:endParaRPr>
          </a:p>
          <a:p>
            <a:pPr algn="ctr"/>
            <a:endParaRPr lang="en-US" sz="2400" b="1" dirty="0">
              <a:solidFill>
                <a:schemeClr val="tx1"/>
              </a:solidFill>
              <a:latin typeface="Arial Narrow" panose="020B0606020202030204" pitchFamily="34" charset="0"/>
            </a:endParaRPr>
          </a:p>
        </p:txBody>
      </p:sp>
      <p:pic>
        <p:nvPicPr>
          <p:cNvPr id="2052" name="Picture 4" descr="C:\Users\Carol Sparber\AppData\Local\Microsoft\Windows\INetCache\IE\70UOVEEU\shopping-girl0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0660" y="4855046"/>
            <a:ext cx="1090879" cy="1481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550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33400" y="1905000"/>
            <a:ext cx="8046154" cy="45259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itle 2"/>
          <p:cNvSpPr>
            <a:spLocks noGrp="1"/>
          </p:cNvSpPr>
          <p:nvPr>
            <p:ph type="title"/>
          </p:nvPr>
        </p:nvSpPr>
        <p:spPr/>
        <p:txBody>
          <a:bodyPr/>
          <a:lstStyle/>
          <a:p>
            <a:r>
              <a:rPr lang="en-US" sz="4400" dirty="0" smtClean="0"/>
              <a:t>An Effective </a:t>
            </a:r>
            <a:r>
              <a:rPr lang="en-US" sz="4400" dirty="0" err="1" smtClean="0"/>
              <a:t>LINCing</a:t>
            </a:r>
            <a:r>
              <a:rPr lang="en-US" sz="4400" dirty="0" smtClean="0"/>
              <a:t> Picture</a:t>
            </a:r>
            <a:endParaRPr lang="en-US" sz="4400" dirty="0"/>
          </a:p>
        </p:txBody>
      </p:sp>
    </p:spTree>
    <p:extLst>
      <p:ext uri="{BB962C8B-B14F-4D97-AF65-F5344CB8AC3E}">
        <p14:creationId xmlns:p14="http://schemas.microsoft.com/office/powerpoint/2010/main" val="308049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UDL Definition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800" dirty="0" smtClean="0">
                <a:solidFill>
                  <a:schemeClr val="tx1"/>
                </a:solidFill>
              </a:rPr>
              <a:t>The Higher Education Opportunity Act defines UDL as a </a:t>
            </a:r>
            <a:r>
              <a:rPr lang="en-US" sz="2800" dirty="0">
                <a:solidFill>
                  <a:schemeClr val="tx1"/>
                </a:solidFill>
              </a:rPr>
              <a:t>scientific framework for guiding educational practice that—</a:t>
            </a:r>
          </a:p>
          <a:p>
            <a:r>
              <a:rPr lang="en-US" sz="2800" i="1" dirty="0" smtClean="0">
                <a:solidFill>
                  <a:schemeClr val="tx1"/>
                </a:solidFill>
              </a:rPr>
              <a:t>provides </a:t>
            </a:r>
            <a:r>
              <a:rPr lang="en-US" sz="2800" i="1" dirty="0">
                <a:solidFill>
                  <a:schemeClr val="tx1"/>
                </a:solidFill>
              </a:rPr>
              <a:t>flexibility in the ways information is </a:t>
            </a:r>
            <a:r>
              <a:rPr lang="en-US" sz="2800" i="1" dirty="0" smtClean="0">
                <a:solidFill>
                  <a:schemeClr val="tx1"/>
                </a:solidFill>
              </a:rPr>
              <a:t>presented; </a:t>
            </a:r>
          </a:p>
          <a:p>
            <a:r>
              <a:rPr lang="en-US" sz="2800" i="1" dirty="0" smtClean="0">
                <a:solidFill>
                  <a:schemeClr val="tx1"/>
                </a:solidFill>
              </a:rPr>
              <a:t>in </a:t>
            </a:r>
            <a:r>
              <a:rPr lang="en-US" sz="2800" i="1" dirty="0">
                <a:solidFill>
                  <a:schemeClr val="tx1"/>
                </a:solidFill>
              </a:rPr>
              <a:t>the ways students respond or demonstrate knowledge and </a:t>
            </a:r>
            <a:r>
              <a:rPr lang="en-US" sz="2800" i="1" dirty="0" smtClean="0">
                <a:solidFill>
                  <a:schemeClr val="tx1"/>
                </a:solidFill>
              </a:rPr>
              <a:t>skills</a:t>
            </a:r>
            <a:r>
              <a:rPr lang="en-US" sz="2800" i="1" dirty="0">
                <a:solidFill>
                  <a:schemeClr val="tx1"/>
                </a:solidFill>
              </a:rPr>
              <a:t>;</a:t>
            </a:r>
            <a:endParaRPr lang="en-US" sz="2800" i="1" dirty="0" smtClean="0">
              <a:solidFill>
                <a:schemeClr val="tx1"/>
              </a:solidFill>
            </a:endParaRPr>
          </a:p>
          <a:p>
            <a:r>
              <a:rPr lang="en-US" sz="2800" i="1" dirty="0" smtClean="0">
                <a:solidFill>
                  <a:schemeClr val="tx1"/>
                </a:solidFill>
              </a:rPr>
              <a:t>in </a:t>
            </a:r>
            <a:r>
              <a:rPr lang="en-US" sz="2800" i="1" dirty="0">
                <a:solidFill>
                  <a:schemeClr val="tx1"/>
                </a:solidFill>
              </a:rPr>
              <a:t>the ways students are engaged; </a:t>
            </a:r>
            <a:endParaRPr lang="en-US" sz="2800" i="1" dirty="0" smtClean="0">
              <a:solidFill>
                <a:schemeClr val="tx1"/>
              </a:solidFill>
            </a:endParaRPr>
          </a:p>
          <a:p>
            <a:r>
              <a:rPr lang="en-US" sz="2800" i="1" dirty="0" smtClean="0">
                <a:solidFill>
                  <a:schemeClr val="tx1"/>
                </a:solidFill>
              </a:rPr>
              <a:t>reduces </a:t>
            </a:r>
            <a:r>
              <a:rPr lang="en-US" sz="2800" i="1" dirty="0">
                <a:solidFill>
                  <a:schemeClr val="tx1"/>
                </a:solidFill>
              </a:rPr>
              <a:t>barriers in instruction, provides appropriate accommodations, supports, and challenges, and maintains high achievement expectations for all students, including students with disabilities and students who are limited English proficient §103(a)(24).</a:t>
            </a:r>
            <a:endParaRPr lang="en-US" sz="2800" dirty="0">
              <a:solidFill>
                <a:schemeClr val="tx1"/>
              </a:solidFill>
            </a:endParaRPr>
          </a:p>
          <a:p>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val="2180509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Group practice: Term ‘compromise’ </a:t>
            </a:r>
            <a:endParaRPr lang="en-US" sz="3600" dirty="0"/>
          </a:p>
        </p:txBody>
      </p:sp>
      <p:sp>
        <p:nvSpPr>
          <p:cNvPr id="4" name="Rounded Rectangle 3"/>
          <p:cNvSpPr/>
          <p:nvPr/>
        </p:nvSpPr>
        <p:spPr>
          <a:xfrm>
            <a:off x="110444" y="1670050"/>
            <a:ext cx="2337771" cy="1750231"/>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92036" y="3532733"/>
            <a:ext cx="2337771" cy="1794917"/>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2619023" y="1670051"/>
            <a:ext cx="2074929" cy="3782234"/>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4859624" y="1670051"/>
            <a:ext cx="2061652" cy="3782234"/>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7069072" y="1666066"/>
            <a:ext cx="1932270" cy="3782234"/>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57708" y="1794282"/>
            <a:ext cx="1951211" cy="1369606"/>
          </a:xfrm>
          <a:prstGeom prst="rect">
            <a:avLst/>
          </a:prstGeom>
          <a:noFill/>
        </p:spPr>
        <p:txBody>
          <a:bodyPr wrap="square" rtlCol="0">
            <a:spAutoFit/>
          </a:bodyPr>
          <a:lstStyle/>
          <a:p>
            <a:pPr marL="342900" indent="-342900" algn="ctr">
              <a:buAutoNum type="arabicPeriod"/>
            </a:pPr>
            <a:r>
              <a:rPr lang="en-US" sz="2000" dirty="0" smtClean="0"/>
              <a:t>Term:</a:t>
            </a:r>
            <a:endParaRPr lang="en-US" sz="2000" dirty="0" smtClean="0"/>
          </a:p>
          <a:p>
            <a:pPr algn="ctr"/>
            <a:r>
              <a:rPr lang="en-US" sz="2000" dirty="0" smtClean="0"/>
              <a:t>compromise</a:t>
            </a:r>
          </a:p>
          <a:p>
            <a:pPr marL="342900" indent="-342900">
              <a:buAutoNum type="arabicPeriod"/>
            </a:pPr>
            <a:endParaRPr lang="en-US" sz="1100" dirty="0"/>
          </a:p>
          <a:p>
            <a:pPr algn="ctr"/>
            <a:endParaRPr lang="en-US" sz="3200" dirty="0"/>
          </a:p>
        </p:txBody>
      </p:sp>
      <p:sp>
        <p:nvSpPr>
          <p:cNvPr id="10" name="TextBox 9"/>
          <p:cNvSpPr txBox="1"/>
          <p:nvPr/>
        </p:nvSpPr>
        <p:spPr>
          <a:xfrm>
            <a:off x="110444" y="3651250"/>
            <a:ext cx="2319363" cy="1200329"/>
          </a:xfrm>
          <a:prstGeom prst="rect">
            <a:avLst/>
          </a:prstGeom>
          <a:noFill/>
        </p:spPr>
        <p:txBody>
          <a:bodyPr wrap="square" rtlCol="0">
            <a:spAutoFit/>
          </a:bodyPr>
          <a:lstStyle/>
          <a:p>
            <a:pPr algn="ctr"/>
            <a:r>
              <a:rPr lang="en-US" sz="2000" dirty="0" smtClean="0"/>
              <a:t>3. Reminding </a:t>
            </a:r>
            <a:r>
              <a:rPr lang="en-US" sz="2000" dirty="0" smtClean="0"/>
              <a:t>Term:</a:t>
            </a:r>
            <a:endParaRPr lang="en-US" sz="1100" dirty="0"/>
          </a:p>
          <a:p>
            <a:pPr algn="ctr"/>
            <a:endParaRPr lang="en-US" sz="3200" b="1" dirty="0"/>
          </a:p>
        </p:txBody>
      </p:sp>
      <p:sp>
        <p:nvSpPr>
          <p:cNvPr id="11" name="TextBox 10"/>
          <p:cNvSpPr txBox="1"/>
          <p:nvPr/>
        </p:nvSpPr>
        <p:spPr>
          <a:xfrm>
            <a:off x="2619023" y="1794282"/>
            <a:ext cx="2074929" cy="1061829"/>
          </a:xfrm>
          <a:prstGeom prst="rect">
            <a:avLst/>
          </a:prstGeom>
          <a:noFill/>
        </p:spPr>
        <p:txBody>
          <a:bodyPr wrap="square" rtlCol="0">
            <a:spAutoFit/>
          </a:bodyPr>
          <a:lstStyle/>
          <a:p>
            <a:pPr algn="ctr"/>
            <a:r>
              <a:rPr lang="en-US" sz="2000" dirty="0" smtClean="0"/>
              <a:t>4. </a:t>
            </a:r>
            <a:r>
              <a:rPr lang="en-US" sz="2000" dirty="0" smtClean="0"/>
              <a:t>Story:</a:t>
            </a:r>
            <a:endParaRPr lang="en-US" sz="2000" dirty="0" smtClean="0"/>
          </a:p>
          <a:p>
            <a:pPr marL="342900" indent="-342900">
              <a:buAutoNum type="arabicPeriod"/>
            </a:pPr>
            <a:endParaRPr lang="en-US" sz="1100" dirty="0"/>
          </a:p>
          <a:p>
            <a:pPr algn="ctr"/>
            <a:endParaRPr lang="en-US" sz="3200" b="1" dirty="0"/>
          </a:p>
        </p:txBody>
      </p:sp>
      <p:sp>
        <p:nvSpPr>
          <p:cNvPr id="12" name="TextBox 11"/>
          <p:cNvSpPr txBox="1"/>
          <p:nvPr/>
        </p:nvSpPr>
        <p:spPr>
          <a:xfrm>
            <a:off x="7069073" y="1794282"/>
            <a:ext cx="1927133" cy="830997"/>
          </a:xfrm>
          <a:prstGeom prst="rect">
            <a:avLst/>
          </a:prstGeom>
          <a:noFill/>
        </p:spPr>
        <p:txBody>
          <a:bodyPr wrap="square" rtlCol="0">
            <a:spAutoFit/>
          </a:bodyPr>
          <a:lstStyle/>
          <a:p>
            <a:pPr algn="ctr"/>
            <a:r>
              <a:rPr lang="en-US" sz="2000" dirty="0" smtClean="0"/>
              <a:t>2. </a:t>
            </a:r>
            <a:r>
              <a:rPr lang="en-US" sz="2000" dirty="0" smtClean="0"/>
              <a:t>Definition:</a:t>
            </a:r>
            <a:endParaRPr lang="en-US" sz="1100" dirty="0"/>
          </a:p>
          <a:p>
            <a:pPr algn="ctr"/>
            <a:endParaRPr lang="en-US" sz="2800" b="1" dirty="0"/>
          </a:p>
        </p:txBody>
      </p:sp>
      <p:sp>
        <p:nvSpPr>
          <p:cNvPr id="13" name="TextBox 12"/>
          <p:cNvSpPr txBox="1"/>
          <p:nvPr/>
        </p:nvSpPr>
        <p:spPr>
          <a:xfrm>
            <a:off x="5006882" y="1794282"/>
            <a:ext cx="1711911" cy="400110"/>
          </a:xfrm>
          <a:prstGeom prst="rect">
            <a:avLst/>
          </a:prstGeom>
          <a:noFill/>
        </p:spPr>
        <p:txBody>
          <a:bodyPr wrap="square" rtlCol="0">
            <a:spAutoFit/>
          </a:bodyPr>
          <a:lstStyle/>
          <a:p>
            <a:pPr algn="ctr"/>
            <a:r>
              <a:rPr lang="en-US" sz="2000" dirty="0" smtClean="0"/>
              <a:t>5. </a:t>
            </a:r>
            <a:r>
              <a:rPr lang="en-US" sz="2000" dirty="0" smtClean="0"/>
              <a:t>Picture:</a:t>
            </a:r>
            <a:endParaRPr lang="en-US" sz="2000" dirty="0"/>
          </a:p>
        </p:txBody>
      </p:sp>
    </p:spTree>
    <p:extLst>
      <p:ext uri="{BB962C8B-B14F-4D97-AF65-F5344CB8AC3E}">
        <p14:creationId xmlns:p14="http://schemas.microsoft.com/office/powerpoint/2010/main" val="1064314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solidFill>
                <a:schemeClr val="tx1"/>
              </a:solidFill>
            </a:endParaRPr>
          </a:p>
          <a:p>
            <a:pPr marL="0" indent="0">
              <a:buNone/>
            </a:pPr>
            <a:r>
              <a:rPr lang="en-US" dirty="0" smtClean="0">
                <a:solidFill>
                  <a:schemeClr val="tx1"/>
                </a:solidFill>
              </a:rPr>
              <a:t>	USE </a:t>
            </a:r>
            <a:r>
              <a:rPr lang="en-US" dirty="0" smtClean="0">
                <a:solidFill>
                  <a:schemeClr val="tx1"/>
                </a:solidFill>
              </a:rPr>
              <a:t>the </a:t>
            </a:r>
            <a:r>
              <a:rPr lang="en-US" dirty="0" err="1" smtClean="0">
                <a:solidFill>
                  <a:schemeClr val="tx1"/>
                </a:solidFill>
              </a:rPr>
              <a:t>Mnemnic</a:t>
            </a:r>
            <a:r>
              <a:rPr lang="en-US" dirty="0" smtClean="0">
                <a:solidFill>
                  <a:schemeClr val="tx1"/>
                </a:solidFill>
              </a:rPr>
              <a:t> to practice the Routine</a:t>
            </a:r>
          </a:p>
          <a:p>
            <a:pPr marL="109728" indent="0">
              <a:buNone/>
            </a:pPr>
            <a:endParaRPr lang="en-US" dirty="0" smtClean="0">
              <a:solidFill>
                <a:schemeClr val="tx1"/>
              </a:solidFill>
            </a:endParaRPr>
          </a:p>
          <a:p>
            <a:r>
              <a:rPr lang="en-US" sz="3200" b="1" dirty="0" smtClean="0">
                <a:solidFill>
                  <a:srgbClr val="FF0000"/>
                </a:solidFill>
              </a:rPr>
              <a:t>L</a:t>
            </a:r>
            <a:r>
              <a:rPr lang="en-US" dirty="0" smtClean="0">
                <a:solidFill>
                  <a:schemeClr val="tx1"/>
                </a:solidFill>
              </a:rPr>
              <a:t>ist the parts</a:t>
            </a:r>
          </a:p>
          <a:p>
            <a:r>
              <a:rPr lang="en-US" b="1" dirty="0" smtClean="0">
                <a:solidFill>
                  <a:srgbClr val="FF0000"/>
                </a:solidFill>
              </a:rPr>
              <a:t>I</a:t>
            </a:r>
            <a:r>
              <a:rPr lang="en-US" dirty="0" smtClean="0">
                <a:solidFill>
                  <a:schemeClr val="tx1"/>
                </a:solidFill>
              </a:rPr>
              <a:t>dentify a Reminding word</a:t>
            </a:r>
          </a:p>
          <a:p>
            <a:r>
              <a:rPr lang="en-US" b="1" dirty="0" smtClean="0">
                <a:solidFill>
                  <a:srgbClr val="FF0000"/>
                </a:solidFill>
              </a:rPr>
              <a:t>N</a:t>
            </a:r>
            <a:r>
              <a:rPr lang="en-US" dirty="0" smtClean="0">
                <a:solidFill>
                  <a:schemeClr val="tx1"/>
                </a:solidFill>
              </a:rPr>
              <a:t>ote a </a:t>
            </a:r>
            <a:r>
              <a:rPr lang="en-US" dirty="0" err="1" smtClean="0">
                <a:solidFill>
                  <a:schemeClr val="tx1"/>
                </a:solidFill>
              </a:rPr>
              <a:t>LINCing</a:t>
            </a:r>
            <a:r>
              <a:rPr lang="en-US" dirty="0" smtClean="0">
                <a:solidFill>
                  <a:schemeClr val="tx1"/>
                </a:solidFill>
              </a:rPr>
              <a:t> story</a:t>
            </a:r>
          </a:p>
          <a:p>
            <a:r>
              <a:rPr lang="en-US" b="1" dirty="0" smtClean="0">
                <a:solidFill>
                  <a:srgbClr val="FF0000"/>
                </a:solidFill>
              </a:rPr>
              <a:t>C</a:t>
            </a:r>
            <a:r>
              <a:rPr lang="en-US" dirty="0" smtClean="0">
                <a:solidFill>
                  <a:schemeClr val="tx1"/>
                </a:solidFill>
              </a:rPr>
              <a:t>reate a </a:t>
            </a:r>
            <a:r>
              <a:rPr lang="en-US" dirty="0" err="1" smtClean="0">
                <a:solidFill>
                  <a:schemeClr val="tx1"/>
                </a:solidFill>
              </a:rPr>
              <a:t>LINCing</a:t>
            </a:r>
            <a:r>
              <a:rPr lang="en-US" dirty="0" smtClean="0">
                <a:solidFill>
                  <a:schemeClr val="tx1"/>
                </a:solidFill>
              </a:rPr>
              <a:t> picture</a:t>
            </a:r>
          </a:p>
          <a:p>
            <a:pPr marL="109728" indent="0">
              <a:buNone/>
            </a:pPr>
            <a:endParaRPr lang="en-US" dirty="0">
              <a:solidFill>
                <a:schemeClr val="tx1"/>
              </a:solidFill>
            </a:endParaRPr>
          </a:p>
        </p:txBody>
      </p:sp>
      <p:sp>
        <p:nvSpPr>
          <p:cNvPr id="3" name="Title 2"/>
          <p:cNvSpPr>
            <a:spLocks noGrp="1"/>
          </p:cNvSpPr>
          <p:nvPr>
            <p:ph type="title"/>
          </p:nvPr>
        </p:nvSpPr>
        <p:spPr/>
        <p:txBody>
          <a:bodyPr>
            <a:normAutofit/>
          </a:bodyPr>
          <a:lstStyle/>
          <a:p>
            <a:r>
              <a:rPr lang="en-US" dirty="0" smtClean="0"/>
              <a:t>Mnemonics using </a:t>
            </a:r>
            <a:r>
              <a:rPr lang="en-US" dirty="0" err="1" smtClean="0"/>
              <a:t>LINCing</a:t>
            </a:r>
            <a:r>
              <a:rPr lang="en-US" dirty="0" smtClean="0"/>
              <a:t> Routine</a:t>
            </a:r>
            <a:endParaRPr lang="en-US" dirty="0"/>
          </a:p>
        </p:txBody>
      </p:sp>
    </p:spTree>
    <p:extLst>
      <p:ext uri="{BB962C8B-B14F-4D97-AF65-F5344CB8AC3E}">
        <p14:creationId xmlns:p14="http://schemas.microsoft.com/office/powerpoint/2010/main" val="2514177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solidFill>
                  <a:schemeClr val="tx1"/>
                </a:solidFill>
              </a:rPr>
              <a:t>Amendment</a:t>
            </a:r>
            <a:endParaRPr lang="en-US" dirty="0" smtClean="0">
              <a:solidFill>
                <a:schemeClr val="tx1"/>
              </a:solidFill>
            </a:endParaRPr>
          </a:p>
          <a:p>
            <a:r>
              <a:rPr lang="en-US" dirty="0" smtClean="0">
                <a:solidFill>
                  <a:schemeClr val="tx1"/>
                </a:solidFill>
              </a:rPr>
              <a:t>Charitable</a:t>
            </a:r>
          </a:p>
          <a:p>
            <a:r>
              <a:rPr lang="en-US" dirty="0" smtClean="0">
                <a:solidFill>
                  <a:schemeClr val="tx1"/>
                </a:solidFill>
              </a:rPr>
              <a:t>Mortified</a:t>
            </a:r>
          </a:p>
          <a:p>
            <a:r>
              <a:rPr lang="en-US" dirty="0" smtClean="0">
                <a:solidFill>
                  <a:schemeClr val="tx1"/>
                </a:solidFill>
              </a:rPr>
              <a:t>Tirade</a:t>
            </a:r>
          </a:p>
          <a:p>
            <a:r>
              <a:rPr lang="en-US" dirty="0" smtClean="0">
                <a:solidFill>
                  <a:schemeClr val="tx1"/>
                </a:solidFill>
              </a:rPr>
              <a:t>Perpetual</a:t>
            </a:r>
          </a:p>
          <a:p>
            <a:r>
              <a:rPr lang="en-US" dirty="0" smtClean="0">
                <a:solidFill>
                  <a:schemeClr val="tx1"/>
                </a:solidFill>
              </a:rPr>
              <a:t>Wholesale</a:t>
            </a:r>
          </a:p>
          <a:p>
            <a:r>
              <a:rPr lang="en-US" dirty="0" smtClean="0">
                <a:solidFill>
                  <a:schemeClr val="tx1"/>
                </a:solidFill>
              </a:rPr>
              <a:t>Abolitionist</a:t>
            </a:r>
          </a:p>
          <a:p>
            <a:pPr marL="109728"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Word Choices	</a:t>
            </a:r>
            <a:endParaRPr lang="en-US" dirty="0"/>
          </a:p>
        </p:txBody>
      </p:sp>
    </p:spTree>
    <p:extLst>
      <p:ext uri="{BB962C8B-B14F-4D97-AF65-F5344CB8AC3E}">
        <p14:creationId xmlns:p14="http://schemas.microsoft.com/office/powerpoint/2010/main" val="559820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More Information: </a:t>
            </a:r>
          </a:p>
          <a:p>
            <a:r>
              <a:rPr lang="en-US" dirty="0" err="1" smtClean="0">
                <a:solidFill>
                  <a:schemeClr val="tx1"/>
                </a:solidFill>
              </a:rPr>
              <a:t>LiveBinder</a:t>
            </a:r>
            <a:endParaRPr lang="en-US" dirty="0" smtClean="0">
              <a:solidFill>
                <a:schemeClr val="tx1"/>
              </a:solidFill>
            </a:endParaRPr>
          </a:p>
          <a:p>
            <a:r>
              <a:rPr lang="en-US" dirty="0" smtClean="0">
                <a:solidFill>
                  <a:schemeClr val="tx1"/>
                </a:solidFill>
              </a:rPr>
              <a:t>Manuals</a:t>
            </a:r>
          </a:p>
          <a:p>
            <a:r>
              <a:rPr lang="en-US" dirty="0" smtClean="0">
                <a:solidFill>
                  <a:schemeClr val="tx1"/>
                </a:solidFill>
              </a:rPr>
              <a:t>Website: cteproject.com</a:t>
            </a:r>
          </a:p>
          <a:p>
            <a:r>
              <a:rPr lang="en-US" dirty="0" smtClean="0">
                <a:solidFill>
                  <a:schemeClr val="tx1"/>
                </a:solidFill>
              </a:rPr>
              <a:t>Brochures</a:t>
            </a:r>
          </a:p>
          <a:p>
            <a:pPr lvl="1"/>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33</a:t>
            </a:fld>
            <a:endParaRPr lang="en-US"/>
          </a:p>
        </p:txBody>
      </p:sp>
    </p:spTree>
    <p:extLst>
      <p:ext uri="{BB962C8B-B14F-4D97-AF65-F5344CB8AC3E}">
        <p14:creationId xmlns:p14="http://schemas.microsoft.com/office/powerpoint/2010/main" val="8944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UDL Teacher Practice Training Components</a:t>
            </a:r>
            <a:endParaRPr lang="en-US" dirty="0"/>
          </a:p>
        </p:txBody>
      </p:sp>
      <p:sp>
        <p:nvSpPr>
          <p:cNvPr id="3" name="Content Placeholder 2"/>
          <p:cNvSpPr>
            <a:spLocks noGrp="1"/>
          </p:cNvSpPr>
          <p:nvPr>
            <p:ph idx="1"/>
          </p:nvPr>
        </p:nvSpPr>
        <p:spPr/>
        <p:txBody>
          <a:bodyPr>
            <a:normAutofit fontScale="70000" lnSpcReduction="20000"/>
          </a:bodyPr>
          <a:lstStyle/>
          <a:p>
            <a:pPr lvl="0">
              <a:spcAft>
                <a:spcPts val="1200"/>
              </a:spcAft>
            </a:pPr>
            <a:r>
              <a:rPr lang="en-US" sz="2600" b="1" i="1" dirty="0" smtClean="0">
                <a:solidFill>
                  <a:schemeClr val="tx1"/>
                </a:solidFill>
              </a:rPr>
              <a:t>MODULE 1: Presenting </a:t>
            </a:r>
            <a:r>
              <a:rPr lang="en-US" sz="2600" b="1" i="1" dirty="0">
                <a:solidFill>
                  <a:schemeClr val="tx1"/>
                </a:solidFill>
              </a:rPr>
              <a:t>Content</a:t>
            </a:r>
            <a:r>
              <a:rPr lang="en-US" sz="2600" b="1" dirty="0">
                <a:solidFill>
                  <a:schemeClr val="tx1"/>
                </a:solidFill>
              </a:rPr>
              <a:t>-</a:t>
            </a:r>
            <a:r>
              <a:rPr lang="en-US" sz="2600" dirty="0">
                <a:solidFill>
                  <a:schemeClr val="tx1"/>
                </a:solidFill>
              </a:rPr>
              <a:t> </a:t>
            </a:r>
            <a:r>
              <a:rPr lang="en-US" sz="2600" dirty="0" smtClean="0">
                <a:solidFill>
                  <a:schemeClr val="tx1"/>
                </a:solidFill>
              </a:rPr>
              <a:t>This </a:t>
            </a:r>
            <a:r>
              <a:rPr lang="en-US" sz="2600" dirty="0">
                <a:solidFill>
                  <a:schemeClr val="tx1"/>
                </a:solidFill>
              </a:rPr>
              <a:t>module covers three of the most powerful evidence-based practices shown to improve performance of all students, namely: (a) graphic organizers, (b) enhanced graphic text, and (c) sound fields.</a:t>
            </a:r>
          </a:p>
          <a:p>
            <a:pPr lvl="0">
              <a:spcAft>
                <a:spcPts val="1200"/>
              </a:spcAft>
            </a:pPr>
            <a:r>
              <a:rPr lang="en-US" sz="2600" b="1" i="1" dirty="0" smtClean="0">
                <a:solidFill>
                  <a:schemeClr val="tx1"/>
                </a:solidFill>
              </a:rPr>
              <a:t>MODULE 2: Engaging </a:t>
            </a:r>
            <a:r>
              <a:rPr lang="en-US" sz="2600" b="1" i="1" dirty="0">
                <a:solidFill>
                  <a:schemeClr val="tx1"/>
                </a:solidFill>
              </a:rPr>
              <a:t>Students</a:t>
            </a:r>
            <a:r>
              <a:rPr lang="en-US" sz="2600" b="1" dirty="0">
                <a:solidFill>
                  <a:schemeClr val="tx1"/>
                </a:solidFill>
              </a:rPr>
              <a:t> </a:t>
            </a:r>
            <a:r>
              <a:rPr lang="en-US" sz="2600" dirty="0" smtClean="0">
                <a:solidFill>
                  <a:schemeClr val="tx1"/>
                </a:solidFill>
              </a:rPr>
              <a:t>–This </a:t>
            </a:r>
            <a:r>
              <a:rPr lang="en-US" sz="2600" dirty="0">
                <a:solidFill>
                  <a:schemeClr val="tx1"/>
                </a:solidFill>
              </a:rPr>
              <a:t>module covers four evidence-based learning strategies to remember and retain information, namely:   (a) guided notes, (b) mnemonics, (c) feedback and reinforcement, and (d) task analyses </a:t>
            </a:r>
          </a:p>
          <a:p>
            <a:pPr lvl="0">
              <a:spcAft>
                <a:spcPts val="1200"/>
              </a:spcAft>
            </a:pPr>
            <a:r>
              <a:rPr lang="en-US" sz="2600" b="1" i="1" dirty="0" smtClean="0">
                <a:solidFill>
                  <a:schemeClr val="tx1"/>
                </a:solidFill>
              </a:rPr>
              <a:t>MODULE 3: Flexible </a:t>
            </a:r>
            <a:r>
              <a:rPr lang="en-US" sz="2600" b="1" i="1" dirty="0">
                <a:solidFill>
                  <a:schemeClr val="tx1"/>
                </a:solidFill>
              </a:rPr>
              <a:t>Assignments</a:t>
            </a:r>
            <a:r>
              <a:rPr lang="en-US" sz="2600" b="1" dirty="0">
                <a:solidFill>
                  <a:schemeClr val="tx1"/>
                </a:solidFill>
              </a:rPr>
              <a:t>- </a:t>
            </a:r>
            <a:r>
              <a:rPr lang="en-US" sz="2600" dirty="0" smtClean="0">
                <a:solidFill>
                  <a:schemeClr val="tx1"/>
                </a:solidFill>
              </a:rPr>
              <a:t>This </a:t>
            </a:r>
            <a:r>
              <a:rPr lang="en-US" sz="2600" dirty="0">
                <a:solidFill>
                  <a:schemeClr val="tx1"/>
                </a:solidFill>
              </a:rPr>
              <a:t>module presents two evidence-based practices provide students flexibility in the ways they respond to content: (a) differentiated assignments and (b) cooperative learning strategies.</a:t>
            </a:r>
          </a:p>
          <a:p>
            <a:pPr lvl="0">
              <a:spcAft>
                <a:spcPts val="1200"/>
              </a:spcAft>
            </a:pPr>
            <a:r>
              <a:rPr lang="en-US" sz="2600" b="1" i="1" dirty="0" smtClean="0">
                <a:solidFill>
                  <a:schemeClr val="tx1"/>
                </a:solidFill>
              </a:rPr>
              <a:t>MODULE 4: Providing </a:t>
            </a:r>
            <a:r>
              <a:rPr lang="en-US" sz="2600" b="1" i="1" dirty="0">
                <a:solidFill>
                  <a:schemeClr val="tx1"/>
                </a:solidFill>
              </a:rPr>
              <a:t>Accommodations </a:t>
            </a:r>
            <a:r>
              <a:rPr lang="en-US" sz="2600" i="1" dirty="0">
                <a:solidFill>
                  <a:schemeClr val="tx1"/>
                </a:solidFill>
              </a:rPr>
              <a:t>-</a:t>
            </a:r>
            <a:r>
              <a:rPr lang="en-US" sz="2600" dirty="0">
                <a:solidFill>
                  <a:schemeClr val="tx1"/>
                </a:solidFill>
              </a:rPr>
              <a:t> </a:t>
            </a:r>
            <a:r>
              <a:rPr lang="en-US" sz="2600" dirty="0" smtClean="0">
                <a:solidFill>
                  <a:schemeClr val="tx1"/>
                </a:solidFill>
              </a:rPr>
              <a:t>This </a:t>
            </a:r>
            <a:r>
              <a:rPr lang="en-US" sz="2600" dirty="0">
                <a:solidFill>
                  <a:schemeClr val="tx1"/>
                </a:solidFill>
              </a:rPr>
              <a:t>module provides an overview </a:t>
            </a:r>
            <a:r>
              <a:rPr lang="en-US" sz="2600" dirty="0" smtClean="0">
                <a:solidFill>
                  <a:schemeClr val="tx1"/>
                </a:solidFill>
              </a:rPr>
              <a:t>of: </a:t>
            </a:r>
            <a:r>
              <a:rPr lang="en-US" sz="2600" dirty="0">
                <a:solidFill>
                  <a:schemeClr val="tx1"/>
                </a:solidFill>
              </a:rPr>
              <a:t>(a) special education law, (b) laws governing career-technical education programs, (c) transition </a:t>
            </a:r>
            <a:r>
              <a:rPr lang="en-US" sz="2600" dirty="0" smtClean="0">
                <a:solidFill>
                  <a:schemeClr val="tx1"/>
                </a:solidFill>
              </a:rPr>
              <a:t>planning, </a:t>
            </a:r>
            <a:r>
              <a:rPr lang="en-US" sz="2600" dirty="0">
                <a:solidFill>
                  <a:schemeClr val="tx1"/>
                </a:solidFill>
              </a:rPr>
              <a:t>and (d) resources for accommodations.</a:t>
            </a:r>
          </a:p>
          <a:p>
            <a:pPr>
              <a:spcAft>
                <a:spcPts val="1200"/>
              </a:spcAft>
            </a:pPr>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164724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UDL Training Components</a:t>
            </a:r>
            <a:endParaRPr lang="en-US" dirty="0"/>
          </a:p>
        </p:txBody>
      </p:sp>
      <p:sp>
        <p:nvSpPr>
          <p:cNvPr id="3" name="Content Placeholder 2"/>
          <p:cNvSpPr>
            <a:spLocks noGrp="1"/>
          </p:cNvSpPr>
          <p:nvPr>
            <p:ph idx="1"/>
          </p:nvPr>
        </p:nvSpPr>
        <p:spPr/>
        <p:txBody>
          <a:bodyPr>
            <a:normAutofit/>
          </a:bodyPr>
          <a:lstStyle/>
          <a:p>
            <a:pPr lvl="0">
              <a:spcAft>
                <a:spcPts val="1200"/>
              </a:spcAft>
            </a:pPr>
            <a:r>
              <a:rPr lang="en-US" sz="1800" b="1" i="1" dirty="0" smtClean="0">
                <a:solidFill>
                  <a:schemeClr val="tx1"/>
                </a:solidFill>
              </a:rPr>
              <a:t>MODULE 5:  Classroom </a:t>
            </a:r>
            <a:r>
              <a:rPr lang="en-US" sz="1800" b="1" i="1" dirty="0">
                <a:solidFill>
                  <a:schemeClr val="tx1"/>
                </a:solidFill>
              </a:rPr>
              <a:t>Strategies </a:t>
            </a:r>
            <a:r>
              <a:rPr lang="en-US" sz="1800" i="1" dirty="0">
                <a:solidFill>
                  <a:schemeClr val="tx1"/>
                </a:solidFill>
              </a:rPr>
              <a:t>– </a:t>
            </a:r>
            <a:r>
              <a:rPr lang="en-US" sz="1800" dirty="0">
                <a:solidFill>
                  <a:schemeClr val="tx1"/>
                </a:solidFill>
              </a:rPr>
              <a:t>This module </a:t>
            </a:r>
            <a:r>
              <a:rPr lang="en-US" sz="1800" dirty="0" smtClean="0">
                <a:solidFill>
                  <a:schemeClr val="tx1"/>
                </a:solidFill>
              </a:rPr>
              <a:t>covers</a:t>
            </a:r>
            <a:r>
              <a:rPr lang="en-US" sz="1800" dirty="0">
                <a:solidFill>
                  <a:schemeClr val="tx1"/>
                </a:solidFill>
              </a:rPr>
              <a:t>:  (a) creating the learning environment, (b) managing groups, and (c) creating quality </a:t>
            </a:r>
            <a:r>
              <a:rPr lang="en-US" sz="1800" dirty="0" smtClean="0">
                <a:solidFill>
                  <a:schemeClr val="tx1"/>
                </a:solidFill>
              </a:rPr>
              <a:t>assignments</a:t>
            </a:r>
          </a:p>
          <a:p>
            <a:pPr>
              <a:spcAft>
                <a:spcPts val="1200"/>
              </a:spcAft>
            </a:pPr>
            <a:r>
              <a:rPr lang="en-US" sz="1800" b="1" i="1" dirty="0" smtClean="0">
                <a:solidFill>
                  <a:schemeClr val="tx1"/>
                </a:solidFill>
              </a:rPr>
              <a:t>MODULE 6:  Individual Problem Solving </a:t>
            </a:r>
            <a:r>
              <a:rPr lang="en-US" sz="1800" dirty="0" smtClean="0">
                <a:solidFill>
                  <a:schemeClr val="tx1"/>
                </a:solidFill>
              </a:rPr>
              <a:t>- </a:t>
            </a:r>
            <a:r>
              <a:rPr lang="en-US" sz="1800" dirty="0">
                <a:solidFill>
                  <a:schemeClr val="tx1"/>
                </a:solidFill>
              </a:rPr>
              <a:t>This module focuses on </a:t>
            </a:r>
            <a:r>
              <a:rPr lang="en-US" sz="1800" dirty="0" smtClean="0">
                <a:solidFill>
                  <a:schemeClr val="tx1"/>
                </a:solidFill>
              </a:rPr>
              <a:t>how </a:t>
            </a:r>
            <a:r>
              <a:rPr lang="en-US" sz="1800" dirty="0">
                <a:solidFill>
                  <a:schemeClr val="tx1"/>
                </a:solidFill>
              </a:rPr>
              <a:t>to problem solve for four types of students:  (a) unmotivated, (b) learning disabled, (c) behaviorally difficult, and (c) sensory and mobility </a:t>
            </a:r>
            <a:r>
              <a:rPr lang="en-US" sz="1800" dirty="0" smtClean="0">
                <a:solidFill>
                  <a:schemeClr val="tx1"/>
                </a:solidFill>
              </a:rPr>
              <a:t>impaired</a:t>
            </a:r>
          </a:p>
          <a:p>
            <a:pPr lvl="0">
              <a:spcAft>
                <a:spcPts val="1200"/>
              </a:spcAft>
            </a:pPr>
            <a:r>
              <a:rPr lang="en-US" sz="1800" b="1" i="1" dirty="0" smtClean="0">
                <a:solidFill>
                  <a:schemeClr val="tx1"/>
                </a:solidFill>
              </a:rPr>
              <a:t>MODULE 7: Creating Learning Communities </a:t>
            </a:r>
            <a:r>
              <a:rPr lang="en-US" sz="1800" dirty="0" smtClean="0">
                <a:solidFill>
                  <a:schemeClr val="tx1"/>
                </a:solidFill>
              </a:rPr>
              <a:t>- </a:t>
            </a:r>
            <a:r>
              <a:rPr lang="en-US" sz="1800" dirty="0">
                <a:solidFill>
                  <a:schemeClr val="tx1"/>
                </a:solidFill>
              </a:rPr>
              <a:t>This module addresses the issue of how teachers can take control of their professional development and delving into the UDL in this manual in greater detail</a:t>
            </a:r>
            <a:r>
              <a:rPr lang="en-US" sz="1800" dirty="0" smtClean="0">
                <a:solidFill>
                  <a:schemeClr val="tx1"/>
                </a:solidFill>
              </a:rPr>
              <a:t>.</a:t>
            </a:r>
            <a:endParaRPr lang="en-US" sz="1800" dirty="0">
              <a:solidFill>
                <a:schemeClr val="tx1"/>
              </a:solidFill>
            </a:endParaRPr>
          </a:p>
          <a:p>
            <a:endParaRPr lang="en-US" dirty="0"/>
          </a:p>
          <a:p>
            <a:pPr lvl="0"/>
            <a:endParaRPr lang="en-US" dirty="0"/>
          </a:p>
          <a:p>
            <a:endParaRPr lang="en-US" dirty="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p14="http://schemas.microsoft.com/office/powerpoint/2010/main" val="894726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UDL </a:t>
            </a:r>
            <a:r>
              <a:rPr lang="en-US" i="1" dirty="0" smtClean="0"/>
              <a:t>Presentation</a:t>
            </a:r>
            <a:r>
              <a:rPr lang="en-US" dirty="0" smtClean="0"/>
              <a:t> Module-1</a:t>
            </a:r>
            <a:endParaRPr lang="en-US" dirty="0"/>
          </a:p>
        </p:txBody>
      </p:sp>
      <p:sp>
        <p:nvSpPr>
          <p:cNvPr id="3" name="Content Placeholder 2"/>
          <p:cNvSpPr>
            <a:spLocks noGrp="1"/>
          </p:cNvSpPr>
          <p:nvPr>
            <p:ph idx="1"/>
          </p:nvPr>
        </p:nvSpPr>
        <p:spPr/>
        <p:txBody>
          <a:bodyPr>
            <a:normAutofit lnSpcReduction="10000"/>
          </a:bodyPr>
          <a:lstStyle/>
          <a:p>
            <a:pPr>
              <a:spcAft>
                <a:spcPts val="1200"/>
              </a:spcAft>
            </a:pPr>
            <a:r>
              <a:rPr lang="en-US" dirty="0" smtClean="0">
                <a:solidFill>
                  <a:schemeClr val="tx1"/>
                </a:solidFill>
              </a:rPr>
              <a:t>Features Strategic Instructional Methods (SIM) from the University of Kansas Center for Learning</a:t>
            </a:r>
          </a:p>
          <a:p>
            <a:pPr>
              <a:spcAft>
                <a:spcPts val="1200"/>
              </a:spcAft>
            </a:pPr>
            <a:r>
              <a:rPr lang="en-US" dirty="0" smtClean="0">
                <a:solidFill>
                  <a:schemeClr val="tx1"/>
                </a:solidFill>
              </a:rPr>
              <a:t>Provides resources for developing graphic text </a:t>
            </a:r>
          </a:p>
          <a:p>
            <a:pPr>
              <a:spcAft>
                <a:spcPts val="1200"/>
              </a:spcAft>
            </a:pPr>
            <a:r>
              <a:rPr lang="en-US" dirty="0" smtClean="0">
                <a:solidFill>
                  <a:schemeClr val="tx1"/>
                </a:solidFill>
              </a:rPr>
              <a:t>Discusses sound fields and how they can improve comprehension for all students</a:t>
            </a:r>
          </a:p>
          <a:p>
            <a:pPr>
              <a:spcAft>
                <a:spcPts val="1200"/>
              </a:spcAft>
            </a:pPr>
            <a:r>
              <a:rPr lang="en-US" dirty="0" smtClean="0">
                <a:solidFill>
                  <a:schemeClr val="tx1"/>
                </a:solidFill>
              </a:rPr>
              <a:t>Leads teachers through an activity of presenting a lesson using a graphic lesson organizer</a:t>
            </a:r>
          </a:p>
          <a:p>
            <a:pPr lvl="1">
              <a:spcAft>
                <a:spcPts val="1200"/>
              </a:spcAft>
            </a:pPr>
            <a:r>
              <a:rPr lang="en-US" dirty="0" smtClean="0">
                <a:solidFill>
                  <a:schemeClr val="tx1"/>
                </a:solidFill>
              </a:rPr>
              <a:t>Groups map a content standard onto a SIM lesson organizer</a:t>
            </a:r>
          </a:p>
          <a:p>
            <a:pPr lvl="1">
              <a:spcAft>
                <a:spcPts val="1200"/>
              </a:spcAft>
            </a:pPr>
            <a:r>
              <a:rPr lang="en-US" dirty="0" smtClean="0">
                <a:solidFill>
                  <a:schemeClr val="tx1"/>
                </a:solidFill>
              </a:rPr>
              <a:t>Each group presents their lesson organizer as if teaching a class</a:t>
            </a:r>
          </a:p>
          <a:p>
            <a:pPr lvl="1">
              <a:spcAft>
                <a:spcPts val="1200"/>
              </a:spcAft>
            </a:pPr>
            <a:r>
              <a:rPr lang="en-US" dirty="0" smtClean="0">
                <a:solidFill>
                  <a:schemeClr val="tx1"/>
                </a:solidFill>
              </a:rPr>
              <a:t>Teachers must follow the numbered steps of the lesson routine</a:t>
            </a:r>
            <a:endParaRPr lang="en-US" dirty="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6</a:t>
            </a:fld>
            <a:endParaRPr lang="en-US"/>
          </a:p>
        </p:txBody>
      </p:sp>
    </p:spTree>
    <p:extLst>
      <p:ext uri="{BB962C8B-B14F-4D97-AF65-F5344CB8AC3E}">
        <p14:creationId xmlns:p14="http://schemas.microsoft.com/office/powerpoint/2010/main" val="315610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ChangeArrowheads="1"/>
          </p:cNvSpPr>
          <p:nvPr/>
        </p:nvSpPr>
        <p:spPr bwMode="auto">
          <a:xfrm>
            <a:off x="762000" y="3581400"/>
            <a:ext cx="1524000" cy="914400"/>
          </a:xfrm>
          <a:prstGeom prst="wedgeEllipseCallout">
            <a:avLst>
              <a:gd name="adj1" fmla="val 91810"/>
              <a:gd name="adj2" fmla="val -104759"/>
            </a:avLst>
          </a:prstGeom>
          <a:solidFill>
            <a:srgbClr val="FFFFFF"/>
          </a:solidFill>
          <a:ln w="31750">
            <a:solidFill>
              <a:srgbClr val="4F81BD"/>
            </a:solidFill>
            <a:miter lim="800000"/>
            <a:headEnd/>
            <a:tailEnd/>
          </a:ln>
        </p:spPr>
        <p:txBody>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eaLnBrk="1" hangingPunct="1">
              <a:spcBef>
                <a:spcPct val="0"/>
              </a:spcBef>
              <a:buClrTx/>
              <a:buSzTx/>
              <a:buFontTx/>
              <a:buNone/>
            </a:pPr>
            <a:r>
              <a:rPr lang="en-US" altLang="en-US" sz="1400"/>
              <a:t>SHORT	</a:t>
            </a:r>
          </a:p>
        </p:txBody>
      </p:sp>
      <p:sp>
        <p:nvSpPr>
          <p:cNvPr id="1027" name="AutoShape 3"/>
          <p:cNvSpPr>
            <a:spLocks noChangeArrowheads="1"/>
          </p:cNvSpPr>
          <p:nvPr/>
        </p:nvSpPr>
        <p:spPr bwMode="auto">
          <a:xfrm>
            <a:off x="2819400" y="4038600"/>
            <a:ext cx="1447800" cy="785813"/>
          </a:xfrm>
          <a:prstGeom prst="wedgeEllipseCallout">
            <a:avLst>
              <a:gd name="adj1" fmla="val 23426"/>
              <a:gd name="adj2" fmla="val -121273"/>
            </a:avLst>
          </a:prstGeom>
          <a:solidFill>
            <a:srgbClr val="FFFFFF"/>
          </a:solidFill>
          <a:ln w="31750">
            <a:solidFill>
              <a:srgbClr val="F79646"/>
            </a:solidFill>
            <a:miter lim="800000"/>
            <a:headEnd/>
            <a:tailEnd/>
          </a:ln>
        </p:spPr>
        <p:txBody>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eaLnBrk="1" hangingPunct="1">
              <a:spcBef>
                <a:spcPct val="0"/>
              </a:spcBef>
              <a:buClrTx/>
              <a:buSzTx/>
              <a:buFontTx/>
              <a:buNone/>
            </a:pPr>
            <a:r>
              <a:rPr lang="en-US" altLang="en-US" sz="1400"/>
              <a:t>EASY</a:t>
            </a:r>
          </a:p>
        </p:txBody>
      </p:sp>
      <p:sp>
        <p:nvSpPr>
          <p:cNvPr id="1028" name="AutoShape 4"/>
          <p:cNvSpPr>
            <a:spLocks noChangeArrowheads="1"/>
          </p:cNvSpPr>
          <p:nvPr/>
        </p:nvSpPr>
        <p:spPr bwMode="auto">
          <a:xfrm>
            <a:off x="6553200" y="3657600"/>
            <a:ext cx="1524000" cy="938213"/>
          </a:xfrm>
          <a:prstGeom prst="wedgeEllipseCallout">
            <a:avLst>
              <a:gd name="adj1" fmla="val -78681"/>
              <a:gd name="adj2" fmla="val -117671"/>
            </a:avLst>
          </a:prstGeom>
          <a:solidFill>
            <a:srgbClr val="FFFFFF"/>
          </a:solidFill>
          <a:ln w="31750">
            <a:solidFill>
              <a:srgbClr val="4BACC6"/>
            </a:solidFill>
            <a:miter lim="800000"/>
            <a:headEnd/>
            <a:tailEnd/>
          </a:ln>
        </p:spPr>
        <p:txBody>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eaLnBrk="1" hangingPunct="1">
              <a:spcBef>
                <a:spcPct val="0"/>
              </a:spcBef>
              <a:buClrTx/>
              <a:buSzTx/>
              <a:buFontTx/>
              <a:buNone/>
            </a:pPr>
            <a:r>
              <a:rPr lang="en-US" altLang="en-US" sz="1400"/>
              <a:t>&amp; COLORS</a:t>
            </a:r>
          </a:p>
        </p:txBody>
      </p:sp>
      <p:sp>
        <p:nvSpPr>
          <p:cNvPr id="1030" name="AutoShape 6"/>
          <p:cNvSpPr>
            <a:spLocks noChangeArrowheads="1"/>
          </p:cNvSpPr>
          <p:nvPr/>
        </p:nvSpPr>
        <p:spPr bwMode="auto">
          <a:xfrm>
            <a:off x="533400" y="2362200"/>
            <a:ext cx="1371600" cy="1066800"/>
          </a:xfrm>
          <a:prstGeom prst="wedgeEllipseCallout">
            <a:avLst>
              <a:gd name="adj1" fmla="val 127796"/>
              <a:gd name="adj2" fmla="val -28778"/>
            </a:avLst>
          </a:prstGeom>
          <a:solidFill>
            <a:srgbClr val="FFFFFF"/>
          </a:solidFill>
          <a:ln w="31750">
            <a:solidFill>
              <a:srgbClr val="9BBB59"/>
            </a:solidFill>
            <a:miter lim="800000"/>
            <a:headEnd/>
            <a:tailEnd/>
          </a:ln>
        </p:spPr>
        <p:txBody>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eaLnBrk="1" hangingPunct="1">
              <a:spcBef>
                <a:spcPct val="0"/>
              </a:spcBef>
              <a:buClrTx/>
              <a:buSzTx/>
              <a:buFontTx/>
              <a:buNone/>
            </a:pPr>
            <a:r>
              <a:rPr lang="en-US" altLang="en-US" sz="1400"/>
              <a:t>USE</a:t>
            </a:r>
          </a:p>
        </p:txBody>
      </p:sp>
      <p:sp>
        <p:nvSpPr>
          <p:cNvPr id="1032" name="AutoShape 8"/>
          <p:cNvSpPr>
            <a:spLocks noChangeArrowheads="1"/>
          </p:cNvSpPr>
          <p:nvPr/>
        </p:nvSpPr>
        <p:spPr bwMode="auto">
          <a:xfrm>
            <a:off x="4648200" y="3962400"/>
            <a:ext cx="1447800" cy="990600"/>
          </a:xfrm>
          <a:prstGeom prst="wedgeEllipseCallout">
            <a:avLst>
              <a:gd name="adj1" fmla="val -39014"/>
              <a:gd name="adj2" fmla="val -102991"/>
            </a:avLst>
          </a:prstGeom>
          <a:solidFill>
            <a:srgbClr val="FFFFFF"/>
          </a:solidFill>
          <a:ln w="31750">
            <a:solidFill>
              <a:srgbClr val="C0504D"/>
            </a:solidFill>
            <a:miter lim="800000"/>
            <a:headEnd/>
            <a:tailEnd/>
          </a:ln>
        </p:spPr>
        <p:txBody>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eaLnBrk="1" hangingPunct="1">
              <a:spcBef>
                <a:spcPct val="0"/>
              </a:spcBef>
              <a:buClrTx/>
              <a:buSzTx/>
              <a:buFontTx/>
              <a:buNone/>
            </a:pPr>
            <a:endParaRPr lang="en-US" altLang="en-US" sz="1400"/>
          </a:p>
          <a:p>
            <a:pPr eaLnBrk="1" hangingPunct="1">
              <a:spcBef>
                <a:spcPct val="0"/>
              </a:spcBef>
              <a:buClrTx/>
              <a:buSzTx/>
              <a:buFontTx/>
              <a:buNone/>
            </a:pPr>
            <a:r>
              <a:rPr lang="en-US" altLang="en-US" sz="1400"/>
              <a:t>NAMES</a:t>
            </a:r>
          </a:p>
        </p:txBody>
      </p:sp>
      <p:sp>
        <p:nvSpPr>
          <p:cNvPr id="1033" name="Text Box 9"/>
          <p:cNvSpPr txBox="1">
            <a:spLocks noChangeArrowheads="1"/>
          </p:cNvSpPr>
          <p:nvPr/>
        </p:nvSpPr>
        <p:spPr bwMode="auto">
          <a:xfrm>
            <a:off x="3048000" y="2209800"/>
            <a:ext cx="2971800" cy="1230313"/>
          </a:xfrm>
          <a:prstGeom prst="rect">
            <a:avLst/>
          </a:prstGeom>
          <a:solidFill>
            <a:srgbClr val="FFFFFF"/>
          </a:solidFill>
          <a:ln w="9525">
            <a:solidFill>
              <a:srgbClr val="000000"/>
            </a:solidFill>
            <a:miter lim="800000"/>
            <a:headEnd/>
            <a:tailEnd/>
          </a:ln>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r>
              <a:rPr lang="en-US" altLang="en-US" sz="2000" b="1">
                <a:latin typeface="Calibri" pitchFamily="34" charset="0"/>
              </a:rPr>
              <a:t>6. The Key Concepts</a:t>
            </a:r>
          </a:p>
          <a:p>
            <a:pPr eaLnBrk="1" hangingPunct="1">
              <a:spcBef>
                <a:spcPct val="0"/>
              </a:spcBef>
              <a:buClrTx/>
              <a:buSzTx/>
              <a:buFontTx/>
              <a:buNone/>
            </a:pPr>
            <a:r>
              <a:rPr lang="en-US" altLang="en-US" sz="1800" i="1"/>
              <a:t>(3-6  short ideas-use back to show relationships or subheadings)</a:t>
            </a:r>
          </a:p>
        </p:txBody>
      </p:sp>
      <p:sp>
        <p:nvSpPr>
          <p:cNvPr id="46" name="TextBox 45"/>
          <p:cNvSpPr txBox="1">
            <a:spLocks noChangeArrowheads="1"/>
          </p:cNvSpPr>
          <p:nvPr/>
        </p:nvSpPr>
        <p:spPr bwMode="auto">
          <a:xfrm>
            <a:off x="228600" y="609600"/>
            <a:ext cx="2895600" cy="708025"/>
          </a:xfrm>
          <a:prstGeom prst="rect">
            <a:avLst/>
          </a:prstGeom>
          <a:solidFill>
            <a:schemeClr val="bg1"/>
          </a:solidFill>
          <a:ln w="3175">
            <a:solidFill>
              <a:schemeClr val="tx1"/>
            </a:solidFill>
            <a:miter lim="800000"/>
            <a:headEnd/>
            <a:tailEnd/>
          </a:ln>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r>
              <a:rPr lang="en-US" altLang="en-US" sz="2000" b="1">
                <a:latin typeface="Calibri" pitchFamily="34" charset="0"/>
              </a:rPr>
              <a:t>3. Last Unit: </a:t>
            </a:r>
            <a:r>
              <a:rPr lang="en-US" altLang="en-US" sz="2000" i="1">
                <a:latin typeface="Calibri" pitchFamily="34" charset="0"/>
              </a:rPr>
              <a:t>(review last unit info needed)</a:t>
            </a:r>
          </a:p>
        </p:txBody>
      </p:sp>
      <p:sp>
        <p:nvSpPr>
          <p:cNvPr id="49" name="TextBox 48"/>
          <p:cNvSpPr txBox="1">
            <a:spLocks noChangeArrowheads="1"/>
          </p:cNvSpPr>
          <p:nvPr/>
        </p:nvSpPr>
        <p:spPr bwMode="auto">
          <a:xfrm>
            <a:off x="3124200" y="609600"/>
            <a:ext cx="2971800" cy="708025"/>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AutoNum type="arabicPeriod"/>
            </a:pPr>
            <a:r>
              <a:rPr lang="en-US" altLang="en-US" sz="2000" b="1">
                <a:latin typeface="Calibri" pitchFamily="34" charset="0"/>
              </a:rPr>
              <a:t>Current Unit</a:t>
            </a:r>
            <a:r>
              <a:rPr lang="en-US" altLang="en-US" sz="2000" b="1" i="1">
                <a:latin typeface="Calibri" pitchFamily="34" charset="0"/>
              </a:rPr>
              <a:t>: </a:t>
            </a:r>
            <a:r>
              <a:rPr lang="en-US" altLang="en-US" sz="2000" i="1">
                <a:latin typeface="Calibri" pitchFamily="34" charset="0"/>
              </a:rPr>
              <a:t>(introduce using title) </a:t>
            </a:r>
          </a:p>
        </p:txBody>
      </p:sp>
      <p:sp>
        <p:nvSpPr>
          <p:cNvPr id="50" name="TextBox 49"/>
          <p:cNvSpPr txBox="1">
            <a:spLocks noChangeArrowheads="1"/>
          </p:cNvSpPr>
          <p:nvPr/>
        </p:nvSpPr>
        <p:spPr bwMode="auto">
          <a:xfrm>
            <a:off x="6019800" y="609600"/>
            <a:ext cx="2590800" cy="708025"/>
          </a:xfrm>
          <a:prstGeom prst="rect">
            <a:avLst/>
          </a:prstGeom>
          <a:solidFill>
            <a:schemeClr val="bg1"/>
          </a:solidFill>
          <a:ln w="3175">
            <a:solidFill>
              <a:schemeClr val="tx1"/>
            </a:solidFill>
            <a:miter lim="800000"/>
            <a:headEnd/>
            <a:tailEnd/>
          </a:ln>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r>
              <a:rPr lang="en-US" altLang="en-US" sz="2000" b="1">
                <a:latin typeface="Calibri" pitchFamily="34" charset="0"/>
              </a:rPr>
              <a:t>4. Next Unit</a:t>
            </a:r>
            <a:r>
              <a:rPr lang="en-US" altLang="en-US" sz="2000">
                <a:latin typeface="Calibri" pitchFamily="34" charset="0"/>
              </a:rPr>
              <a:t>: </a:t>
            </a:r>
            <a:r>
              <a:rPr lang="en-US" altLang="en-US" sz="2000" i="1">
                <a:latin typeface="Calibri" pitchFamily="34" charset="0"/>
              </a:rPr>
              <a:t>(show how unit leads to next)</a:t>
            </a:r>
          </a:p>
        </p:txBody>
      </p:sp>
      <p:sp>
        <p:nvSpPr>
          <p:cNvPr id="52" name="TextBox 51"/>
          <p:cNvSpPr txBox="1">
            <a:spLocks noChangeArrowheads="1"/>
          </p:cNvSpPr>
          <p:nvPr/>
        </p:nvSpPr>
        <p:spPr bwMode="auto">
          <a:xfrm>
            <a:off x="228600" y="1295400"/>
            <a:ext cx="8305800" cy="708025"/>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r>
              <a:rPr lang="en-US" altLang="en-US" sz="2000" b="1">
                <a:latin typeface="Calibri" pitchFamily="34" charset="0"/>
              </a:rPr>
              <a:t>5. Big question</a:t>
            </a:r>
            <a:r>
              <a:rPr lang="en-US" altLang="en-US" sz="2000">
                <a:latin typeface="Calibri" pitchFamily="34" charset="0"/>
              </a:rPr>
              <a:t>:</a:t>
            </a:r>
            <a:r>
              <a:rPr lang="en-US" altLang="en-US" sz="1800">
                <a:latin typeface="Calibri" pitchFamily="34" charset="0"/>
              </a:rPr>
              <a:t>  </a:t>
            </a:r>
            <a:endParaRPr lang="en-US" altLang="en-US" sz="1800" i="1">
              <a:latin typeface="Calibri" pitchFamily="34" charset="0"/>
            </a:endParaRPr>
          </a:p>
          <a:p>
            <a:pPr algn="l" eaLnBrk="1" hangingPunct="1">
              <a:spcBef>
                <a:spcPct val="0"/>
              </a:spcBef>
              <a:buClrTx/>
              <a:buSzTx/>
              <a:buFontTx/>
              <a:buNone/>
            </a:pPr>
            <a:r>
              <a:rPr lang="en-US" altLang="en-US" sz="2000" i="1">
                <a:latin typeface="Calibri" pitchFamily="34" charset="0"/>
              </a:rPr>
              <a:t>                    (Discuss why this unit is important and relevant)    </a:t>
            </a:r>
          </a:p>
        </p:txBody>
      </p:sp>
      <p:sp>
        <p:nvSpPr>
          <p:cNvPr id="11276" name="Rectangle 1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endParaRPr lang="en-US" altLang="en-US" sz="1800"/>
          </a:p>
        </p:txBody>
      </p:sp>
      <p:sp>
        <p:nvSpPr>
          <p:cNvPr id="11277" name="Rectangle 1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endParaRPr lang="en-US" altLang="en-US" sz="1800"/>
          </a:p>
        </p:txBody>
      </p:sp>
      <p:sp>
        <p:nvSpPr>
          <p:cNvPr id="11278" name="Rectangle 2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endParaRPr lang="en-US" altLang="en-US" sz="1800"/>
          </a:p>
        </p:txBody>
      </p:sp>
      <p:sp>
        <p:nvSpPr>
          <p:cNvPr id="1045" name="AutoShape 21"/>
          <p:cNvSpPr>
            <a:spLocks noChangeArrowheads="1"/>
          </p:cNvSpPr>
          <p:nvPr/>
        </p:nvSpPr>
        <p:spPr bwMode="auto">
          <a:xfrm>
            <a:off x="6553200" y="2286000"/>
            <a:ext cx="2590800" cy="1066800"/>
          </a:xfrm>
          <a:prstGeom prst="wedgeRoundRectCallout">
            <a:avLst>
              <a:gd name="adj1" fmla="val -83880"/>
              <a:gd name="adj2" fmla="val -127523"/>
              <a:gd name="adj3" fmla="val 16667"/>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p>
            <a:pPr algn="l">
              <a:spcBef>
                <a:spcPct val="0"/>
              </a:spcBef>
              <a:buClrTx/>
              <a:buSzTx/>
              <a:buFontTx/>
              <a:buNone/>
              <a:defRPr/>
            </a:pPr>
            <a:r>
              <a:rPr lang="en-US" sz="2000" b="1" dirty="0">
                <a:latin typeface="Calibri" pitchFamily="34" charset="0"/>
                <a:cs typeface="Arial" pitchFamily="34" charset="0"/>
              </a:rPr>
              <a:t>2. What is this about?</a:t>
            </a:r>
            <a:r>
              <a:rPr lang="en-US" sz="1400" dirty="0">
                <a:latin typeface="Calibri" pitchFamily="34" charset="0"/>
                <a:cs typeface="Arial" pitchFamily="34" charset="0"/>
              </a:rPr>
              <a:t> </a:t>
            </a:r>
            <a:r>
              <a:rPr lang="en-US" sz="2000" dirty="0">
                <a:latin typeface="Calibri" pitchFamily="34" charset="0"/>
                <a:cs typeface="Arial" pitchFamily="34" charset="0"/>
              </a:rPr>
              <a:t>(Discuss with Students)</a:t>
            </a:r>
          </a:p>
        </p:txBody>
      </p:sp>
      <p:sp>
        <p:nvSpPr>
          <p:cNvPr id="19" name="TextBox 18"/>
          <p:cNvSpPr txBox="1">
            <a:spLocks noChangeArrowheads="1"/>
          </p:cNvSpPr>
          <p:nvPr/>
        </p:nvSpPr>
        <p:spPr bwMode="auto">
          <a:xfrm>
            <a:off x="457200" y="4648200"/>
            <a:ext cx="3810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r>
              <a:rPr lang="en-US" altLang="en-US" sz="2000" b="1">
                <a:latin typeface="Calibri" pitchFamily="34" charset="0"/>
              </a:rPr>
              <a:t>7. Self-test questions</a:t>
            </a:r>
          </a:p>
          <a:p>
            <a:pPr algn="l" eaLnBrk="1" hangingPunct="1">
              <a:spcBef>
                <a:spcPct val="0"/>
              </a:spcBef>
              <a:buClrTx/>
              <a:buSzTx/>
              <a:buFontTx/>
              <a:buNone/>
            </a:pPr>
            <a:endParaRPr lang="en-US" altLang="en-US" sz="1800">
              <a:latin typeface="Calibri" pitchFamily="34" charset="0"/>
            </a:endParaRPr>
          </a:p>
        </p:txBody>
      </p:sp>
      <p:sp>
        <p:nvSpPr>
          <p:cNvPr id="20" name="TextBox 19"/>
          <p:cNvSpPr txBox="1">
            <a:spLocks noChangeArrowheads="1"/>
          </p:cNvSpPr>
          <p:nvPr/>
        </p:nvSpPr>
        <p:spPr bwMode="auto">
          <a:xfrm>
            <a:off x="228600" y="5105400"/>
            <a:ext cx="4267200" cy="1570038"/>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28600" indent="-228600"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p:txBody>
      </p:sp>
      <p:sp>
        <p:nvSpPr>
          <p:cNvPr id="21" name="TextBox 20"/>
          <p:cNvSpPr txBox="1">
            <a:spLocks noChangeArrowheads="1"/>
          </p:cNvSpPr>
          <p:nvPr/>
        </p:nvSpPr>
        <p:spPr bwMode="auto">
          <a:xfrm>
            <a:off x="5410200" y="4648200"/>
            <a:ext cx="297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r" eaLnBrk="1" hangingPunct="1">
              <a:spcBef>
                <a:spcPct val="0"/>
              </a:spcBef>
              <a:buClrTx/>
              <a:buSzTx/>
              <a:buFontTx/>
              <a:buNone/>
            </a:pPr>
            <a:r>
              <a:rPr lang="en-US" altLang="en-US" sz="2000" b="1">
                <a:latin typeface="Calibri" pitchFamily="34" charset="0"/>
              </a:rPr>
              <a:t>8.  Unit Schedule</a:t>
            </a:r>
          </a:p>
        </p:txBody>
      </p:sp>
      <p:sp>
        <p:nvSpPr>
          <p:cNvPr id="22" name="TextBox 21"/>
          <p:cNvSpPr txBox="1">
            <a:spLocks noChangeArrowheads="1"/>
          </p:cNvSpPr>
          <p:nvPr/>
        </p:nvSpPr>
        <p:spPr bwMode="auto">
          <a:xfrm>
            <a:off x="4648200" y="5105400"/>
            <a:ext cx="4267200" cy="1589088"/>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28600" indent="-228600"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a:p>
            <a:pPr algn="l" eaLnBrk="1" hangingPunct="1">
              <a:spcBef>
                <a:spcPct val="0"/>
              </a:spcBef>
              <a:buClrTx/>
              <a:buSzTx/>
              <a:buFont typeface="Calibri" pitchFamily="34" charset="0"/>
              <a:buAutoNum type="arabicPeriod"/>
            </a:pPr>
            <a:endParaRPr lang="en-US" altLang="en-US" sz="1200" b="1"/>
          </a:p>
        </p:txBody>
      </p:sp>
      <p:sp>
        <p:nvSpPr>
          <p:cNvPr id="11284" name="TextBox 22"/>
          <p:cNvSpPr txBox="1">
            <a:spLocks noChangeArrowheads="1"/>
          </p:cNvSpPr>
          <p:nvPr/>
        </p:nvSpPr>
        <p:spPr bwMode="auto">
          <a:xfrm>
            <a:off x="0" y="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algn="l" eaLnBrk="1" hangingPunct="1">
              <a:spcBef>
                <a:spcPct val="0"/>
              </a:spcBef>
              <a:buClrTx/>
              <a:buSzTx/>
              <a:buFontTx/>
              <a:buNone/>
            </a:pPr>
            <a:r>
              <a:rPr lang="en-US" altLang="en-US" sz="2000" b="1" dirty="0">
                <a:latin typeface="Calibri" pitchFamily="34" charset="0"/>
              </a:rPr>
              <a:t>   Organizer Matrix</a:t>
            </a:r>
            <a:r>
              <a:rPr lang="en-US" altLang="en-US" sz="2000" dirty="0">
                <a:latin typeface="Calibri" pitchFamily="34" charset="0"/>
              </a:rPr>
              <a:t>	 </a:t>
            </a:r>
            <a:r>
              <a:rPr lang="en-US" altLang="en-US" sz="2000" i="1" dirty="0">
                <a:latin typeface="Calibri" pitchFamily="34" charset="0"/>
              </a:rPr>
              <a:t>(follow number order)</a:t>
            </a:r>
            <a:r>
              <a:rPr lang="en-US" altLang="en-US" sz="2000" dirty="0">
                <a:latin typeface="Calibri" pitchFamily="34" charset="0"/>
              </a:rPr>
              <a:t>			</a:t>
            </a:r>
            <a:r>
              <a:rPr lang="en-US" altLang="en-US" sz="2000" b="1" dirty="0">
                <a:latin typeface="Calibri" pitchFamily="34" charset="0"/>
              </a:rPr>
              <a:t>Date:</a:t>
            </a:r>
          </a:p>
        </p:txBody>
      </p:sp>
      <p:sp>
        <p:nvSpPr>
          <p:cNvPr id="25" name="TextBox 24"/>
          <p:cNvSpPr txBox="1">
            <a:spLocks noChangeArrowheads="1"/>
          </p:cNvSpPr>
          <p:nvPr/>
        </p:nvSpPr>
        <p:spPr bwMode="auto">
          <a:xfrm>
            <a:off x="381000" y="5257800"/>
            <a:ext cx="3886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eaLnBrk="1" hangingPunct="1"/>
            <a:r>
              <a:rPr lang="en-US" altLang="en-US" sz="2000" i="1"/>
              <a:t>(Describe what should students be able to do after studying this unit).</a:t>
            </a:r>
          </a:p>
        </p:txBody>
      </p:sp>
      <p:sp>
        <p:nvSpPr>
          <p:cNvPr id="26" name="TextBox 25"/>
          <p:cNvSpPr txBox="1">
            <a:spLocks noChangeArrowheads="1"/>
          </p:cNvSpPr>
          <p:nvPr/>
        </p:nvSpPr>
        <p:spPr bwMode="auto">
          <a:xfrm>
            <a:off x="4876800" y="5334000"/>
            <a:ext cx="381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6pPr>
            <a:lvl7pPr marL="29718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7pPr>
            <a:lvl8pPr marL="34290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8pPr>
            <a:lvl9pPr marL="3886200" indent="-228600" algn="ctr" eaLnBrk="0" fontAlgn="base" hangingPunct="0">
              <a:spcBef>
                <a:spcPct val="20000"/>
              </a:spcBef>
              <a:spcAft>
                <a:spcPct val="0"/>
              </a:spcAft>
              <a:buClr>
                <a:schemeClr val="folHlink"/>
              </a:buClr>
              <a:buSzPct val="90000"/>
              <a:buFont typeface="Wingdings" pitchFamily="2" charset="2"/>
              <a:defRPr sz="2800">
                <a:solidFill>
                  <a:schemeClr val="tx1"/>
                </a:solidFill>
                <a:latin typeface="Arial" charset="0"/>
                <a:cs typeface="Arial" charset="0"/>
              </a:defRPr>
            </a:lvl9pPr>
          </a:lstStyle>
          <a:p>
            <a:pPr eaLnBrk="1" hangingPunct="1"/>
            <a:r>
              <a:rPr lang="en-US" altLang="en-US" sz="2000" i="1"/>
              <a:t>(Describe key activities and timelines)</a:t>
            </a:r>
          </a:p>
        </p:txBody>
      </p:sp>
    </p:spTree>
    <p:extLst>
      <p:ext uri="{BB962C8B-B14F-4D97-AF65-F5344CB8AC3E}">
        <p14:creationId xmlns:p14="http://schemas.microsoft.com/office/powerpoint/2010/main" val="527849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5"/>
                                        </p:tgtEl>
                                        <p:attrNameLst>
                                          <p:attrName>style.visibility</p:attrName>
                                        </p:attrNameLst>
                                      </p:cBhvr>
                                      <p:to>
                                        <p:strVal val="visible"/>
                                      </p:to>
                                    </p:set>
                                    <p:anim calcmode="lin" valueType="num">
                                      <p:cBhvr additive="base">
                                        <p:cTn id="13" dur="500" fill="hold"/>
                                        <p:tgtEl>
                                          <p:spTgt spid="1045"/>
                                        </p:tgtEl>
                                        <p:attrNameLst>
                                          <p:attrName>ppt_x</p:attrName>
                                        </p:attrNameLst>
                                      </p:cBhvr>
                                      <p:tavLst>
                                        <p:tav tm="0">
                                          <p:val>
                                            <p:strVal val="#ppt_x"/>
                                          </p:val>
                                        </p:tav>
                                        <p:tav tm="100000">
                                          <p:val>
                                            <p:strVal val="#ppt_x"/>
                                          </p:val>
                                        </p:tav>
                                      </p:tavLst>
                                    </p:anim>
                                    <p:anim calcmode="lin" valueType="num">
                                      <p:cBhvr additive="base">
                                        <p:cTn id="14" dur="500" fill="hold"/>
                                        <p:tgtEl>
                                          <p:spTgt spid="104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500" fill="hold"/>
                                        <p:tgtEl>
                                          <p:spTgt spid="46"/>
                                        </p:tgtEl>
                                        <p:attrNameLst>
                                          <p:attrName>ppt_x</p:attrName>
                                        </p:attrNameLst>
                                      </p:cBhvr>
                                      <p:tavLst>
                                        <p:tav tm="0">
                                          <p:val>
                                            <p:strVal val="#ppt_x"/>
                                          </p:val>
                                        </p:tav>
                                        <p:tav tm="100000">
                                          <p:val>
                                            <p:strVal val="#ppt_x"/>
                                          </p:val>
                                        </p:tav>
                                      </p:tavLst>
                                    </p:anim>
                                    <p:anim calcmode="lin" valueType="num">
                                      <p:cBhvr additive="base">
                                        <p:cTn id="2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
                                        </p:tgtEl>
                                        <p:attrNameLst>
                                          <p:attrName>style.visibility</p:attrName>
                                        </p:attrNameLst>
                                      </p:cBhvr>
                                      <p:to>
                                        <p:strVal val="visible"/>
                                      </p:to>
                                    </p:set>
                                    <p:anim calcmode="lin" valueType="num">
                                      <p:cBhvr additive="base">
                                        <p:cTn id="25" dur="500" fill="hold"/>
                                        <p:tgtEl>
                                          <p:spTgt spid="50"/>
                                        </p:tgtEl>
                                        <p:attrNameLst>
                                          <p:attrName>ppt_x</p:attrName>
                                        </p:attrNameLst>
                                      </p:cBhvr>
                                      <p:tavLst>
                                        <p:tav tm="0">
                                          <p:val>
                                            <p:strVal val="#ppt_x"/>
                                          </p:val>
                                        </p:tav>
                                        <p:tav tm="100000">
                                          <p:val>
                                            <p:strVal val="#ppt_x"/>
                                          </p:val>
                                        </p:tav>
                                      </p:tavLst>
                                    </p:anim>
                                    <p:anim calcmode="lin" valueType="num">
                                      <p:cBhvr additive="base">
                                        <p:cTn id="2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33"/>
                                        </p:tgtEl>
                                        <p:attrNameLst>
                                          <p:attrName>style.visibility</p:attrName>
                                        </p:attrNameLst>
                                      </p:cBhvr>
                                      <p:to>
                                        <p:strVal val="visible"/>
                                      </p:to>
                                    </p:set>
                                    <p:anim calcmode="lin" valueType="num">
                                      <p:cBhvr additive="base">
                                        <p:cTn id="37" dur="500" fill="hold"/>
                                        <p:tgtEl>
                                          <p:spTgt spid="1033"/>
                                        </p:tgtEl>
                                        <p:attrNameLst>
                                          <p:attrName>ppt_x</p:attrName>
                                        </p:attrNameLst>
                                      </p:cBhvr>
                                      <p:tavLst>
                                        <p:tav tm="0">
                                          <p:val>
                                            <p:strVal val="#ppt_x"/>
                                          </p:val>
                                        </p:tav>
                                        <p:tav tm="100000">
                                          <p:val>
                                            <p:strVal val="#ppt_x"/>
                                          </p:val>
                                        </p:tav>
                                      </p:tavLst>
                                    </p:anim>
                                    <p:anim calcmode="lin" valueType="num">
                                      <p:cBhvr additive="base">
                                        <p:cTn id="38" dur="500" fill="hold"/>
                                        <p:tgtEl>
                                          <p:spTgt spid="103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30"/>
                                        </p:tgtEl>
                                        <p:attrNameLst>
                                          <p:attrName>style.visibility</p:attrName>
                                        </p:attrNameLst>
                                      </p:cBhvr>
                                      <p:to>
                                        <p:strVal val="visible"/>
                                      </p:to>
                                    </p:set>
                                    <p:anim calcmode="lin" valueType="num">
                                      <p:cBhvr additive="base">
                                        <p:cTn id="43" dur="500" fill="hold"/>
                                        <p:tgtEl>
                                          <p:spTgt spid="1030"/>
                                        </p:tgtEl>
                                        <p:attrNameLst>
                                          <p:attrName>ppt_x</p:attrName>
                                        </p:attrNameLst>
                                      </p:cBhvr>
                                      <p:tavLst>
                                        <p:tav tm="0">
                                          <p:val>
                                            <p:strVal val="#ppt_x"/>
                                          </p:val>
                                        </p:tav>
                                        <p:tav tm="100000">
                                          <p:val>
                                            <p:strVal val="#ppt_x"/>
                                          </p:val>
                                        </p:tav>
                                      </p:tavLst>
                                    </p:anim>
                                    <p:anim calcmode="lin" valueType="num">
                                      <p:cBhvr additive="base">
                                        <p:cTn id="44"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26"/>
                                        </p:tgtEl>
                                        <p:attrNameLst>
                                          <p:attrName>style.visibility</p:attrName>
                                        </p:attrNameLst>
                                      </p:cBhvr>
                                      <p:to>
                                        <p:strVal val="visible"/>
                                      </p:to>
                                    </p:set>
                                    <p:anim calcmode="lin" valueType="num">
                                      <p:cBhvr additive="base">
                                        <p:cTn id="49" dur="500" fill="hold"/>
                                        <p:tgtEl>
                                          <p:spTgt spid="1026"/>
                                        </p:tgtEl>
                                        <p:attrNameLst>
                                          <p:attrName>ppt_x</p:attrName>
                                        </p:attrNameLst>
                                      </p:cBhvr>
                                      <p:tavLst>
                                        <p:tav tm="0">
                                          <p:val>
                                            <p:strVal val="#ppt_x"/>
                                          </p:val>
                                        </p:tav>
                                        <p:tav tm="100000">
                                          <p:val>
                                            <p:strVal val="#ppt_x"/>
                                          </p:val>
                                        </p:tav>
                                      </p:tavLst>
                                    </p:anim>
                                    <p:anim calcmode="lin" valueType="num">
                                      <p:cBhvr additive="base">
                                        <p:cTn id="5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27"/>
                                        </p:tgtEl>
                                        <p:attrNameLst>
                                          <p:attrName>style.visibility</p:attrName>
                                        </p:attrNameLst>
                                      </p:cBhvr>
                                      <p:to>
                                        <p:strVal val="visible"/>
                                      </p:to>
                                    </p:set>
                                    <p:anim calcmode="lin" valueType="num">
                                      <p:cBhvr additive="base">
                                        <p:cTn id="55" dur="500" fill="hold"/>
                                        <p:tgtEl>
                                          <p:spTgt spid="1027"/>
                                        </p:tgtEl>
                                        <p:attrNameLst>
                                          <p:attrName>ppt_x</p:attrName>
                                        </p:attrNameLst>
                                      </p:cBhvr>
                                      <p:tavLst>
                                        <p:tav tm="0">
                                          <p:val>
                                            <p:strVal val="#ppt_x"/>
                                          </p:val>
                                        </p:tav>
                                        <p:tav tm="100000">
                                          <p:val>
                                            <p:strVal val="#ppt_x"/>
                                          </p:val>
                                        </p:tav>
                                      </p:tavLst>
                                    </p:anim>
                                    <p:anim calcmode="lin" valueType="num">
                                      <p:cBhvr additive="base">
                                        <p:cTn id="5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32"/>
                                        </p:tgtEl>
                                        <p:attrNameLst>
                                          <p:attrName>style.visibility</p:attrName>
                                        </p:attrNameLst>
                                      </p:cBhvr>
                                      <p:to>
                                        <p:strVal val="visible"/>
                                      </p:to>
                                    </p:set>
                                    <p:anim calcmode="lin" valueType="num">
                                      <p:cBhvr additive="base">
                                        <p:cTn id="61" dur="500" fill="hold"/>
                                        <p:tgtEl>
                                          <p:spTgt spid="1032"/>
                                        </p:tgtEl>
                                        <p:attrNameLst>
                                          <p:attrName>ppt_x</p:attrName>
                                        </p:attrNameLst>
                                      </p:cBhvr>
                                      <p:tavLst>
                                        <p:tav tm="0">
                                          <p:val>
                                            <p:strVal val="#ppt_x"/>
                                          </p:val>
                                        </p:tav>
                                        <p:tav tm="100000">
                                          <p:val>
                                            <p:strVal val="#ppt_x"/>
                                          </p:val>
                                        </p:tav>
                                      </p:tavLst>
                                    </p:anim>
                                    <p:anim calcmode="lin" valueType="num">
                                      <p:cBhvr additive="base">
                                        <p:cTn id="62"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28"/>
                                        </p:tgtEl>
                                        <p:attrNameLst>
                                          <p:attrName>style.visibility</p:attrName>
                                        </p:attrNameLst>
                                      </p:cBhvr>
                                      <p:to>
                                        <p:strVal val="visible"/>
                                      </p:to>
                                    </p:set>
                                    <p:anim calcmode="lin" valueType="num">
                                      <p:cBhvr additive="base">
                                        <p:cTn id="67" dur="500" fill="hold"/>
                                        <p:tgtEl>
                                          <p:spTgt spid="1028"/>
                                        </p:tgtEl>
                                        <p:attrNameLst>
                                          <p:attrName>ppt_x</p:attrName>
                                        </p:attrNameLst>
                                      </p:cBhvr>
                                      <p:tavLst>
                                        <p:tav tm="0">
                                          <p:val>
                                            <p:strVal val="#ppt_x"/>
                                          </p:val>
                                        </p:tav>
                                        <p:tav tm="100000">
                                          <p:val>
                                            <p:strVal val="#ppt_x"/>
                                          </p:val>
                                        </p:tav>
                                      </p:tavLst>
                                    </p:anim>
                                    <p:anim calcmode="lin" valueType="num">
                                      <p:cBhvr additive="base">
                                        <p:cTn id="6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additive="base">
                                        <p:cTn id="85" dur="500" fill="hold"/>
                                        <p:tgtEl>
                                          <p:spTgt spid="25"/>
                                        </p:tgtEl>
                                        <p:attrNameLst>
                                          <p:attrName>ppt_x</p:attrName>
                                        </p:attrNameLst>
                                      </p:cBhvr>
                                      <p:tavLst>
                                        <p:tav tm="0">
                                          <p:val>
                                            <p:strVal val="#ppt_x"/>
                                          </p:val>
                                        </p:tav>
                                        <p:tav tm="100000">
                                          <p:val>
                                            <p:strVal val="#ppt_x"/>
                                          </p:val>
                                        </p:tav>
                                      </p:tavLst>
                                    </p:anim>
                                    <p:anim calcmode="lin" valueType="num">
                                      <p:cBhvr additive="base">
                                        <p:cTn id="8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additive="base">
                                        <p:cTn id="103" dur="500" fill="hold"/>
                                        <p:tgtEl>
                                          <p:spTgt spid="26"/>
                                        </p:tgtEl>
                                        <p:attrNameLst>
                                          <p:attrName>ppt_x</p:attrName>
                                        </p:attrNameLst>
                                      </p:cBhvr>
                                      <p:tavLst>
                                        <p:tav tm="0">
                                          <p:val>
                                            <p:strVal val="#ppt_x"/>
                                          </p:val>
                                        </p:tav>
                                        <p:tav tm="100000">
                                          <p:val>
                                            <p:strVal val="#ppt_x"/>
                                          </p:val>
                                        </p:tav>
                                      </p:tavLst>
                                    </p:anim>
                                    <p:anim calcmode="lin" valueType="num">
                                      <p:cBhvr additive="base">
                                        <p:cTn id="10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1027" grpId="0" animBg="1"/>
      <p:bldP spid="1028" grpId="0" animBg="1"/>
      <p:bldP spid="1030" grpId="0" animBg="1"/>
      <p:bldP spid="1032" grpId="0" animBg="1"/>
      <p:bldP spid="1033" grpId="0" animBg="1"/>
      <p:bldP spid="46" grpId="0" animBg="1"/>
      <p:bldP spid="49" grpId="0" animBg="1"/>
      <p:bldP spid="50" grpId="0" animBg="1"/>
      <p:bldP spid="52" grpId="0" animBg="1"/>
      <p:bldP spid="1045" grpId="0" animBg="1"/>
      <p:bldP spid="19" grpId="0"/>
      <p:bldP spid="20" grpId="0" animBg="1"/>
      <p:bldP spid="21" grpId="0"/>
      <p:bldP spid="22" grpId="0" animBg="1"/>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UDL </a:t>
            </a:r>
            <a:r>
              <a:rPr lang="en-US" i="1" dirty="0" smtClean="0"/>
              <a:t>Engagement</a:t>
            </a:r>
            <a:r>
              <a:rPr lang="en-US" dirty="0" smtClean="0"/>
              <a:t> Module-2</a:t>
            </a:r>
            <a:endParaRPr lang="en-US" dirty="0"/>
          </a:p>
        </p:txBody>
      </p:sp>
      <p:sp>
        <p:nvSpPr>
          <p:cNvPr id="3" name="Content Placeholder 2"/>
          <p:cNvSpPr>
            <a:spLocks noGrp="1"/>
          </p:cNvSpPr>
          <p:nvPr>
            <p:ph idx="1"/>
          </p:nvPr>
        </p:nvSpPr>
        <p:spPr/>
        <p:txBody>
          <a:bodyPr>
            <a:normAutofit fontScale="92500" lnSpcReduction="10000"/>
          </a:bodyPr>
          <a:lstStyle/>
          <a:p>
            <a:pPr>
              <a:spcAft>
                <a:spcPts val="1200"/>
              </a:spcAft>
            </a:pPr>
            <a:r>
              <a:rPr lang="en-US" dirty="0" smtClean="0">
                <a:solidFill>
                  <a:schemeClr val="tx1"/>
                </a:solidFill>
              </a:rPr>
              <a:t>Includes EBP methods for supporting students in taking notes including guided notes and the “T-method”</a:t>
            </a:r>
          </a:p>
          <a:p>
            <a:pPr>
              <a:spcAft>
                <a:spcPts val="1200"/>
              </a:spcAft>
            </a:pPr>
            <a:r>
              <a:rPr lang="en-US" dirty="0" smtClean="0">
                <a:solidFill>
                  <a:schemeClr val="tx1"/>
                </a:solidFill>
              </a:rPr>
              <a:t>Includes EBP mnemonic strategies including key words and acronyms</a:t>
            </a:r>
          </a:p>
          <a:p>
            <a:pPr>
              <a:spcAft>
                <a:spcPts val="1200"/>
              </a:spcAft>
            </a:pPr>
            <a:r>
              <a:rPr lang="en-US" dirty="0" smtClean="0">
                <a:solidFill>
                  <a:schemeClr val="tx1"/>
                </a:solidFill>
              </a:rPr>
              <a:t>Includes whole-class strategies to facilitate whole-class feedback such as eraser boards, “</a:t>
            </a:r>
            <a:r>
              <a:rPr lang="en-US" dirty="0" err="1" smtClean="0">
                <a:solidFill>
                  <a:schemeClr val="tx1"/>
                </a:solidFill>
              </a:rPr>
              <a:t>Plickers</a:t>
            </a:r>
            <a:r>
              <a:rPr lang="en-US" dirty="0" smtClean="0">
                <a:solidFill>
                  <a:schemeClr val="tx1"/>
                </a:solidFill>
              </a:rPr>
              <a:t>”</a:t>
            </a:r>
          </a:p>
          <a:p>
            <a:pPr>
              <a:spcAft>
                <a:spcPts val="1200"/>
              </a:spcAft>
            </a:pPr>
            <a:r>
              <a:rPr lang="en-US" dirty="0" smtClean="0">
                <a:solidFill>
                  <a:schemeClr val="tx1"/>
                </a:solidFill>
              </a:rPr>
              <a:t>Includes task analyses and reinforcement strategies</a:t>
            </a:r>
          </a:p>
          <a:p>
            <a:pPr>
              <a:spcAft>
                <a:spcPts val="1200"/>
              </a:spcAft>
            </a:pPr>
            <a:r>
              <a:rPr lang="en-US" dirty="0" smtClean="0">
                <a:solidFill>
                  <a:schemeClr val="tx1"/>
                </a:solidFill>
              </a:rPr>
              <a:t>Engages groups in developing a task analysis </a:t>
            </a:r>
          </a:p>
          <a:p>
            <a:pPr lvl="1">
              <a:spcAft>
                <a:spcPts val="1200"/>
              </a:spcAft>
            </a:pPr>
            <a:r>
              <a:rPr lang="en-US" dirty="0" smtClean="0">
                <a:solidFill>
                  <a:schemeClr val="tx1"/>
                </a:solidFill>
              </a:rPr>
              <a:t>Using a common household task</a:t>
            </a:r>
          </a:p>
          <a:p>
            <a:pPr lvl="1">
              <a:spcAft>
                <a:spcPts val="1200"/>
              </a:spcAft>
            </a:pPr>
            <a:r>
              <a:rPr lang="en-US" dirty="0" smtClean="0">
                <a:solidFill>
                  <a:schemeClr val="tx1"/>
                </a:solidFill>
              </a:rPr>
              <a:t>With a mnemonic to remember the steps in the task analysis</a:t>
            </a:r>
          </a:p>
          <a:p>
            <a:pPr lvl="1">
              <a:spcAft>
                <a:spcPts val="1200"/>
              </a:spcAft>
            </a:pPr>
            <a:endParaRPr lang="en-US" dirty="0" smtClean="0">
              <a:solidFill>
                <a:schemeClr val="tx1"/>
              </a:solidFill>
            </a:endParaRPr>
          </a:p>
          <a:p>
            <a:pPr>
              <a:spcAft>
                <a:spcPts val="1200"/>
              </a:spcAft>
            </a:pPr>
            <a:endParaRPr lang="en-US" dirty="0" smtClean="0">
              <a:solidFill>
                <a:schemeClr val="tx1"/>
              </a:solidFill>
            </a:endParaRPr>
          </a:p>
          <a:p>
            <a:pPr>
              <a:spcAft>
                <a:spcPts val="1200"/>
              </a:spcAft>
            </a:pPr>
            <a:endParaRPr lang="en-US" dirty="0" smtClean="0">
              <a:solidFill>
                <a:schemeClr val="tx1"/>
              </a:solidFill>
            </a:endParaRPr>
          </a:p>
        </p:txBody>
      </p:sp>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val="1782089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1D738E-8962-435F-8C43-147B8DD7E819}" type="datetime1">
              <a:rPr lang="en-US" smtClean="0"/>
              <a:t>10/21/2016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9</a:t>
            </a:fld>
            <a:endParaRPr lang="en-US"/>
          </a:p>
        </p:txBody>
      </p:sp>
      <p:graphicFrame>
        <p:nvGraphicFramePr>
          <p:cNvPr id="7" name="Content Placeholder 6"/>
          <p:cNvGraphicFramePr>
            <a:graphicFrameLocks noGrp="1" noChangeAspect="1"/>
          </p:cNvGraphicFramePr>
          <p:nvPr>
            <p:ph idx="4294967295"/>
            <p:extLst>
              <p:ext uri="{D42A27DB-BD31-4B8C-83A1-F6EECF244321}">
                <p14:modId xmlns:p14="http://schemas.microsoft.com/office/powerpoint/2010/main" val="558982533"/>
              </p:ext>
            </p:extLst>
          </p:nvPr>
        </p:nvGraphicFramePr>
        <p:xfrm>
          <a:off x="666044" y="681093"/>
          <a:ext cx="7499350" cy="4171950"/>
        </p:xfrm>
        <a:graphic>
          <a:graphicData uri="http://schemas.openxmlformats.org/presentationml/2006/ole">
            <mc:AlternateContent xmlns:mc="http://schemas.openxmlformats.org/markup-compatibility/2006">
              <mc:Choice xmlns:v="urn:schemas-microsoft-com:vml" Requires="v">
                <p:oleObj spid="_x0000_s1064" name="Document" r:id="rId3" imgW="5732883" imgH="3188533" progId="Word.Document.8">
                  <p:embed/>
                </p:oleObj>
              </mc:Choice>
              <mc:Fallback>
                <p:oleObj name="Document" r:id="rId3" imgW="5732883" imgH="3188533" progId="Word.Document.8">
                  <p:embed/>
                  <p:pic>
                    <p:nvPicPr>
                      <p:cNvPr id="0" name="Object 4"/>
                      <p:cNvPicPr>
                        <a:picLocks noChangeAspect="1" noChangeArrowheads="1"/>
                      </p:cNvPicPr>
                      <p:nvPr/>
                    </p:nvPicPr>
                    <p:blipFill>
                      <a:blip r:embed="rId4"/>
                      <a:srcRect/>
                      <a:stretch>
                        <a:fillRect/>
                      </a:stretch>
                    </p:blipFill>
                    <p:spPr bwMode="auto">
                      <a:xfrm>
                        <a:off x="666044" y="681093"/>
                        <a:ext cx="7499350" cy="4171950"/>
                      </a:xfrm>
                      <a:prstGeom prst="rect">
                        <a:avLst/>
                      </a:prstGeom>
                      <a:noFill/>
                      <a:ln>
                        <a:noFill/>
                      </a:ln>
                      <a:effectLst/>
                    </p:spPr>
                  </p:pic>
                </p:oleObj>
              </mc:Fallback>
            </mc:AlternateContent>
          </a:graphicData>
        </a:graphic>
      </p:graphicFrame>
      <p:sp>
        <p:nvSpPr>
          <p:cNvPr id="8" name="Rectangle 7"/>
          <p:cNvSpPr/>
          <p:nvPr/>
        </p:nvSpPr>
        <p:spPr>
          <a:xfrm>
            <a:off x="666044" y="4419600"/>
            <a:ext cx="7696200" cy="923330"/>
          </a:xfrm>
          <a:prstGeom prst="rect">
            <a:avLst/>
          </a:prstGeom>
        </p:spPr>
        <p:txBody>
          <a:bodyPr wrap="square">
            <a:spAutoFit/>
          </a:bodyPr>
          <a:lstStyle/>
          <a:p>
            <a:pPr marL="609600" indent="-609600">
              <a:buFontTx/>
              <a:buAutoNum type="arabicPeriod"/>
            </a:pPr>
            <a:r>
              <a:rPr lang="en-US" altLang="en-US" dirty="0"/>
              <a:t>Cross out steps completed independently</a:t>
            </a:r>
          </a:p>
          <a:p>
            <a:pPr marL="609600" indent="-609600">
              <a:buFontTx/>
              <a:buAutoNum type="arabicPeriod"/>
            </a:pPr>
            <a:r>
              <a:rPr lang="en-US" altLang="en-US" dirty="0"/>
              <a:t>Circle total number of steps completed</a:t>
            </a:r>
          </a:p>
          <a:p>
            <a:pPr marL="609600" indent="-609600">
              <a:buFontTx/>
              <a:buAutoNum type="arabicPeriod"/>
            </a:pPr>
            <a:r>
              <a:rPr lang="en-US" altLang="en-US" dirty="0"/>
              <a:t>Connect circles to create graph of progress</a:t>
            </a:r>
          </a:p>
        </p:txBody>
      </p:sp>
    </p:spTree>
    <p:extLst>
      <p:ext uri="{BB962C8B-B14F-4D97-AF65-F5344CB8AC3E}">
        <p14:creationId xmlns:p14="http://schemas.microsoft.com/office/powerpoint/2010/main" val="4003993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180</TotalTime>
  <Words>2973</Words>
  <Application>Microsoft Office PowerPoint</Application>
  <PresentationFormat>On-screen Show (4:3)</PresentationFormat>
  <Paragraphs>390</Paragraphs>
  <Slides>33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Executive</vt:lpstr>
      <vt:lpstr>Document</vt:lpstr>
      <vt:lpstr>Universal Design Strategies for Mixed-Ability Classrooms</vt:lpstr>
      <vt:lpstr>Purpose</vt:lpstr>
      <vt:lpstr>UDL Definition</vt:lpstr>
      <vt:lpstr>UDL Teacher Practice Training Components</vt:lpstr>
      <vt:lpstr>Advanced UDL Training Components</vt:lpstr>
      <vt:lpstr>Highlights of UDL Presentation Module-1</vt:lpstr>
      <vt:lpstr>PowerPoint Presentation</vt:lpstr>
      <vt:lpstr>Highlights of UDL Engagement Module-2</vt:lpstr>
      <vt:lpstr>PowerPoint Presentation</vt:lpstr>
      <vt:lpstr>Highlights of UDL Flexible Assignment Module-3</vt:lpstr>
      <vt:lpstr>PowerPoint Presentation</vt:lpstr>
      <vt:lpstr>Highlights of Providing Accommodations Module-4 </vt:lpstr>
      <vt:lpstr>Case Studies – Module 4</vt:lpstr>
      <vt:lpstr>Highlights of Classroom Management Module-5 </vt:lpstr>
      <vt:lpstr>PowerPoint Presentation</vt:lpstr>
      <vt:lpstr>Highlights of Individual Problem Solving Module-6 </vt:lpstr>
      <vt:lpstr>Case Studies – Module 6</vt:lpstr>
      <vt:lpstr>Highlight of Teacher Learning Communitie</vt:lpstr>
      <vt:lpstr>Activity—Module 7</vt:lpstr>
      <vt:lpstr>LINCing Routine Activity</vt:lpstr>
      <vt:lpstr>Mnemonics using the LINCing routine</vt:lpstr>
      <vt:lpstr>Mnemonics using LINCing Routine </vt:lpstr>
      <vt:lpstr>Mnemonics using LINCing Routine </vt:lpstr>
      <vt:lpstr>Mnemonics using the LINCing Routine</vt:lpstr>
      <vt:lpstr>Mnemonics using LINCing Routine</vt:lpstr>
      <vt:lpstr>Mnemonics using  LINCing Routine</vt:lpstr>
      <vt:lpstr>Examples and  Non-examples</vt:lpstr>
      <vt:lpstr>Mnemonics using LINCing Routine</vt:lpstr>
      <vt:lpstr>An Effective LINCing Picture</vt:lpstr>
      <vt:lpstr>Group practice: Term ‘compromise’ </vt:lpstr>
      <vt:lpstr>Mnemonics using LINCing Routine</vt:lpstr>
      <vt:lpstr>Word Choices </vt:lpstr>
      <vt:lpstr>Conclusion </vt:lpstr>
    </vt:vector>
  </TitlesOfParts>
  <Company>Kent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 Strategies for Mixed-Ability Classrooms</dc:title>
  <dc:creator>Robert Baer</dc:creator>
  <cp:lastModifiedBy>Carol Sparber</cp:lastModifiedBy>
  <cp:revision>27</cp:revision>
  <dcterms:created xsi:type="dcterms:W3CDTF">2016-10-05T19:14:59Z</dcterms:created>
  <dcterms:modified xsi:type="dcterms:W3CDTF">2016-10-21T16:05:59Z</dcterms:modified>
</cp:coreProperties>
</file>