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8"/>
  </p:notesMasterIdLst>
  <p:sldIdLst>
    <p:sldId id="256" r:id="rId2"/>
    <p:sldId id="257" r:id="rId3"/>
    <p:sldId id="258" r:id="rId4"/>
    <p:sldId id="260" r:id="rId5"/>
    <p:sldId id="259" r:id="rId6"/>
    <p:sldId id="261" r:id="rId7"/>
    <p:sldId id="262" r:id="rId8"/>
    <p:sldId id="263" r:id="rId9"/>
    <p:sldId id="264" r:id="rId10"/>
    <p:sldId id="265" r:id="rId11"/>
    <p:sldId id="267" r:id="rId12"/>
    <p:sldId id="266" r:id="rId13"/>
    <p:sldId id="268" r:id="rId14"/>
    <p:sldId id="270" r:id="rId15"/>
    <p:sldId id="304" r:id="rId16"/>
    <p:sldId id="269" r:id="rId17"/>
    <p:sldId id="305"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7" r:id="rId33"/>
    <p:sldId id="307" r:id="rId34"/>
    <p:sldId id="308" r:id="rId35"/>
    <p:sldId id="309" r:id="rId36"/>
    <p:sldId id="310" r:id="rId37"/>
    <p:sldId id="311" r:id="rId38"/>
    <p:sldId id="306" r:id="rId39"/>
    <p:sldId id="289" r:id="rId40"/>
    <p:sldId id="288" r:id="rId41"/>
    <p:sldId id="286" r:id="rId42"/>
    <p:sldId id="290" r:id="rId43"/>
    <p:sldId id="291" r:id="rId44"/>
    <p:sldId id="294" r:id="rId45"/>
    <p:sldId id="295" r:id="rId46"/>
    <p:sldId id="296" r:id="rId47"/>
    <p:sldId id="297" r:id="rId48"/>
    <p:sldId id="298" r:id="rId49"/>
    <p:sldId id="299" r:id="rId50"/>
    <p:sldId id="300" r:id="rId51"/>
    <p:sldId id="301" r:id="rId52"/>
    <p:sldId id="302" r:id="rId53"/>
    <p:sldId id="303" r:id="rId54"/>
    <p:sldId id="313" r:id="rId55"/>
    <p:sldId id="314"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p:normalViewPr>
  <p:slideViewPr>
    <p:cSldViewPr>
      <p:cViewPr varScale="1">
        <p:scale>
          <a:sx n="79" d="100"/>
          <a:sy n="79" d="100"/>
        </p:scale>
        <p:origin x="-798" y="-90"/>
      </p:cViewPr>
      <p:guideLst>
        <p:guide orient="horz" pos="2160"/>
        <p:guide pos="2880"/>
      </p:guideLst>
    </p:cSldViewPr>
  </p:slideViewPr>
  <p:outlineViewPr>
    <p:cViewPr>
      <p:scale>
        <a:sx n="33" d="100"/>
        <a:sy n="33" d="100"/>
      </p:scale>
      <p:origin x="0" y="374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D4745-F306-4239-8327-A54BB331D2C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56D1362-21CB-44C5-88CA-5B530B88E8E3}">
      <dgm:prSet phldrT="[Text]"/>
      <dgm:spPr/>
      <dgm:t>
        <a:bodyPr/>
        <a:lstStyle/>
        <a:p>
          <a:r>
            <a:rPr lang="en-US" dirty="0" smtClean="0"/>
            <a:t>2001</a:t>
          </a:r>
          <a:endParaRPr lang="en-US" dirty="0"/>
        </a:p>
      </dgm:t>
    </dgm:pt>
    <dgm:pt modelId="{25412C93-FCAA-4F5F-A289-F6ED31BF7BC1}" type="parTrans" cxnId="{DAB2C6B8-0927-4B0B-8508-DDAE68E005E7}">
      <dgm:prSet/>
      <dgm:spPr/>
      <dgm:t>
        <a:bodyPr/>
        <a:lstStyle/>
        <a:p>
          <a:endParaRPr lang="en-US"/>
        </a:p>
      </dgm:t>
    </dgm:pt>
    <dgm:pt modelId="{0B9293B9-18DA-4B8E-8DBE-588464639FCA}" type="sibTrans" cxnId="{DAB2C6B8-0927-4B0B-8508-DDAE68E005E7}">
      <dgm:prSet/>
      <dgm:spPr/>
      <dgm:t>
        <a:bodyPr/>
        <a:lstStyle/>
        <a:p>
          <a:endParaRPr lang="en-US"/>
        </a:p>
      </dgm:t>
    </dgm:pt>
    <dgm:pt modelId="{FF633A08-585D-4090-A2A8-8CBA70F14F04}">
      <dgm:prSet phldrT="[Text]" custT="1"/>
      <dgm:spPr/>
      <dgm:t>
        <a:bodyPr/>
        <a:lstStyle/>
        <a:p>
          <a:r>
            <a:rPr lang="en-US" sz="2000" dirty="0" smtClean="0"/>
            <a:t>No Child Left Behind -  a call for research that involves systematic and rigorous procedures in the effort to obtain valid and reliable knowledge pertaining to specific educational strategies and programs. </a:t>
          </a:r>
          <a:endParaRPr lang="en-US" sz="2000" dirty="0"/>
        </a:p>
      </dgm:t>
    </dgm:pt>
    <dgm:pt modelId="{427F41B8-2053-4343-AD6F-79864F6DDBFD}" type="parTrans" cxnId="{59580B16-FA9E-4AA4-913B-FB14A574BD06}">
      <dgm:prSet/>
      <dgm:spPr/>
      <dgm:t>
        <a:bodyPr/>
        <a:lstStyle/>
        <a:p>
          <a:endParaRPr lang="en-US"/>
        </a:p>
      </dgm:t>
    </dgm:pt>
    <dgm:pt modelId="{7FE96D6E-0582-4A45-8FF2-51559BEDAEC9}" type="sibTrans" cxnId="{59580B16-FA9E-4AA4-913B-FB14A574BD06}">
      <dgm:prSet/>
      <dgm:spPr/>
      <dgm:t>
        <a:bodyPr/>
        <a:lstStyle/>
        <a:p>
          <a:endParaRPr lang="en-US"/>
        </a:p>
      </dgm:t>
    </dgm:pt>
    <dgm:pt modelId="{7729E44B-7B72-457A-8A30-F07798EC3AD6}">
      <dgm:prSet phldrT="[Text]"/>
      <dgm:spPr/>
      <dgm:t>
        <a:bodyPr/>
        <a:lstStyle/>
        <a:p>
          <a:r>
            <a:rPr lang="en-US" dirty="0" smtClean="0"/>
            <a:t>2004</a:t>
          </a:r>
          <a:endParaRPr lang="en-US" dirty="0"/>
        </a:p>
      </dgm:t>
    </dgm:pt>
    <dgm:pt modelId="{76BA2877-E474-4F56-8876-32BEB3BD8B72}" type="parTrans" cxnId="{86858077-92BA-4193-B9FA-7ACE035C8502}">
      <dgm:prSet/>
      <dgm:spPr/>
      <dgm:t>
        <a:bodyPr/>
        <a:lstStyle/>
        <a:p>
          <a:endParaRPr lang="en-US"/>
        </a:p>
      </dgm:t>
    </dgm:pt>
    <dgm:pt modelId="{FCE8AAD3-1E3C-4BD3-99DA-A0EC3E333C76}" type="sibTrans" cxnId="{86858077-92BA-4193-B9FA-7ACE035C8502}">
      <dgm:prSet/>
      <dgm:spPr/>
      <dgm:t>
        <a:bodyPr/>
        <a:lstStyle/>
        <a:p>
          <a:endParaRPr lang="en-US"/>
        </a:p>
      </dgm:t>
    </dgm:pt>
    <dgm:pt modelId="{20E1617A-AE8D-4C3E-9C99-6456AC5B755B}">
      <dgm:prSet phldrT="[Text]" custT="1"/>
      <dgm:spPr/>
      <dgm:t>
        <a:bodyPr/>
        <a:lstStyle/>
        <a:p>
          <a:r>
            <a:rPr lang="en-US" sz="2000" dirty="0" smtClean="0"/>
            <a:t>IDEIA of 2004 - mandated use of EBPs across academics and behavioral supports for students with disabilities</a:t>
          </a:r>
          <a:endParaRPr lang="en-US" sz="2000" dirty="0"/>
        </a:p>
      </dgm:t>
    </dgm:pt>
    <dgm:pt modelId="{4AB479D8-01DF-4656-AFB9-0F4D85D80517}" type="parTrans" cxnId="{3E07BC9C-28BA-40BB-B309-FE55117E847C}">
      <dgm:prSet/>
      <dgm:spPr/>
      <dgm:t>
        <a:bodyPr/>
        <a:lstStyle/>
        <a:p>
          <a:endParaRPr lang="en-US"/>
        </a:p>
      </dgm:t>
    </dgm:pt>
    <dgm:pt modelId="{D2A13C3F-80DE-4BEC-AA60-7111C2FBBD8C}" type="sibTrans" cxnId="{3E07BC9C-28BA-40BB-B309-FE55117E847C}">
      <dgm:prSet/>
      <dgm:spPr/>
      <dgm:t>
        <a:bodyPr/>
        <a:lstStyle/>
        <a:p>
          <a:endParaRPr lang="en-US"/>
        </a:p>
      </dgm:t>
    </dgm:pt>
    <dgm:pt modelId="{90E114B4-F298-4A77-9F1A-F7795ECD1EF2}">
      <dgm:prSet phldrT="[Text]"/>
      <dgm:spPr/>
      <dgm:t>
        <a:bodyPr/>
        <a:lstStyle/>
        <a:p>
          <a:r>
            <a:rPr lang="en-US" dirty="0" smtClean="0"/>
            <a:t>2008</a:t>
          </a:r>
          <a:endParaRPr lang="en-US" dirty="0"/>
        </a:p>
      </dgm:t>
    </dgm:pt>
    <dgm:pt modelId="{BE428807-F103-4DF4-BC81-A00CDDF31F69}" type="parTrans" cxnId="{015E36AE-F61E-402D-911E-E50FE369A1D1}">
      <dgm:prSet/>
      <dgm:spPr/>
      <dgm:t>
        <a:bodyPr/>
        <a:lstStyle/>
        <a:p>
          <a:endParaRPr lang="en-US"/>
        </a:p>
      </dgm:t>
    </dgm:pt>
    <dgm:pt modelId="{6D6AD999-DBCE-4530-8427-011F36FE5CD3}" type="sibTrans" cxnId="{015E36AE-F61E-402D-911E-E50FE369A1D1}">
      <dgm:prSet/>
      <dgm:spPr/>
      <dgm:t>
        <a:bodyPr/>
        <a:lstStyle/>
        <a:p>
          <a:endParaRPr lang="en-US"/>
        </a:p>
      </dgm:t>
    </dgm:pt>
    <dgm:pt modelId="{0BE1E5E8-38EF-4EEC-B16C-074CBF817879}">
      <dgm:prSet phldrT="[Text]" custT="1"/>
      <dgm:spPr/>
      <dgm:t>
        <a:bodyPr/>
        <a:lstStyle/>
        <a:p>
          <a:r>
            <a:rPr lang="en-US" sz="2000" dirty="0" smtClean="0"/>
            <a:t>U.S. Department of Education - requires schools and educators to use instructional programs or practices grounded in scientifically based research. </a:t>
          </a:r>
          <a:endParaRPr lang="en-US" sz="2000" dirty="0"/>
        </a:p>
      </dgm:t>
    </dgm:pt>
    <dgm:pt modelId="{9E8BB314-DD79-4145-9D43-E5E4B24DC994}" type="parTrans" cxnId="{1A7E90F7-2175-49B2-877C-6A66471E1BD8}">
      <dgm:prSet/>
      <dgm:spPr/>
      <dgm:t>
        <a:bodyPr/>
        <a:lstStyle/>
        <a:p>
          <a:endParaRPr lang="en-US"/>
        </a:p>
      </dgm:t>
    </dgm:pt>
    <dgm:pt modelId="{124FD7E4-C9A6-4233-9873-15E996835476}" type="sibTrans" cxnId="{1A7E90F7-2175-49B2-877C-6A66471E1BD8}">
      <dgm:prSet/>
      <dgm:spPr/>
      <dgm:t>
        <a:bodyPr/>
        <a:lstStyle/>
        <a:p>
          <a:endParaRPr lang="en-US"/>
        </a:p>
      </dgm:t>
    </dgm:pt>
    <dgm:pt modelId="{385ED78C-1909-464A-BEC4-82686F214352}" type="pres">
      <dgm:prSet presAssocID="{D1BD4745-F306-4239-8327-A54BB331D2CA}" presName="linearFlow" presStyleCnt="0">
        <dgm:presLayoutVars>
          <dgm:dir/>
          <dgm:animLvl val="lvl"/>
          <dgm:resizeHandles val="exact"/>
        </dgm:presLayoutVars>
      </dgm:prSet>
      <dgm:spPr/>
      <dgm:t>
        <a:bodyPr/>
        <a:lstStyle/>
        <a:p>
          <a:endParaRPr lang="en-US"/>
        </a:p>
      </dgm:t>
    </dgm:pt>
    <dgm:pt modelId="{9023BF0A-889D-4223-9735-9FEA364D206D}" type="pres">
      <dgm:prSet presAssocID="{556D1362-21CB-44C5-88CA-5B530B88E8E3}" presName="composite" presStyleCnt="0"/>
      <dgm:spPr/>
    </dgm:pt>
    <dgm:pt modelId="{041EED88-DDC2-4867-9941-6BA1D31ED027}" type="pres">
      <dgm:prSet presAssocID="{556D1362-21CB-44C5-88CA-5B530B88E8E3}" presName="parentText" presStyleLbl="alignNode1" presStyleIdx="0" presStyleCnt="3" custLinFactNeighborY="-14241">
        <dgm:presLayoutVars>
          <dgm:chMax val="1"/>
          <dgm:bulletEnabled val="1"/>
        </dgm:presLayoutVars>
      </dgm:prSet>
      <dgm:spPr/>
      <dgm:t>
        <a:bodyPr/>
        <a:lstStyle/>
        <a:p>
          <a:endParaRPr lang="en-US"/>
        </a:p>
      </dgm:t>
    </dgm:pt>
    <dgm:pt modelId="{2F7B5685-5216-4A41-8F3D-FAEE574E56EC}" type="pres">
      <dgm:prSet presAssocID="{556D1362-21CB-44C5-88CA-5B530B88E8E3}" presName="descendantText" presStyleLbl="alignAcc1" presStyleIdx="0" presStyleCnt="3" custScaleY="158247" custLinFactNeighborY="2358">
        <dgm:presLayoutVars>
          <dgm:bulletEnabled val="1"/>
        </dgm:presLayoutVars>
      </dgm:prSet>
      <dgm:spPr/>
      <dgm:t>
        <a:bodyPr/>
        <a:lstStyle/>
        <a:p>
          <a:endParaRPr lang="en-US"/>
        </a:p>
      </dgm:t>
    </dgm:pt>
    <dgm:pt modelId="{36B51800-AD8F-41C1-B1DC-886448FB16CF}" type="pres">
      <dgm:prSet presAssocID="{0B9293B9-18DA-4B8E-8DBE-588464639FCA}" presName="sp" presStyleCnt="0"/>
      <dgm:spPr/>
    </dgm:pt>
    <dgm:pt modelId="{318D19D2-9F28-4B3E-8D5F-35D7D71805A6}" type="pres">
      <dgm:prSet presAssocID="{7729E44B-7B72-457A-8A30-F07798EC3AD6}" presName="composite" presStyleCnt="0"/>
      <dgm:spPr/>
    </dgm:pt>
    <dgm:pt modelId="{1EA53F67-3552-466A-93C2-E93B0138C549}" type="pres">
      <dgm:prSet presAssocID="{7729E44B-7B72-457A-8A30-F07798EC3AD6}" presName="parentText" presStyleLbl="alignNode1" presStyleIdx="1" presStyleCnt="3" custLinFactNeighborY="-2298">
        <dgm:presLayoutVars>
          <dgm:chMax val="1"/>
          <dgm:bulletEnabled val="1"/>
        </dgm:presLayoutVars>
      </dgm:prSet>
      <dgm:spPr/>
      <dgm:t>
        <a:bodyPr/>
        <a:lstStyle/>
        <a:p>
          <a:endParaRPr lang="en-US"/>
        </a:p>
      </dgm:t>
    </dgm:pt>
    <dgm:pt modelId="{BF53528F-87D6-4316-ADB5-254590FBECBF}" type="pres">
      <dgm:prSet presAssocID="{7729E44B-7B72-457A-8A30-F07798EC3AD6}" presName="descendantText" presStyleLbl="alignAcc1" presStyleIdx="1" presStyleCnt="3" custScaleY="149328" custLinFactNeighborY="13584">
        <dgm:presLayoutVars>
          <dgm:bulletEnabled val="1"/>
        </dgm:presLayoutVars>
      </dgm:prSet>
      <dgm:spPr/>
      <dgm:t>
        <a:bodyPr/>
        <a:lstStyle/>
        <a:p>
          <a:endParaRPr lang="en-US"/>
        </a:p>
      </dgm:t>
    </dgm:pt>
    <dgm:pt modelId="{18C09F49-7C89-4778-90DA-8457A87DB262}" type="pres">
      <dgm:prSet presAssocID="{FCE8AAD3-1E3C-4BD3-99DA-A0EC3E333C76}" presName="sp" presStyleCnt="0"/>
      <dgm:spPr/>
    </dgm:pt>
    <dgm:pt modelId="{C09D5D3E-428F-4ECF-8B8C-3A5C24773C29}" type="pres">
      <dgm:prSet presAssocID="{90E114B4-F298-4A77-9F1A-F7795ECD1EF2}" presName="composite" presStyleCnt="0"/>
      <dgm:spPr/>
    </dgm:pt>
    <dgm:pt modelId="{70F505F0-C29E-44A1-8BB4-A4FFA3486F29}" type="pres">
      <dgm:prSet presAssocID="{90E114B4-F298-4A77-9F1A-F7795ECD1EF2}" presName="parentText" presStyleLbl="alignNode1" presStyleIdx="2" presStyleCnt="3" custLinFactNeighborY="-4837">
        <dgm:presLayoutVars>
          <dgm:chMax val="1"/>
          <dgm:bulletEnabled val="1"/>
        </dgm:presLayoutVars>
      </dgm:prSet>
      <dgm:spPr/>
      <dgm:t>
        <a:bodyPr/>
        <a:lstStyle/>
        <a:p>
          <a:endParaRPr lang="en-US"/>
        </a:p>
      </dgm:t>
    </dgm:pt>
    <dgm:pt modelId="{173CD5BC-4BAA-42BE-82BC-9A0BFDC01B74}" type="pres">
      <dgm:prSet presAssocID="{90E114B4-F298-4A77-9F1A-F7795ECD1EF2}" presName="descendantText" presStyleLbl="alignAcc1" presStyleIdx="2" presStyleCnt="3" custScaleY="165083" custLinFactNeighborY="20374">
        <dgm:presLayoutVars>
          <dgm:bulletEnabled val="1"/>
        </dgm:presLayoutVars>
      </dgm:prSet>
      <dgm:spPr/>
      <dgm:t>
        <a:bodyPr/>
        <a:lstStyle/>
        <a:p>
          <a:endParaRPr lang="en-US"/>
        </a:p>
      </dgm:t>
    </dgm:pt>
  </dgm:ptLst>
  <dgm:cxnLst>
    <dgm:cxn modelId="{015E36AE-F61E-402D-911E-E50FE369A1D1}" srcId="{D1BD4745-F306-4239-8327-A54BB331D2CA}" destId="{90E114B4-F298-4A77-9F1A-F7795ECD1EF2}" srcOrd="2" destOrd="0" parTransId="{BE428807-F103-4DF4-BC81-A00CDDF31F69}" sibTransId="{6D6AD999-DBCE-4530-8427-011F36FE5CD3}"/>
    <dgm:cxn modelId="{D97EBF29-7FC5-48DA-9F77-C0AEF86FC2A5}" type="presOf" srcId="{0BE1E5E8-38EF-4EEC-B16C-074CBF817879}" destId="{173CD5BC-4BAA-42BE-82BC-9A0BFDC01B74}" srcOrd="0" destOrd="0" presId="urn:microsoft.com/office/officeart/2005/8/layout/chevron2"/>
    <dgm:cxn modelId="{1A7E90F7-2175-49B2-877C-6A66471E1BD8}" srcId="{90E114B4-F298-4A77-9F1A-F7795ECD1EF2}" destId="{0BE1E5E8-38EF-4EEC-B16C-074CBF817879}" srcOrd="0" destOrd="0" parTransId="{9E8BB314-DD79-4145-9D43-E5E4B24DC994}" sibTransId="{124FD7E4-C9A6-4233-9873-15E996835476}"/>
    <dgm:cxn modelId="{DAB2C6B8-0927-4B0B-8508-DDAE68E005E7}" srcId="{D1BD4745-F306-4239-8327-A54BB331D2CA}" destId="{556D1362-21CB-44C5-88CA-5B530B88E8E3}" srcOrd="0" destOrd="0" parTransId="{25412C93-FCAA-4F5F-A289-F6ED31BF7BC1}" sibTransId="{0B9293B9-18DA-4B8E-8DBE-588464639FCA}"/>
    <dgm:cxn modelId="{65C34F00-3DB4-4BF1-B3D2-3A3F56E64ECB}" type="presOf" srcId="{556D1362-21CB-44C5-88CA-5B530B88E8E3}" destId="{041EED88-DDC2-4867-9941-6BA1D31ED027}" srcOrd="0" destOrd="0" presId="urn:microsoft.com/office/officeart/2005/8/layout/chevron2"/>
    <dgm:cxn modelId="{519EFD39-73C6-451F-ACAF-AF19A3CDA18D}" type="presOf" srcId="{FF633A08-585D-4090-A2A8-8CBA70F14F04}" destId="{2F7B5685-5216-4A41-8F3D-FAEE574E56EC}" srcOrd="0" destOrd="0" presId="urn:microsoft.com/office/officeart/2005/8/layout/chevron2"/>
    <dgm:cxn modelId="{3852351B-39C7-402F-963E-3AC7996D775A}" type="presOf" srcId="{D1BD4745-F306-4239-8327-A54BB331D2CA}" destId="{385ED78C-1909-464A-BEC4-82686F214352}" srcOrd="0" destOrd="0" presId="urn:microsoft.com/office/officeart/2005/8/layout/chevron2"/>
    <dgm:cxn modelId="{86858077-92BA-4193-B9FA-7ACE035C8502}" srcId="{D1BD4745-F306-4239-8327-A54BB331D2CA}" destId="{7729E44B-7B72-457A-8A30-F07798EC3AD6}" srcOrd="1" destOrd="0" parTransId="{76BA2877-E474-4F56-8876-32BEB3BD8B72}" sibTransId="{FCE8AAD3-1E3C-4BD3-99DA-A0EC3E333C76}"/>
    <dgm:cxn modelId="{E67D520B-487F-4A37-8597-7A8591D504E6}" type="presOf" srcId="{20E1617A-AE8D-4C3E-9C99-6456AC5B755B}" destId="{BF53528F-87D6-4316-ADB5-254590FBECBF}" srcOrd="0" destOrd="0" presId="urn:microsoft.com/office/officeart/2005/8/layout/chevron2"/>
    <dgm:cxn modelId="{59580B16-FA9E-4AA4-913B-FB14A574BD06}" srcId="{556D1362-21CB-44C5-88CA-5B530B88E8E3}" destId="{FF633A08-585D-4090-A2A8-8CBA70F14F04}" srcOrd="0" destOrd="0" parTransId="{427F41B8-2053-4343-AD6F-79864F6DDBFD}" sibTransId="{7FE96D6E-0582-4A45-8FF2-51559BEDAEC9}"/>
    <dgm:cxn modelId="{3E07BC9C-28BA-40BB-B309-FE55117E847C}" srcId="{7729E44B-7B72-457A-8A30-F07798EC3AD6}" destId="{20E1617A-AE8D-4C3E-9C99-6456AC5B755B}" srcOrd="0" destOrd="0" parTransId="{4AB479D8-01DF-4656-AFB9-0F4D85D80517}" sibTransId="{D2A13C3F-80DE-4BEC-AA60-7111C2FBBD8C}"/>
    <dgm:cxn modelId="{DD017854-E8C5-4F53-8EC3-7F2FD3CAEDCD}" type="presOf" srcId="{7729E44B-7B72-457A-8A30-F07798EC3AD6}" destId="{1EA53F67-3552-466A-93C2-E93B0138C549}" srcOrd="0" destOrd="0" presId="urn:microsoft.com/office/officeart/2005/8/layout/chevron2"/>
    <dgm:cxn modelId="{093C2BE7-AD6E-492E-B370-2D895411A6B3}" type="presOf" srcId="{90E114B4-F298-4A77-9F1A-F7795ECD1EF2}" destId="{70F505F0-C29E-44A1-8BB4-A4FFA3486F29}" srcOrd="0" destOrd="0" presId="urn:microsoft.com/office/officeart/2005/8/layout/chevron2"/>
    <dgm:cxn modelId="{A8CD4DA2-7175-495D-8AA3-D27D44B0D591}" type="presParOf" srcId="{385ED78C-1909-464A-BEC4-82686F214352}" destId="{9023BF0A-889D-4223-9735-9FEA364D206D}" srcOrd="0" destOrd="0" presId="urn:microsoft.com/office/officeart/2005/8/layout/chevron2"/>
    <dgm:cxn modelId="{7D5F94CB-C860-4CAF-BB37-57ECDEFFB1F7}" type="presParOf" srcId="{9023BF0A-889D-4223-9735-9FEA364D206D}" destId="{041EED88-DDC2-4867-9941-6BA1D31ED027}" srcOrd="0" destOrd="0" presId="urn:microsoft.com/office/officeart/2005/8/layout/chevron2"/>
    <dgm:cxn modelId="{B2C739AA-D0AB-4511-84A4-690170150241}" type="presParOf" srcId="{9023BF0A-889D-4223-9735-9FEA364D206D}" destId="{2F7B5685-5216-4A41-8F3D-FAEE574E56EC}" srcOrd="1" destOrd="0" presId="urn:microsoft.com/office/officeart/2005/8/layout/chevron2"/>
    <dgm:cxn modelId="{E7663878-72F7-4C4F-83D4-7CAC6A3BD9A8}" type="presParOf" srcId="{385ED78C-1909-464A-BEC4-82686F214352}" destId="{36B51800-AD8F-41C1-B1DC-886448FB16CF}" srcOrd="1" destOrd="0" presId="urn:microsoft.com/office/officeart/2005/8/layout/chevron2"/>
    <dgm:cxn modelId="{558A873F-67DE-4C7B-A28A-2A0CC630A5BE}" type="presParOf" srcId="{385ED78C-1909-464A-BEC4-82686F214352}" destId="{318D19D2-9F28-4B3E-8D5F-35D7D71805A6}" srcOrd="2" destOrd="0" presId="urn:microsoft.com/office/officeart/2005/8/layout/chevron2"/>
    <dgm:cxn modelId="{7F2E64BA-2171-4A03-B795-0C66B139A3BC}" type="presParOf" srcId="{318D19D2-9F28-4B3E-8D5F-35D7D71805A6}" destId="{1EA53F67-3552-466A-93C2-E93B0138C549}" srcOrd="0" destOrd="0" presId="urn:microsoft.com/office/officeart/2005/8/layout/chevron2"/>
    <dgm:cxn modelId="{ACEB9B1A-0257-4294-B105-825072E4D029}" type="presParOf" srcId="{318D19D2-9F28-4B3E-8D5F-35D7D71805A6}" destId="{BF53528F-87D6-4316-ADB5-254590FBECBF}" srcOrd="1" destOrd="0" presId="urn:microsoft.com/office/officeart/2005/8/layout/chevron2"/>
    <dgm:cxn modelId="{D929FB2A-FF52-4247-99CE-D9055140A98D}" type="presParOf" srcId="{385ED78C-1909-464A-BEC4-82686F214352}" destId="{18C09F49-7C89-4778-90DA-8457A87DB262}" srcOrd="3" destOrd="0" presId="urn:microsoft.com/office/officeart/2005/8/layout/chevron2"/>
    <dgm:cxn modelId="{09AAFC4F-15A3-4C80-9947-636627556FB7}" type="presParOf" srcId="{385ED78C-1909-464A-BEC4-82686F214352}" destId="{C09D5D3E-428F-4ECF-8B8C-3A5C24773C29}" srcOrd="4" destOrd="0" presId="urn:microsoft.com/office/officeart/2005/8/layout/chevron2"/>
    <dgm:cxn modelId="{2F060A79-DB44-4E82-B4DF-A3DDB67813A8}" type="presParOf" srcId="{C09D5D3E-428F-4ECF-8B8C-3A5C24773C29}" destId="{70F505F0-C29E-44A1-8BB4-A4FFA3486F29}" srcOrd="0" destOrd="0" presId="urn:microsoft.com/office/officeart/2005/8/layout/chevron2"/>
    <dgm:cxn modelId="{B7F2EF52-95C7-4F82-B37A-168FFCCC3B84}" type="presParOf" srcId="{C09D5D3E-428F-4ECF-8B8C-3A5C24773C29}" destId="{173CD5BC-4BAA-42BE-82BC-9A0BFDC01B7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EED88-DDC2-4867-9941-6BA1D31ED027}">
      <dsp:nvSpPr>
        <dsp:cNvPr id="0" name=""/>
        <dsp:cNvSpPr/>
      </dsp:nvSpPr>
      <dsp:spPr>
        <a:xfrm rot="5400000">
          <a:off x="-235596" y="335853"/>
          <a:ext cx="1570641" cy="1099449"/>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2001</a:t>
          </a:r>
          <a:endParaRPr lang="en-US" sz="2400" kern="1200" dirty="0"/>
        </a:p>
      </dsp:txBody>
      <dsp:txXfrm rot="-5400000">
        <a:off x="1" y="649982"/>
        <a:ext cx="1099449" cy="471192"/>
      </dsp:txXfrm>
    </dsp:sp>
    <dsp:sp modelId="{2F7B5685-5216-4A41-8F3D-FAEE574E56EC}">
      <dsp:nvSpPr>
        <dsp:cNvPr id="0" name=""/>
        <dsp:cNvSpPr/>
      </dsp:nvSpPr>
      <dsp:spPr>
        <a:xfrm rot="5400000">
          <a:off x="3971039" y="-2820911"/>
          <a:ext cx="1615570" cy="7358750"/>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No Child Left Behind -  a call for research that involves systematic and rigorous procedures in the effort to obtain valid and reliable knowledge pertaining to specific educational strategies and programs. </a:t>
          </a:r>
          <a:endParaRPr lang="en-US" sz="2000" kern="1200" dirty="0"/>
        </a:p>
      </dsp:txBody>
      <dsp:txXfrm rot="-5400000">
        <a:off x="1099449" y="129545"/>
        <a:ext cx="7279884" cy="1457838"/>
      </dsp:txXfrm>
    </dsp:sp>
    <dsp:sp modelId="{1EA53F67-3552-466A-93C2-E93B0138C549}">
      <dsp:nvSpPr>
        <dsp:cNvPr id="0" name=""/>
        <dsp:cNvSpPr/>
      </dsp:nvSpPr>
      <dsp:spPr>
        <a:xfrm rot="5400000">
          <a:off x="-235596" y="2188046"/>
          <a:ext cx="1570641" cy="1099449"/>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2004</a:t>
          </a:r>
          <a:endParaRPr lang="en-US" sz="2400" kern="1200" dirty="0"/>
        </a:p>
      </dsp:txBody>
      <dsp:txXfrm rot="-5400000">
        <a:off x="1" y="2502175"/>
        <a:ext cx="1099449" cy="471192"/>
      </dsp:txXfrm>
    </dsp:sp>
    <dsp:sp modelId="{BF53528F-87D6-4316-ADB5-254590FBECBF}">
      <dsp:nvSpPr>
        <dsp:cNvPr id="0" name=""/>
        <dsp:cNvSpPr/>
      </dsp:nvSpPr>
      <dsp:spPr>
        <a:xfrm rot="5400000">
          <a:off x="4016567" y="-1041691"/>
          <a:ext cx="1524514" cy="7358750"/>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IDEIA of 2004 - mandated use of EBPs across academics and behavioral supports for students with disabilities</a:t>
          </a:r>
          <a:endParaRPr lang="en-US" sz="2000" kern="1200" dirty="0"/>
        </a:p>
      </dsp:txBody>
      <dsp:txXfrm rot="-5400000">
        <a:off x="1099450" y="1949847"/>
        <a:ext cx="7284329" cy="1375672"/>
      </dsp:txXfrm>
    </dsp:sp>
    <dsp:sp modelId="{70F505F0-C29E-44A1-8BB4-A4FFA3486F29}">
      <dsp:nvSpPr>
        <dsp:cNvPr id="0" name=""/>
        <dsp:cNvSpPr/>
      </dsp:nvSpPr>
      <dsp:spPr>
        <a:xfrm rot="5400000">
          <a:off x="-235596" y="3893201"/>
          <a:ext cx="1570641" cy="1099449"/>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2008</a:t>
          </a:r>
          <a:endParaRPr lang="en-US" sz="2400" kern="1200" dirty="0"/>
        </a:p>
      </dsp:txBody>
      <dsp:txXfrm rot="-5400000">
        <a:off x="1" y="4207330"/>
        <a:ext cx="1099449" cy="471192"/>
      </dsp:txXfrm>
    </dsp:sp>
    <dsp:sp modelId="{173CD5BC-4BAA-42BE-82BC-9A0BFDC01B74}">
      <dsp:nvSpPr>
        <dsp:cNvPr id="0" name=""/>
        <dsp:cNvSpPr/>
      </dsp:nvSpPr>
      <dsp:spPr>
        <a:xfrm rot="5400000">
          <a:off x="3936144" y="772662"/>
          <a:ext cx="1685360" cy="7358750"/>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U.S. Department of Education - requires schools and educators to use instructional programs or practices grounded in scientifically based research. </a:t>
          </a:r>
          <a:endParaRPr lang="en-US" sz="2000" kern="1200" dirty="0"/>
        </a:p>
      </dsp:txBody>
      <dsp:txXfrm rot="-5400000">
        <a:off x="1099449" y="3691629"/>
        <a:ext cx="7276478" cy="15208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64D8F-46D1-4D6F-99F7-B3757CD5D389}" type="datetimeFigureOut">
              <a:rPr lang="en-US" smtClean="0"/>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35E08-1B78-4F82-8196-BD7CF17261EE}" type="slidenum">
              <a:rPr lang="en-US" smtClean="0"/>
              <a:t>‹#›</a:t>
            </a:fld>
            <a:endParaRPr lang="en-US"/>
          </a:p>
        </p:txBody>
      </p:sp>
    </p:spTree>
    <p:extLst>
      <p:ext uri="{BB962C8B-B14F-4D97-AF65-F5344CB8AC3E}">
        <p14:creationId xmlns:p14="http://schemas.microsoft.com/office/powerpoint/2010/main" val="3741014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 have worked in a professional capacity for many years teaching students with exceptionalities, college students, as well as professionals.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With all of the demands placed on teachers today, it is critical that teacher training includes a wide range of learning experiences that include: understanding and interpreting assessment data as well as practical application of evidence based strategies and interventions for effective classroom instruction.</a:t>
            </a:r>
            <a:r>
              <a:rPr lang="en-US" sz="1200" i="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 am deeply committed to bridging the gap from research to practice by educating pre-service teachers with effective instructional methods that meet the needs of a wide range of learners.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1</a:t>
            </a:fld>
            <a:endParaRPr lang="en-US"/>
          </a:p>
        </p:txBody>
      </p:sp>
    </p:spTree>
    <p:extLst>
      <p:ext uri="{BB962C8B-B14F-4D97-AF65-F5344CB8AC3E}">
        <p14:creationId xmlns:p14="http://schemas.microsoft.com/office/powerpoint/2010/main" val="51783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my research efforts has focused on providing educators, and practitioners with information and practical applications for using EBPs that are trustworthy, accessible, and useful for improving</a:t>
            </a:r>
            <a:r>
              <a:rPr lang="en-US" sz="1200" kern="1200" baseline="0" dirty="0" smtClean="0">
                <a:solidFill>
                  <a:schemeClr val="tx1"/>
                </a:solidFill>
                <a:effectLst/>
                <a:latin typeface="+mn-lt"/>
                <a:ea typeface="+mn-ea"/>
                <a:cs typeface="+mn-cs"/>
              </a:rPr>
              <a:t> outcomes for students with disabilities. </a:t>
            </a:r>
            <a:r>
              <a:rPr lang="en-US" sz="1200" kern="1200" dirty="0" smtClean="0">
                <a:solidFill>
                  <a:schemeClr val="tx1"/>
                </a:solidFill>
                <a:effectLst/>
                <a:latin typeface="+mn-lt"/>
                <a:ea typeface="+mn-ea"/>
                <a:cs typeface="+mn-cs"/>
              </a:rPr>
              <a:t>One of the first practices I researched was using video modeling to improve the social and communication skills of children with autism. At the time of my first study, video modeling was considered a promising and effective practice – but it was not yet considered an evidence-based practice. Is anyone familiar with video modeling? Has anyone used video modeling as an intervention?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135E08-1B78-4F82-8196-BD7CF17261EE}" type="slidenum">
              <a:rPr lang="en-US" smtClean="0"/>
              <a:t>11</a:t>
            </a:fld>
            <a:endParaRPr lang="en-US"/>
          </a:p>
        </p:txBody>
      </p:sp>
    </p:spTree>
    <p:extLst>
      <p:ext uri="{BB962C8B-B14F-4D97-AF65-F5344CB8AC3E}">
        <p14:creationId xmlns:p14="http://schemas.microsoft.com/office/powerpoint/2010/main" val="167273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 reviewed the video modeling interventions, I was getting frustrated because to me, it seemed that everyone was implementing the video modeling procedure differently. So my</a:t>
            </a:r>
            <a:r>
              <a:rPr lang="en-US" sz="1200" kern="1200" baseline="0" dirty="0" smtClean="0">
                <a:solidFill>
                  <a:schemeClr val="tx1"/>
                </a:solidFill>
                <a:effectLst/>
                <a:latin typeface="+mn-lt"/>
                <a:ea typeface="+mn-ea"/>
                <a:cs typeface="+mn-cs"/>
              </a:rPr>
              <a:t> first study was</a:t>
            </a:r>
            <a:r>
              <a:rPr lang="en-US" sz="1200" kern="1200" dirty="0" smtClean="0">
                <a:solidFill>
                  <a:schemeClr val="tx1"/>
                </a:solidFill>
                <a:effectLst/>
                <a:latin typeface="+mn-lt"/>
                <a:ea typeface="+mn-ea"/>
                <a:cs typeface="+mn-cs"/>
              </a:rPr>
              <a:t> a meta-analysis of video modeling interventions. </a:t>
            </a:r>
            <a:r>
              <a:rPr lang="en-US" sz="1200" kern="1200" baseline="0" dirty="0"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evaluated each study in order to determine which method was most effective – because as a teacher – I don’t have a lot of time to try methods that are not going to be effective. I don’t have the luxury of trying one method for 6 weeks only to find out that – oops  it didn’t work for my student, and now I have to try to figure out some</a:t>
            </a:r>
            <a:r>
              <a:rPr lang="en-US" sz="1200" kern="1200" baseline="0" dirty="0" smtClean="0">
                <a:solidFill>
                  <a:schemeClr val="tx1"/>
                </a:solidFill>
                <a:effectLst/>
                <a:latin typeface="+mn-lt"/>
                <a:ea typeface="+mn-ea"/>
                <a:cs typeface="+mn-cs"/>
              </a:rPr>
              <a:t> other intervention</a:t>
            </a:r>
            <a:r>
              <a:rPr lang="en-US" sz="1200" kern="1200" dirty="0" smtClean="0">
                <a:solidFill>
                  <a:schemeClr val="tx1"/>
                </a:solidFill>
                <a:effectLst/>
                <a:latin typeface="+mn-lt"/>
                <a:ea typeface="+mn-ea"/>
                <a:cs typeface="+mn-cs"/>
              </a:rPr>
              <a:t>.  And although</a:t>
            </a:r>
            <a:r>
              <a:rPr lang="en-US" sz="1200" kern="1200" baseline="0" dirty="0" smtClean="0">
                <a:solidFill>
                  <a:schemeClr val="tx1"/>
                </a:solidFill>
                <a:effectLst/>
                <a:latin typeface="+mn-lt"/>
                <a:ea typeface="+mn-ea"/>
                <a:cs typeface="+mn-cs"/>
              </a:rPr>
              <a:t> video modeling might not be</a:t>
            </a:r>
            <a:r>
              <a:rPr lang="en-US" sz="1200" kern="1200" dirty="0" smtClean="0">
                <a:solidFill>
                  <a:schemeClr val="tx1"/>
                </a:solidFill>
                <a:effectLst/>
                <a:latin typeface="+mn-lt"/>
                <a:ea typeface="+mn-ea"/>
                <a:cs typeface="+mn-cs"/>
              </a:rPr>
              <a:t> appropriate for every learner, I was interested in which video modeling method was most effective across a wide range of </a:t>
            </a:r>
            <a:r>
              <a:rPr lang="en-US" sz="1200" kern="1200" dirty="0" smtClean="0">
                <a:solidFill>
                  <a:schemeClr val="tx1"/>
                </a:solidFill>
                <a:effectLst/>
                <a:latin typeface="+mn-lt"/>
                <a:ea typeface="+mn-ea"/>
                <a:cs typeface="+mn-cs"/>
              </a:rPr>
              <a:t>students, with</a:t>
            </a:r>
            <a:r>
              <a:rPr lang="en-US" sz="1200" kern="1200" baseline="0" dirty="0" smtClean="0">
                <a:solidFill>
                  <a:schemeClr val="tx1"/>
                </a:solidFill>
                <a:effectLst/>
                <a:latin typeface="+mn-lt"/>
                <a:ea typeface="+mn-ea"/>
                <a:cs typeface="+mn-cs"/>
              </a:rPr>
              <a:t> a wide range for application</a:t>
            </a:r>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concern I had was the fact that most video modeling interventions are recorded using single subject research. For years, single subject has been looked down on as “not an experimental” design but if you think about it, single subject research is similar to group research in many ways. Like group design studies, single subject research or single case design is a quantitative approach that tries to establish a causal relationship by manipulating an independent variable, measuring a dependent variable, and controlling for extraneous variables. </a:t>
            </a:r>
          </a:p>
          <a:p>
            <a:r>
              <a:rPr lang="en-US" sz="1200" kern="1200" dirty="0" smtClean="0">
                <a:solidFill>
                  <a:schemeClr val="tx1"/>
                </a:solidFill>
                <a:effectLst/>
                <a:latin typeface="+mn-lt"/>
                <a:ea typeface="+mn-ea"/>
                <a:cs typeface="+mn-cs"/>
              </a:rPr>
              <a:t>We can’t get around the fact that Single subject design is typically used in special education simply because of the difficulty in finding a large enough group size with similar characteristic. Another concern with SSD is that</a:t>
            </a:r>
            <a:r>
              <a:rPr lang="en-US" sz="1200" kern="1200" baseline="0" dirty="0" smtClean="0">
                <a:solidFill>
                  <a:schemeClr val="tx1"/>
                </a:solidFill>
                <a:effectLst/>
                <a:latin typeface="+mn-lt"/>
                <a:ea typeface="+mn-ea"/>
                <a:cs typeface="+mn-cs"/>
              </a:rPr>
              <a:t> results</a:t>
            </a:r>
            <a:r>
              <a:rPr lang="en-US" sz="1200" kern="1200" dirty="0" smtClean="0">
                <a:solidFill>
                  <a:schemeClr val="tx1"/>
                </a:solidFill>
                <a:effectLst/>
                <a:latin typeface="+mn-lt"/>
                <a:ea typeface="+mn-ea"/>
                <a:cs typeface="+mn-cs"/>
              </a:rPr>
              <a:t> are usually interpreted using visual inspection and advocates of group research maintain that visual inspection is inadequate for determining to what extent the treatment has affected a dependent variable, however there are a number of statistical analyses that can be applied to single subject designs- especially for the purpose of comparing results across studies (</a:t>
            </a:r>
            <a:r>
              <a:rPr lang="en-US" sz="1200" kern="1200" dirty="0" err="1" smtClean="0">
                <a:solidFill>
                  <a:schemeClr val="tx1"/>
                </a:solidFill>
                <a:effectLst/>
                <a:latin typeface="+mn-lt"/>
                <a:ea typeface="+mn-ea"/>
                <a:cs typeface="+mn-cs"/>
              </a:rPr>
              <a:t>Scriggs</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Mastropieri</a:t>
            </a:r>
            <a:r>
              <a:rPr lang="en-US" sz="1200" kern="1200" dirty="0" smtClean="0">
                <a:solidFill>
                  <a:schemeClr val="tx1"/>
                </a:solidFill>
                <a:effectLst/>
                <a:latin typeface="+mn-lt"/>
                <a:ea typeface="+mn-ea"/>
                <a:cs typeface="+mn-cs"/>
              </a:rPr>
              <a:t>, 2001). </a:t>
            </a:r>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12</a:t>
            </a:fld>
            <a:endParaRPr lang="en-US"/>
          </a:p>
        </p:txBody>
      </p:sp>
    </p:spTree>
    <p:extLst>
      <p:ext uri="{BB962C8B-B14F-4D97-AF65-F5344CB8AC3E}">
        <p14:creationId xmlns:p14="http://schemas.microsoft.com/office/powerpoint/2010/main" val="265092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That’s why I decided to conduct a meta-analysis of all of the single subject, video modeling interventions that met my criteria. I calculated the effect size using 3 different non-parametric measures.  By doing so, I figured that the non-parametric measures would give us an effect size that indicated whether or not the intervention produced the intended results. </a:t>
            </a:r>
          </a:p>
          <a:p>
            <a:r>
              <a:rPr lang="en-US" sz="1200" kern="1200" dirty="0" smtClean="0">
                <a:solidFill>
                  <a:schemeClr val="tx1"/>
                </a:solidFill>
                <a:effectLst/>
                <a:latin typeface="+mn-lt"/>
                <a:ea typeface="+mn-ea"/>
                <a:cs typeface="+mn-cs"/>
              </a:rPr>
              <a:t>VM1 - As you can see from the first handout, I found 10 VM studies that met my criteria. Graphs for each study were calculated and analyzed using 3 different parametric measures in order to calculate an effect size. The basic data unit of analysis was the comparison between baseline and intervention. After each study was analyzed, I rated the resulting effect size using previously defined standards from the literature. As a result we can see that video modeling with feedback is the most effective form of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research project I conducted used a similar meta-analysis to investigate the effect of social stories – currently considered a promising intervention, on the social behaviors and communication skills for students with autism. Although Social Stories are</a:t>
            </a:r>
            <a:r>
              <a:rPr lang="en-US" sz="1200" kern="1200" baseline="0" dirty="0" smtClean="0">
                <a:solidFill>
                  <a:schemeClr val="tx1"/>
                </a:solidFill>
                <a:effectLst/>
                <a:latin typeface="+mn-lt"/>
                <a:ea typeface="+mn-ea"/>
                <a:cs typeface="+mn-cs"/>
              </a:rPr>
              <a:t> commonly used</a:t>
            </a:r>
            <a:r>
              <a:rPr lang="en-US" sz="1200" kern="1200" dirty="0" smtClean="0">
                <a:solidFill>
                  <a:schemeClr val="tx1"/>
                </a:solidFill>
                <a:effectLst/>
                <a:latin typeface="+mn-lt"/>
                <a:ea typeface="+mn-ea"/>
                <a:cs typeface="+mn-cs"/>
              </a:rPr>
              <a:t>, the results of my study indicated much variability in the results, however when social stories are combined with other treatments – such as feedback, or video modeling,  the effect of the intervention is much greater. </a:t>
            </a:r>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13</a:t>
            </a:fld>
            <a:endParaRPr lang="en-US"/>
          </a:p>
        </p:txBody>
      </p:sp>
    </p:spTree>
    <p:extLst>
      <p:ext uri="{BB962C8B-B14F-4D97-AF65-F5344CB8AC3E}">
        <p14:creationId xmlns:p14="http://schemas.microsoft.com/office/powerpoint/2010/main" val="28737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I was fascinated with the powerful effects of VM, I decided to conduct a pilot study using VM as an intervention to improve vocationally related social skills for students with intellectual disabilities. At KSU we have several programs on campus where high school age students with disabilities can participate in order to learn employment skills and actually work on campus. The first year of this program is Career Exploration. Students are given 4 different job experiences in different settings across campus. One student in particular caught our attention. Elle was a lovely young lady, who had been highly recommended for our campus employment training program, however, she never talked and rarely made eye contact with staff or peers. We noticed her IEP had a goal of improving her social skills. We contacted Elle’s transition team members, to ask if we could do a pilot study- using video modeling to help Elle work on her IEP goal of improving social skills. Mom also thought this would be a great opportunity for her daughter and readily gave permission for us to conduct this initial study. After our initial observation of Elle, we decided that her first job would be working in the library. We did this purposefully so that we could use the first job experience to establish a rapport and trust between the student, the job coaches and myself.  She did an excellent job shelving books, shredding papers, and rewinding videos, and in terms of job skills, she did an excellent job. But this particular job did not help her with social and communication skills… so when it was time for her next job experience, we decided that it was time to work on improving her social and communication skills in an employment setting. </a:t>
            </a:r>
          </a:p>
          <a:p>
            <a:r>
              <a:rPr lang="en-US" sz="1200" kern="1200" dirty="0" smtClean="0">
                <a:solidFill>
                  <a:schemeClr val="tx1"/>
                </a:solidFill>
                <a:effectLst/>
                <a:latin typeface="+mn-lt"/>
                <a:ea typeface="+mn-ea"/>
                <a:cs typeface="+mn-cs"/>
              </a:rPr>
              <a:t>For her next job experience, we placed her at the Rec Center. Her job was to </a:t>
            </a:r>
            <a:r>
              <a:rPr lang="en-US" sz="1200" kern="1200" dirty="0" smtClean="0">
                <a:solidFill>
                  <a:schemeClr val="tx1"/>
                </a:solidFill>
                <a:effectLst/>
                <a:latin typeface="+mn-lt"/>
                <a:ea typeface="+mn-ea"/>
                <a:cs typeface="+mn-cs"/>
              </a:rPr>
              <a:t>greet students</a:t>
            </a:r>
            <a:r>
              <a:rPr lang="en-US" sz="1200" kern="1200" dirty="0" smtClean="0">
                <a:solidFill>
                  <a:schemeClr val="tx1"/>
                </a:solidFill>
                <a:effectLst/>
                <a:latin typeface="+mn-lt"/>
                <a:ea typeface="+mn-ea"/>
                <a:cs typeface="+mn-cs"/>
              </a:rPr>
              <a:t>, faculty and </a:t>
            </a:r>
            <a:r>
              <a:rPr lang="en-US" sz="1200" kern="1200" dirty="0" smtClean="0">
                <a:solidFill>
                  <a:schemeClr val="tx1"/>
                </a:solidFill>
                <a:effectLst/>
                <a:latin typeface="+mn-lt"/>
                <a:ea typeface="+mn-ea"/>
                <a:cs typeface="+mn-cs"/>
              </a:rPr>
              <a:t>staff,</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swipe the Flashcards that allow for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of  </a:t>
            </a:r>
            <a:r>
              <a:rPr lang="en-US" sz="1200" kern="1200" dirty="0" smtClean="0">
                <a:solidFill>
                  <a:schemeClr val="tx1"/>
                </a:solidFill>
                <a:effectLst/>
                <a:latin typeface="+mn-lt"/>
                <a:ea typeface="+mn-ea"/>
                <a:cs typeface="+mn-cs"/>
              </a:rPr>
              <a:t>the facilities. Although her job had been explained to her, and she  said that she understood her responsibilities, that first week, she kept her head down and just simply held her hand out to take the card, swipe it, and then hand it back – never speaking to or looking at anyone who entered – we had anticipated this, so we took baseline data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conducted a single subject study that targeted 3 specific skills that we wanted this student to work on – initiating a greeting, making eye contact, and saying a farewell. We made several videos to show variations of greetings and farewells. The following week, we sat down with Elle and explained that she had been specifically chosen for this job so we could help her work on one of her IEP goals. We showed her the videos and explained that we would like her to greet people as they came into the rec center, make eye contact, and say goodbye when they left. Each day before she started work, we showed her the videos and provided feedback at the end of each shift. By the end of the first week, Elle met criterion of 80% initiating a greeting and almost met criterion for eye contact. </a:t>
            </a:r>
          </a:p>
          <a:p>
            <a:r>
              <a:rPr lang="en-US" sz="1200" kern="1200" dirty="0" smtClean="0">
                <a:solidFill>
                  <a:schemeClr val="tx1"/>
                </a:solidFill>
                <a:effectLst/>
                <a:latin typeface="+mn-lt"/>
                <a:ea typeface="+mn-ea"/>
                <a:cs typeface="+mn-cs"/>
              </a:rPr>
              <a:t>Bottom line, within two weeks she met criterion on all three social skills. But it gets better… Her social and</a:t>
            </a:r>
            <a:r>
              <a:rPr lang="en-US" sz="1200" kern="1200" baseline="0" dirty="0" smtClean="0">
                <a:solidFill>
                  <a:schemeClr val="tx1"/>
                </a:solidFill>
                <a:effectLst/>
                <a:latin typeface="+mn-lt"/>
                <a:ea typeface="+mn-ea"/>
                <a:cs typeface="+mn-cs"/>
              </a:rPr>
              <a:t> communication skills generalized to other settings. Here’s what happened. </a:t>
            </a:r>
            <a:r>
              <a:rPr lang="en-US" sz="1200" kern="1200" dirty="0" smtClean="0">
                <a:solidFill>
                  <a:schemeClr val="tx1"/>
                </a:solidFill>
                <a:effectLst/>
                <a:latin typeface="+mn-lt"/>
                <a:ea typeface="+mn-ea"/>
                <a:cs typeface="+mn-cs"/>
              </a:rPr>
              <a:t>After our campus employment students complete their daily work experience, they would all meet for lunch in the student center. For the first 6 weeks, Elle always sat alone, even when asked to join others in the group. Shortly after the video modeling intervention, she began sitting with the other students…. Wait, it gets better… her teacher called and asked what we were doing at KSU – WHY? Because she started talking in class and began socializing with her classmates. About the same time, her mom called… crying with joy at the changes she was seeing in her daughter</a:t>
            </a:r>
            <a:r>
              <a:rPr lang="en-US" sz="1200" kern="1200" baseline="0" dirty="0" smtClean="0">
                <a:solidFill>
                  <a:schemeClr val="tx1"/>
                </a:solidFill>
                <a:effectLst/>
                <a:latin typeface="+mn-lt"/>
                <a:ea typeface="+mn-ea"/>
                <a:cs typeface="+mn-cs"/>
              </a:rPr>
              <a:t> and for the first time ever, Elle asked if one of her friends from school could come over and hang out.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135E08-1B78-4F82-8196-BD7CF17261EE}" type="slidenum">
              <a:rPr lang="en-US" smtClean="0"/>
              <a:t>14</a:t>
            </a:fld>
            <a:endParaRPr lang="en-US"/>
          </a:p>
        </p:txBody>
      </p:sp>
    </p:spTree>
    <p:extLst>
      <p:ext uri="{BB962C8B-B14F-4D97-AF65-F5344CB8AC3E}">
        <p14:creationId xmlns:p14="http://schemas.microsoft.com/office/powerpoint/2010/main" val="103667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 Brad was a character! When I first met him, it looked like he hadn’t brushed his hair – or his teeth for a week. He insisted on wearing baggy sweatpants</a:t>
            </a:r>
            <a:r>
              <a:rPr lang="en-US" baseline="0" dirty="0" smtClean="0"/>
              <a:t> and oversized tee-shirts that looked like he’d slept in them. During our first week of job exploration, he insisted that he wanted to be a bathing suit designer – bikinis in particular. After some initial assessments, it was determined that Brad would do well in a job where he could use a computer. We knew the Dean’s office had a lot of data entry work and they often hired an undergrad to do this job. We convinced the Dean’s office to give Brad the job. Although he had been told about the expectation for dressing professionally, he came to work in his baggy sweatpants and wrinkled tee-shirt, uncombed hair, and </a:t>
            </a:r>
            <a:r>
              <a:rPr lang="en-US" baseline="0" dirty="0" err="1" smtClean="0"/>
              <a:t>unbrushed</a:t>
            </a:r>
            <a:r>
              <a:rPr lang="en-US" baseline="0" dirty="0" smtClean="0"/>
              <a:t> teeth. This surprised us because he was very excited about this job and assured us that he would be ‘presentable’ . (Brad has autism, but he is higher functioning). While the job coach went with Brad to the Dean’s office, we proceeded to create some videos of how to come to work looking like a professional. We also made a checklist </a:t>
            </a:r>
            <a:r>
              <a:rPr lang="en-US" baseline="0" dirty="0" smtClean="0"/>
              <a:t>for Brad so he could take a picture of the checklist and refer to it  </a:t>
            </a:r>
            <a:r>
              <a:rPr lang="en-US" baseline="0" dirty="0" smtClean="0"/>
              <a:t>on his iPhone. At the end of his shift, we showed him the videos and explained this was the expectation for appropriate dress. As far as the job duties were concerned, he completed all of the data entry in and hour and a half. (The typical employees usually didn’t get finished in their 2 ½ hour shift). The next day Brad came dressed in khaki pants and a button down shirt, but he forgot to brush his teeth and comb his hair. Again, we showed him the video after his shift. Within a week, Brad was dressing professionally, asked his mom if he could get a hair cut, and was brushing his teeth. … but it gets better. Because he was so </a:t>
            </a:r>
            <a:r>
              <a:rPr lang="en-US" baseline="0" dirty="0" err="1" smtClean="0"/>
              <a:t>focussed</a:t>
            </a:r>
            <a:r>
              <a:rPr lang="en-US" baseline="0" dirty="0" smtClean="0"/>
              <a:t> on his job, he finished in half the time, so when the administrative assistant found out he could create power points, she sent out an email to all of the professors and let them know if anyone needed a </a:t>
            </a:r>
            <a:r>
              <a:rPr lang="en-US" baseline="0" dirty="0" err="1" smtClean="0"/>
              <a:t>ppt</a:t>
            </a:r>
            <a:r>
              <a:rPr lang="en-US" baseline="0" dirty="0" smtClean="0"/>
              <a:t> created, to please let her know and they would have Brad create the ppt.  One of the reading teachers took the offer. As Brad was creating the </a:t>
            </a:r>
            <a:r>
              <a:rPr lang="en-US" baseline="0" dirty="0" err="1" smtClean="0"/>
              <a:t>ppt</a:t>
            </a:r>
            <a:r>
              <a:rPr lang="en-US" baseline="0" dirty="0" smtClean="0"/>
              <a:t> about </a:t>
            </a:r>
            <a:r>
              <a:rPr lang="en-US" baseline="0" dirty="0" err="1" smtClean="0"/>
              <a:t>Caudecault</a:t>
            </a:r>
            <a:r>
              <a:rPr lang="en-US" baseline="0" dirty="0" smtClean="0"/>
              <a:t> books, he felt it was ‘boring’ and it needed something more, so he asked if he could search the internet to find a picture of the cover of the </a:t>
            </a:r>
            <a:r>
              <a:rPr lang="en-US" baseline="0" dirty="0" err="1" smtClean="0"/>
              <a:t>Cauldecalt</a:t>
            </a:r>
            <a:r>
              <a:rPr lang="en-US" baseline="0" dirty="0" smtClean="0"/>
              <a:t> book and add it to the </a:t>
            </a:r>
            <a:r>
              <a:rPr lang="en-US" baseline="0" dirty="0" err="1" smtClean="0"/>
              <a:t>ppt</a:t>
            </a:r>
            <a:r>
              <a:rPr lang="en-US" baseline="0" dirty="0" smtClean="0"/>
              <a:t> </a:t>
            </a:r>
            <a:r>
              <a:rPr lang="en-US" baseline="0" dirty="0" err="1" smtClean="0"/>
              <a:t>slidesl</a:t>
            </a:r>
            <a:r>
              <a:rPr lang="en-US" baseline="0" dirty="0" smtClean="0"/>
              <a:t> Bottom line, Within a week of consistently watching a video of how to dress appropriately for work, Brad met the criterion 100% and exceeded the expectations of his employer! And there’s more… they asked him to continue in that position for the rest of the school year because they were so pleased with his work. </a:t>
            </a:r>
          </a:p>
        </p:txBody>
      </p:sp>
      <p:sp>
        <p:nvSpPr>
          <p:cNvPr id="4" name="Slide Number Placeholder 3"/>
          <p:cNvSpPr>
            <a:spLocks noGrp="1"/>
          </p:cNvSpPr>
          <p:nvPr>
            <p:ph type="sldNum" sz="quarter" idx="10"/>
          </p:nvPr>
        </p:nvSpPr>
        <p:spPr/>
        <p:txBody>
          <a:bodyPr/>
          <a:lstStyle/>
          <a:p>
            <a:fld id="{83135E08-1B78-4F82-8196-BD7CF17261EE}" type="slidenum">
              <a:rPr lang="en-US" smtClean="0"/>
              <a:t>15</a:t>
            </a:fld>
            <a:endParaRPr lang="en-US"/>
          </a:p>
        </p:txBody>
      </p:sp>
    </p:spTree>
    <p:extLst>
      <p:ext uri="{BB962C8B-B14F-4D97-AF65-F5344CB8AC3E}">
        <p14:creationId xmlns:p14="http://schemas.microsoft.com/office/powerpoint/2010/main" val="3240727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these amazing experiences, I decided that I needed to conduct yet another meta-analysis on the effect of VM on socially related employment skills. I was hard pressed to find even 10 studies that met the CEC criteria for quality research</a:t>
            </a:r>
            <a:r>
              <a:rPr lang="en-US" sz="1200" kern="1200" baseline="0" dirty="0" smtClean="0">
                <a:solidFill>
                  <a:schemeClr val="tx1"/>
                </a:solidFill>
                <a:effectLst/>
                <a:latin typeface="+mn-lt"/>
                <a:ea typeface="+mn-ea"/>
                <a:cs typeface="+mn-cs"/>
              </a:rPr>
              <a:t> because</a:t>
            </a:r>
            <a:r>
              <a:rPr lang="en-US" sz="1200" kern="1200" dirty="0" smtClean="0">
                <a:solidFill>
                  <a:schemeClr val="tx1"/>
                </a:solidFill>
                <a:effectLst/>
                <a:latin typeface="+mn-lt"/>
                <a:ea typeface="+mn-ea"/>
                <a:cs typeface="+mn-cs"/>
              </a:rPr>
              <a:t> few studies have been conducted to assess vocational interventions for adolescents and young adults with ASD so there is very little evidence available for specific vocational treatment approaches as individuals transition to adulthood (Taylor, 2012)</a:t>
            </a:r>
          </a:p>
          <a:p>
            <a:r>
              <a:rPr lang="en-US" sz="1200" kern="1200" dirty="0" smtClean="0">
                <a:solidFill>
                  <a:schemeClr val="tx1"/>
                </a:solidFill>
                <a:effectLst/>
                <a:latin typeface="+mn-lt"/>
                <a:ea typeface="+mn-ea"/>
                <a:cs typeface="+mn-cs"/>
              </a:rPr>
              <a:t>Again, the results supported the effectiveness of video modeling in teaching new job tasks and like the previous studies, video modeling interventions that were accompanies by feedback,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generally resulted in larger effect sizes. </a:t>
            </a:r>
          </a:p>
          <a:p>
            <a:r>
              <a:rPr lang="en-US" dirty="0" smtClean="0"/>
              <a:t>During the time</a:t>
            </a:r>
            <a:r>
              <a:rPr lang="en-US" baseline="0" dirty="0" smtClean="0"/>
              <a:t> of these studies, I had been on sabbatical from my school district – they gave me up to 2 years to complete my doctorate – and quite frankly, it’s impossible to complete a doctorate in 2 years. So I returned to my teaching position. </a:t>
            </a: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16</a:t>
            </a:fld>
            <a:endParaRPr lang="en-US"/>
          </a:p>
        </p:txBody>
      </p:sp>
    </p:spTree>
    <p:extLst>
      <p:ext uri="{BB962C8B-B14F-4D97-AF65-F5344CB8AC3E}">
        <p14:creationId xmlns:p14="http://schemas.microsoft.com/office/powerpoint/2010/main" val="2799473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Patrick was a gifted student.</a:t>
            </a:r>
            <a:r>
              <a:rPr lang="en-US" baseline="0" dirty="0" smtClean="0"/>
              <a:t> He was amazing in geometry and in computing fundamental math facts. He was a great problem solver… but when it came </a:t>
            </a:r>
            <a:r>
              <a:rPr lang="en-US" baseline="0" dirty="0" smtClean="0"/>
              <a:t>to solving long division problems with a 2 digit divisor, </a:t>
            </a:r>
            <a:r>
              <a:rPr lang="en-US" baseline="0" dirty="0" smtClean="0"/>
              <a:t>he was having a hard time. My student who loved math suddenly hated math. He stopped doing his homework and behavior became an issue in class. </a:t>
            </a: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17</a:t>
            </a:fld>
            <a:endParaRPr lang="en-US"/>
          </a:p>
        </p:txBody>
      </p:sp>
    </p:spTree>
    <p:extLst>
      <p:ext uri="{BB962C8B-B14F-4D97-AF65-F5344CB8AC3E}">
        <p14:creationId xmlns:p14="http://schemas.microsoft.com/office/powerpoint/2010/main" val="21236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we talk about predictors</a:t>
            </a:r>
            <a:r>
              <a:rPr lang="en-US" baseline="0" dirty="0" smtClean="0"/>
              <a:t> for </a:t>
            </a:r>
            <a:r>
              <a:rPr lang="en-US" baseline="0" dirty="0" err="1" smtClean="0"/>
              <a:t>postschool</a:t>
            </a:r>
            <a:r>
              <a:rPr lang="en-US" baseline="0" dirty="0" smtClean="0"/>
              <a:t> success, we are referring to Transition planning for individuals that reflects activities, services, and supports throughout high school that are associated with higher rates of success as they leave high school and begin post-school life.</a:t>
            </a:r>
            <a:endParaRPr lang="en-US" dirty="0" smtClean="0"/>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30</a:t>
            </a:fld>
            <a:endParaRPr lang="en-US"/>
          </a:p>
        </p:txBody>
      </p:sp>
    </p:spTree>
    <p:extLst>
      <p:ext uri="{BB962C8B-B14F-4D97-AF65-F5344CB8AC3E}">
        <p14:creationId xmlns:p14="http://schemas.microsoft.com/office/powerpoint/2010/main" val="4218555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minute ….Look back at the paper where you wrote down EBPs. Circle the ones you think are considered evidence based predictors</a:t>
            </a:r>
            <a:r>
              <a:rPr lang="en-US" baseline="0" dirty="0" smtClean="0"/>
              <a:t> for transition age youth.</a:t>
            </a: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31</a:t>
            </a:fld>
            <a:endParaRPr lang="en-US"/>
          </a:p>
        </p:txBody>
      </p:sp>
    </p:spTree>
    <p:extLst>
      <p:ext uri="{BB962C8B-B14F-4D97-AF65-F5344CB8AC3E}">
        <p14:creationId xmlns:p14="http://schemas.microsoft.com/office/powerpoint/2010/main" val="220903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 well did </a:t>
            </a:r>
            <a:r>
              <a:rPr lang="en-US" baseline="0" dirty="0" smtClean="0"/>
              <a:t>we do? How many work with high school age youth or teachers who will be working with high school youth with disabilities?  Did anyone identify all 8 predictors? </a:t>
            </a:r>
            <a:r>
              <a:rPr lang="en-US" sz="1200" kern="1200" dirty="0" smtClean="0">
                <a:solidFill>
                  <a:schemeClr val="tx1"/>
                </a:solidFill>
                <a:effectLst/>
                <a:latin typeface="+mn-lt"/>
                <a:ea typeface="+mn-ea"/>
                <a:cs typeface="+mn-cs"/>
              </a:rPr>
              <a:t>These predictors have been identified as a result of many studies that have used large data bases that include students with disabilities. For example, researchers using the National Longitudinal Transition Study (NLTS) and the NLTS2 have contributed to determining that these are evidence based predictors. In Ohio, the Ohio Longitudinal Transition survey has also supported these evidence based predictors. Although these predictors improve </a:t>
            </a:r>
            <a:r>
              <a:rPr lang="en-US" sz="1200" kern="1200" dirty="0" err="1" smtClean="0">
                <a:solidFill>
                  <a:schemeClr val="tx1"/>
                </a:solidFill>
                <a:effectLst/>
                <a:latin typeface="+mn-lt"/>
                <a:ea typeface="+mn-ea"/>
                <a:cs typeface="+mn-cs"/>
              </a:rPr>
              <a:t>postschool</a:t>
            </a:r>
            <a:r>
              <a:rPr lang="en-US" sz="1200" kern="1200" baseline="0" dirty="0" smtClean="0">
                <a:solidFill>
                  <a:schemeClr val="tx1"/>
                </a:solidFill>
                <a:effectLst/>
                <a:latin typeface="+mn-lt"/>
                <a:ea typeface="+mn-ea"/>
                <a:cs typeface="+mn-cs"/>
              </a:rPr>
              <a:t> outcomes for students with disabilities, researchers from NSTAAC suggested that future research should focus on disaggregating data by disability category in order to identify predictors of positive </a:t>
            </a:r>
            <a:r>
              <a:rPr lang="en-US" sz="1200" kern="1200" baseline="0" dirty="0" err="1" smtClean="0">
                <a:solidFill>
                  <a:schemeClr val="tx1"/>
                </a:solidFill>
                <a:effectLst/>
                <a:latin typeface="+mn-lt"/>
                <a:ea typeface="+mn-ea"/>
                <a:cs typeface="+mn-cs"/>
              </a:rPr>
              <a:t>postschool</a:t>
            </a:r>
            <a:r>
              <a:rPr lang="en-US" sz="1200" kern="1200" baseline="0" dirty="0" smtClean="0">
                <a:solidFill>
                  <a:schemeClr val="tx1"/>
                </a:solidFill>
                <a:effectLst/>
                <a:latin typeface="+mn-lt"/>
                <a:ea typeface="+mn-ea"/>
                <a:cs typeface="+mn-cs"/>
              </a:rPr>
              <a:t> outcomes for specific disability groups.  I wanted to find out if these predictors, highlighted in red, would improve the likelihood for </a:t>
            </a:r>
            <a:r>
              <a:rPr lang="en-US" sz="1200" kern="1200" baseline="0" dirty="0" err="1" smtClean="0">
                <a:solidFill>
                  <a:schemeClr val="tx1"/>
                </a:solidFill>
                <a:effectLst/>
                <a:latin typeface="+mn-lt"/>
                <a:ea typeface="+mn-ea"/>
                <a:cs typeface="+mn-cs"/>
              </a:rPr>
              <a:t>postschool</a:t>
            </a:r>
            <a:r>
              <a:rPr lang="en-US" sz="1200" kern="1200" baseline="0" dirty="0" smtClean="0">
                <a:solidFill>
                  <a:schemeClr val="tx1"/>
                </a:solidFill>
                <a:effectLst/>
                <a:latin typeface="+mn-lt"/>
                <a:ea typeface="+mn-ea"/>
                <a:cs typeface="+mn-cs"/>
              </a:rPr>
              <a:t> outcomes in postsecondary education and employment for students with autism…. Because presently, there is a large, and growing population of transition age students with autism.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32</a:t>
            </a:fld>
            <a:endParaRPr lang="en-US"/>
          </a:p>
        </p:txBody>
      </p:sp>
    </p:spTree>
    <p:extLst>
      <p:ext uri="{BB962C8B-B14F-4D97-AF65-F5344CB8AC3E}">
        <p14:creationId xmlns:p14="http://schemas.microsoft.com/office/powerpoint/2010/main" val="3411545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On a scale of 1 – 10,</a:t>
            </a:r>
            <a:r>
              <a:rPr lang="en-US" baseline="0" dirty="0" smtClean="0"/>
              <a:t> with 1 representing (I don’t know much about these) to 10 (I’m an expert in this area) show me your understanding of EBPs. </a:t>
            </a:r>
          </a:p>
          <a:p>
            <a:pPr marL="0" indent="0">
              <a:buNone/>
            </a:pPr>
            <a:r>
              <a:rPr lang="en-US" dirty="0" smtClean="0"/>
              <a:t>2. On your</a:t>
            </a:r>
            <a:r>
              <a:rPr lang="en-US" baseline="0" dirty="0" smtClean="0"/>
              <a:t> blank paper, </a:t>
            </a:r>
            <a:r>
              <a:rPr lang="en-US" dirty="0" smtClean="0"/>
              <a:t>Define EBPs</a:t>
            </a:r>
          </a:p>
          <a:p>
            <a:pPr marL="0" indent="0">
              <a:buNone/>
            </a:pPr>
            <a:r>
              <a:rPr lang="en-US" dirty="0" smtClean="0"/>
              <a:t>3. Next, we</a:t>
            </a:r>
            <a:r>
              <a:rPr lang="en-US" baseline="0" dirty="0" smtClean="0"/>
              <a:t> will take </a:t>
            </a:r>
            <a:r>
              <a:rPr lang="en-US" dirty="0" smtClean="0"/>
              <a:t>about 1</a:t>
            </a:r>
            <a:r>
              <a:rPr lang="en-US" baseline="0" dirty="0" smtClean="0"/>
              <a:t> ½ minutes. Please </a:t>
            </a:r>
            <a:r>
              <a:rPr lang="en-US" dirty="0" smtClean="0"/>
              <a:t>List as many EBPs that you know of</a:t>
            </a:r>
          </a:p>
          <a:p>
            <a:pPr marL="0" indent="0">
              <a:buNone/>
            </a:pPr>
            <a:r>
              <a:rPr lang="en-US" dirty="0" smtClean="0"/>
              <a:t>4. Compare &amp; Share</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3</a:t>
            </a:fld>
            <a:endParaRPr lang="en-US"/>
          </a:p>
        </p:txBody>
      </p:sp>
    </p:spTree>
    <p:extLst>
      <p:ext uri="{BB962C8B-B14F-4D97-AF65-F5344CB8AC3E}">
        <p14:creationId xmlns:p14="http://schemas.microsoft.com/office/powerpoint/2010/main" val="352674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Research Questions were investigated</a:t>
            </a:r>
          </a:p>
          <a:p>
            <a:pPr lvl="0"/>
            <a:r>
              <a:rPr lang="en-US" sz="1200" kern="1200" dirty="0" smtClean="0">
                <a:solidFill>
                  <a:schemeClr val="tx1"/>
                </a:solidFill>
                <a:effectLst/>
                <a:latin typeface="+mn-lt"/>
                <a:ea typeface="+mn-ea"/>
                <a:cs typeface="+mn-cs"/>
              </a:rPr>
              <a:t>What is the effect of inclusion on the post-secondary education for students with autism….after controlling for gender, ethnicity, and academic proficiency.</a:t>
            </a:r>
          </a:p>
          <a:p>
            <a:pPr lvl="0"/>
            <a:r>
              <a:rPr lang="en-US" sz="1200" kern="1200" dirty="0" smtClean="0">
                <a:solidFill>
                  <a:schemeClr val="tx1"/>
                </a:solidFill>
                <a:effectLst/>
                <a:latin typeface="+mn-lt"/>
                <a:ea typeface="+mn-ea"/>
                <a:cs typeface="+mn-cs"/>
              </a:rPr>
              <a:t>What is the effect of inclusion on employment for students with autism…..</a:t>
            </a:r>
          </a:p>
          <a:p>
            <a:pPr lvl="0"/>
            <a:r>
              <a:rPr lang="en-US" sz="1200" kern="1200" dirty="0" smtClean="0">
                <a:solidFill>
                  <a:schemeClr val="tx1"/>
                </a:solidFill>
                <a:effectLst/>
                <a:latin typeface="+mn-lt"/>
                <a:ea typeface="+mn-ea"/>
                <a:cs typeface="+mn-cs"/>
              </a:rPr>
              <a:t>What is the effect of career and technical education on post-secondary education for students with autism….</a:t>
            </a:r>
          </a:p>
          <a:p>
            <a:pPr lvl="0"/>
            <a:r>
              <a:rPr lang="en-US" sz="1200" kern="1200" dirty="0" smtClean="0">
                <a:solidFill>
                  <a:schemeClr val="tx1"/>
                </a:solidFill>
                <a:effectLst/>
                <a:latin typeface="+mn-lt"/>
                <a:ea typeface="+mn-ea"/>
                <a:cs typeface="+mn-cs"/>
              </a:rPr>
              <a:t>What is the effect of career and technical education on employment for students with autism</a:t>
            </a:r>
          </a:p>
          <a:p>
            <a:pPr lvl="0"/>
            <a:r>
              <a:rPr lang="en-US" sz="1200" kern="1200" dirty="0" smtClean="0">
                <a:solidFill>
                  <a:schemeClr val="tx1"/>
                </a:solidFill>
                <a:effectLst/>
                <a:latin typeface="+mn-lt"/>
                <a:ea typeface="+mn-ea"/>
                <a:cs typeface="+mn-cs"/>
              </a:rPr>
              <a:t>What is the effect of a work study program on the post-secondary education for students with autism</a:t>
            </a:r>
          </a:p>
          <a:p>
            <a:pPr lvl="0"/>
            <a:r>
              <a:rPr lang="en-US" sz="1200" kern="1200" dirty="0" smtClean="0">
                <a:solidFill>
                  <a:schemeClr val="tx1"/>
                </a:solidFill>
                <a:effectLst/>
                <a:latin typeface="+mn-lt"/>
                <a:ea typeface="+mn-ea"/>
                <a:cs typeface="+mn-cs"/>
              </a:rPr>
              <a:t>What is the effect of a work study program on employment for students with autism</a:t>
            </a:r>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39</a:t>
            </a:fld>
            <a:endParaRPr lang="en-US"/>
          </a:p>
        </p:txBody>
      </p:sp>
    </p:spTree>
    <p:extLst>
      <p:ext uri="{BB962C8B-B14F-4D97-AF65-F5344CB8AC3E}">
        <p14:creationId xmlns:p14="http://schemas.microsoft.com/office/powerpoint/2010/main" val="3673962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Allows the researcher to systematically control variables</a:t>
            </a:r>
          </a:p>
          <a:p>
            <a:pPr lvl="2"/>
            <a:r>
              <a:rPr lang="en-US" dirty="0" smtClean="0"/>
              <a:t>Provides useful information about the relationships among the variables</a:t>
            </a:r>
          </a:p>
          <a:p>
            <a:pPr lvl="2"/>
            <a:r>
              <a:rPr lang="en-US" dirty="0" smtClean="0"/>
              <a:t>Predicts a discrete outcome from a set of predictors resulting in an odds ratio </a:t>
            </a:r>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40</a:t>
            </a:fld>
            <a:endParaRPr lang="en-US"/>
          </a:p>
        </p:txBody>
      </p:sp>
    </p:spTree>
    <p:extLst>
      <p:ext uri="{BB962C8B-B14F-4D97-AF65-F5344CB8AC3E}">
        <p14:creationId xmlns:p14="http://schemas.microsoft.com/office/powerpoint/2010/main" val="1345344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EBPs are instructional practices or strategies that</a:t>
            </a:r>
            <a:r>
              <a:rPr lang="en-US" baseline="0" dirty="0" smtClean="0"/>
              <a:t> are based on high quality research over a range of different students, in a range of places, and over a range of behaviors that have shown measureable positive results in educational, social, or behavioral outcomes. </a:t>
            </a: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4</a:t>
            </a:fld>
            <a:endParaRPr lang="en-US"/>
          </a:p>
        </p:txBody>
      </p:sp>
    </p:spTree>
    <p:extLst>
      <p:ext uri="{BB962C8B-B14F-4D97-AF65-F5344CB8AC3E}">
        <p14:creationId xmlns:p14="http://schemas.microsoft.com/office/powerpoint/2010/main" val="291387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Even Today, </a:t>
            </a:r>
            <a:r>
              <a:rPr lang="en-US" dirty="0" smtClean="0"/>
              <a:t>many </a:t>
            </a:r>
            <a:r>
              <a:rPr lang="en-US" dirty="0" smtClean="0"/>
              <a:t>educators are not aware of EBPs and the importance of using EBPs for academic and behavioral instruction. </a:t>
            </a: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5</a:t>
            </a:fld>
            <a:endParaRPr lang="en-US"/>
          </a:p>
        </p:txBody>
      </p:sp>
    </p:spTree>
    <p:extLst>
      <p:ext uri="{BB962C8B-B14F-4D97-AF65-F5344CB8AC3E}">
        <p14:creationId xmlns:p14="http://schemas.microsoft.com/office/powerpoint/2010/main" val="32168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significant gap between research and practice in the field</a:t>
            </a:r>
            <a:r>
              <a:rPr lang="en-US" baseline="0" dirty="0" smtClean="0"/>
              <a:t> of special education</a:t>
            </a:r>
            <a:r>
              <a:rPr lang="en-US" dirty="0" smtClean="0"/>
              <a:t>. Strategies that are supported by research are often not put into practice in the classroom. Therefore, the education of teachers and school personnel is the primary way of ensuring that evidence based practices are applied when working with students with disabilities. </a:t>
            </a: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6</a:t>
            </a:fld>
            <a:endParaRPr lang="en-US"/>
          </a:p>
        </p:txBody>
      </p:sp>
    </p:spTree>
    <p:extLst>
      <p:ext uri="{BB962C8B-B14F-4D97-AF65-F5344CB8AC3E}">
        <p14:creationId xmlns:p14="http://schemas.microsoft.com/office/powerpoint/2010/main" val="203768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7</a:t>
            </a:fld>
            <a:endParaRPr lang="en-US"/>
          </a:p>
        </p:txBody>
      </p:sp>
    </p:spTree>
    <p:extLst>
      <p:ext uri="{BB962C8B-B14F-4D97-AF65-F5344CB8AC3E}">
        <p14:creationId xmlns:p14="http://schemas.microsoft.com/office/powerpoint/2010/main" val="135702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Jones (2009) found that educators used the Internet as a primary source for finding information and materials on educational strategies and instructional materials. </a:t>
            </a:r>
          </a:p>
          <a:p>
            <a:pPr lvl="1"/>
            <a:r>
              <a:rPr lang="en-US" dirty="0" smtClean="0"/>
              <a:t>Vast increase in websites claiming to provide information about ‘best practices’ for instructional purposes (</a:t>
            </a:r>
            <a:r>
              <a:rPr lang="en-US" dirty="0" err="1" smtClean="0"/>
              <a:t>Kretlow</a:t>
            </a:r>
            <a:r>
              <a:rPr lang="en-US" dirty="0" smtClean="0"/>
              <a:t> &amp; </a:t>
            </a:r>
            <a:r>
              <a:rPr lang="en-US" dirty="0" err="1" smtClean="0"/>
              <a:t>Blatz</a:t>
            </a:r>
            <a:r>
              <a:rPr lang="en-US" dirty="0" smtClean="0"/>
              <a:t>, 2011)</a:t>
            </a:r>
          </a:p>
          <a:p>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8</a:t>
            </a:fld>
            <a:endParaRPr lang="en-US"/>
          </a:p>
        </p:txBody>
      </p:sp>
    </p:spTree>
    <p:extLst>
      <p:ext uri="{BB962C8B-B14F-4D97-AF65-F5344CB8AC3E}">
        <p14:creationId xmlns:p14="http://schemas.microsoft.com/office/powerpoint/2010/main" val="277346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focus of this talk is on evidence based practices for transition age youth with disabilities. What I’d like you to do is look at your</a:t>
            </a:r>
            <a:r>
              <a:rPr lang="en-US" baseline="0" dirty="0" smtClean="0"/>
              <a:t> list of EBPs and determine which ones apply to transition age youth. </a:t>
            </a:r>
            <a:endParaRPr lang="en-US" dirty="0"/>
          </a:p>
        </p:txBody>
      </p:sp>
      <p:sp>
        <p:nvSpPr>
          <p:cNvPr id="4" name="Slide Number Placeholder 3"/>
          <p:cNvSpPr>
            <a:spLocks noGrp="1"/>
          </p:cNvSpPr>
          <p:nvPr>
            <p:ph type="sldNum" sz="quarter" idx="10"/>
          </p:nvPr>
        </p:nvSpPr>
        <p:spPr/>
        <p:txBody>
          <a:bodyPr/>
          <a:lstStyle/>
          <a:p>
            <a:fld id="{83135E08-1B78-4F82-8196-BD7CF17261EE}" type="slidenum">
              <a:rPr lang="en-US" smtClean="0"/>
              <a:t>9</a:t>
            </a:fld>
            <a:endParaRPr lang="en-US"/>
          </a:p>
        </p:txBody>
      </p:sp>
    </p:spTree>
    <p:extLst>
      <p:ext uri="{BB962C8B-B14F-4D97-AF65-F5344CB8AC3E}">
        <p14:creationId xmlns:p14="http://schemas.microsoft.com/office/powerpoint/2010/main" val="1488608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How many EBPs did you identify?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far we have learned that Evidence based</a:t>
            </a:r>
            <a:r>
              <a:rPr lang="en-US" baseline="0" dirty="0" smtClean="0"/>
              <a:t> practices are: Instructional methods and strategies proven through research to be effective to teach specific skills, used in a variety of settings such as classrooms, worksites, community environments, social settings etc.  and they are useful to teach a variety of skills, such as those associated with employment, daily living, communication, academics, job-routines and tasks, independence, and workplace behavior. It is important to remember however that practices are most effective when carefully matched to a learner’s specific needs and characteristics. NOT EVERY IDENTIFIED PRACTICE IS NECESSARILY APPROPRIATE FOR EVERY LEARNER. </a:t>
            </a:r>
            <a:endParaRPr lang="en-US" dirty="0" smtClean="0"/>
          </a:p>
        </p:txBody>
      </p:sp>
      <p:sp>
        <p:nvSpPr>
          <p:cNvPr id="4" name="Slide Number Placeholder 3"/>
          <p:cNvSpPr>
            <a:spLocks noGrp="1"/>
          </p:cNvSpPr>
          <p:nvPr>
            <p:ph type="sldNum" sz="quarter" idx="10"/>
          </p:nvPr>
        </p:nvSpPr>
        <p:spPr/>
        <p:txBody>
          <a:bodyPr/>
          <a:lstStyle/>
          <a:p>
            <a:fld id="{83135E08-1B78-4F82-8196-BD7CF17261EE}" type="slidenum">
              <a:rPr lang="en-US" smtClean="0"/>
              <a:t>10</a:t>
            </a:fld>
            <a:endParaRPr lang="en-US"/>
          </a:p>
        </p:txBody>
      </p:sp>
    </p:spTree>
    <p:extLst>
      <p:ext uri="{BB962C8B-B14F-4D97-AF65-F5344CB8AC3E}">
        <p14:creationId xmlns:p14="http://schemas.microsoft.com/office/powerpoint/2010/main" val="1661500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73615F-DC89-4201-A542-B9F37215C69A}" type="datetimeFigureOut">
              <a:rPr lang="en-US" smtClean="0"/>
              <a:t>6/9/2015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88231F-6F33-404C-BCE2-F731C384E8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88231F-6F33-404C-BCE2-F731C384E8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88231F-6F33-404C-BCE2-F731C384E8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88231F-6F33-404C-BCE2-F731C384E8E2}"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88231F-6F33-404C-BCE2-F731C384E8E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88231F-6F33-404C-BCE2-F731C384E8E2}"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88231F-6F33-404C-BCE2-F731C384E8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88231F-6F33-404C-BCE2-F731C384E8E2}"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73615F-DC89-4201-A542-B9F37215C69A}" type="datetimeFigureOut">
              <a:rPr lang="en-US" smtClean="0"/>
              <a:t>6/9/2015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888231F-6F33-404C-BCE2-F731C384E8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273615F-DC89-4201-A542-B9F37215C69A}" type="datetimeFigureOut">
              <a:rPr lang="en-US" smtClean="0"/>
              <a:t>6/9/2015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88231F-6F33-404C-BCE2-F731C384E8E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73615F-DC89-4201-A542-B9F37215C69A}" type="datetimeFigureOut">
              <a:rPr lang="en-US" smtClean="0"/>
              <a:t>6/9/2015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88231F-6F33-404C-BCE2-F731C384E8E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73615F-DC89-4201-A542-B9F37215C69A}" type="datetimeFigureOut">
              <a:rPr lang="en-US" smtClean="0"/>
              <a:t>6/9/2015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88231F-6F33-404C-BCE2-F731C384E8E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4d1K4B9qn4A" TargetMode="External"/><Relationship Id="rId2" Type="http://schemas.openxmlformats.org/officeDocument/2006/relationships/hyperlink" Target="https://www.youtube.com/watch?v=8l4KwA5CbqA&amp;list=PLhH1RpPzAJOie7rXmMv4cakYS6QkffCKd&amp;index=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xTgjCsVOb8E" TargetMode="External"/><Relationship Id="rId2" Type="http://schemas.openxmlformats.org/officeDocument/2006/relationships/hyperlink" Target="https://www.youtube.com/watch?v=fvxNqnTZr1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oQ9FY2dN8jY&amp;feature=youtu.b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sttac.org/sites/default/files/Using%20CAI%20to%20teach%20food%20prep%20cooking%20skills2_moderate_.final.1011docx.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file:///C:\Users\Carol\Desktop\Proposals\OCALI%20PPT%20Presentation.pptx" TargetMode="External"/><Relationship Id="rId2" Type="http://schemas.openxmlformats.org/officeDocument/2006/relationships/hyperlink" Target="file:///C:\Users\Carol\Desktop\Proposals\2%20Promoting%20Positive%20Outcomes%20for%20Students%20with%20Autism%20and%20Moderate%20-%20Intensive%20Disabilities%20poster%202013.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ec.sped.org/Standards/Evidence-Based-Practice-Resources-Origina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nsttac.org/content/evidence-based-practices" TargetMode="External"/><Relationship Id="rId4" Type="http://schemas.openxmlformats.org/officeDocument/2006/relationships/hyperlink" Target="http://ies.ed.gov/ncee/ww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pecialedweb.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543800" cy="4343400"/>
          </a:xfrm>
        </p:spPr>
        <p:txBody>
          <a:bodyPr>
            <a:normAutofit fontScale="90000"/>
          </a:bodyPr>
          <a:lstStyle/>
          <a:p>
            <a:r>
              <a:rPr lang="en-US" b="1" dirty="0"/>
              <a:t>Evidence-based Predictors and Practices for Promoting Positive Outcomes for </a:t>
            </a:r>
            <a:r>
              <a:rPr lang="en-US" b="1" dirty="0" smtClean="0"/>
              <a:t>Transition Age Youth </a:t>
            </a:r>
            <a:r>
              <a:rPr lang="en-US" b="1" dirty="0"/>
              <a:t>with Disabilities. </a:t>
            </a:r>
            <a:r>
              <a:rPr lang="en-US" dirty="0"/>
              <a:t/>
            </a:r>
            <a:br>
              <a:rPr lang="en-US" dirty="0"/>
            </a:br>
            <a:endParaRPr lang="en-US" dirty="0"/>
          </a:p>
        </p:txBody>
      </p:sp>
      <p:sp>
        <p:nvSpPr>
          <p:cNvPr id="3" name="Subtitle 2"/>
          <p:cNvSpPr>
            <a:spLocks noGrp="1"/>
          </p:cNvSpPr>
          <p:nvPr>
            <p:ph type="subTitle" idx="1"/>
          </p:nvPr>
        </p:nvSpPr>
        <p:spPr>
          <a:xfrm>
            <a:off x="2014338" y="5668601"/>
            <a:ext cx="5181600" cy="533401"/>
          </a:xfrm>
        </p:spPr>
        <p:txBody>
          <a:bodyPr>
            <a:normAutofit/>
          </a:bodyPr>
          <a:lstStyle/>
          <a:p>
            <a:r>
              <a:rPr lang="en-US" sz="2800" dirty="0" smtClean="0"/>
              <a:t>Carol Sparber Ph.D.</a:t>
            </a:r>
            <a:endParaRPr lang="en-US" sz="2800" dirty="0"/>
          </a:p>
        </p:txBody>
      </p:sp>
    </p:spTree>
    <p:extLst>
      <p:ext uri="{BB962C8B-B14F-4D97-AF65-F5344CB8AC3E}">
        <p14:creationId xmlns:p14="http://schemas.microsoft.com/office/powerpoint/2010/main" val="422900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7267767"/>
              </p:ext>
            </p:extLst>
          </p:nvPr>
        </p:nvGraphicFramePr>
        <p:xfrm>
          <a:off x="457200" y="936020"/>
          <a:ext cx="7467600" cy="5254987"/>
        </p:xfrm>
        <a:graphic>
          <a:graphicData uri="http://schemas.openxmlformats.org/drawingml/2006/table">
            <a:tbl>
              <a:tblPr firstRow="1" bandRow="1">
                <a:tableStyleId>{BC89EF96-8CEA-46FF-86C4-4CE0E7609802}</a:tableStyleId>
              </a:tblPr>
              <a:tblGrid>
                <a:gridCol w="3733800"/>
                <a:gridCol w="3733800"/>
              </a:tblGrid>
              <a:tr h="892780">
                <a:tc>
                  <a:txBody>
                    <a:bodyPr/>
                    <a:lstStyle/>
                    <a:p>
                      <a:r>
                        <a:rPr lang="en-US" sz="2800" b="0" dirty="0" smtClean="0"/>
                        <a:t>Chaining</a:t>
                      </a:r>
                      <a:endParaRPr lang="en-US" sz="2800" b="0" dirty="0"/>
                    </a:p>
                  </a:txBody>
                  <a:tcPr/>
                </a:tc>
                <a:tc>
                  <a:txBody>
                    <a:bodyPr/>
                    <a:lstStyle/>
                    <a:p>
                      <a:r>
                        <a:rPr lang="en-US" sz="2800" b="0" dirty="0" smtClean="0"/>
                        <a:t>Community Based Instruction</a:t>
                      </a:r>
                      <a:endParaRPr lang="en-US" sz="2800" b="0" dirty="0"/>
                    </a:p>
                  </a:txBody>
                  <a:tcPr/>
                </a:tc>
              </a:tr>
              <a:tr h="931235">
                <a:tc>
                  <a:txBody>
                    <a:bodyPr/>
                    <a:lstStyle/>
                    <a:p>
                      <a:r>
                        <a:rPr lang="en-US" sz="2800" dirty="0" smtClean="0"/>
                        <a:t>Computer Assisted Instruction</a:t>
                      </a:r>
                      <a:endParaRPr lang="en-US" sz="2800" dirty="0"/>
                    </a:p>
                  </a:txBody>
                  <a:tcPr/>
                </a:tc>
                <a:tc>
                  <a:txBody>
                    <a:bodyPr/>
                    <a:lstStyle/>
                    <a:p>
                      <a:r>
                        <a:rPr lang="en-US" sz="2800" dirty="0" smtClean="0"/>
                        <a:t>Mnemonics</a:t>
                      </a:r>
                      <a:endParaRPr lang="en-US" sz="2800" dirty="0"/>
                    </a:p>
                  </a:txBody>
                  <a:tcPr/>
                </a:tc>
              </a:tr>
              <a:tr h="931235">
                <a:tc>
                  <a:txBody>
                    <a:bodyPr/>
                    <a:lstStyle/>
                    <a:p>
                      <a:r>
                        <a:rPr lang="en-US" sz="2800" dirty="0" smtClean="0"/>
                        <a:t>Self-Monitoring &amp; Self-Management</a:t>
                      </a:r>
                      <a:endParaRPr lang="en-US" sz="2800" dirty="0"/>
                    </a:p>
                  </a:txBody>
                  <a:tcPr/>
                </a:tc>
                <a:tc>
                  <a:txBody>
                    <a:bodyPr/>
                    <a:lstStyle/>
                    <a:p>
                      <a:r>
                        <a:rPr lang="en-US" sz="2800" dirty="0" smtClean="0">
                          <a:solidFill>
                            <a:srgbClr val="FF0000"/>
                          </a:solidFill>
                        </a:rPr>
                        <a:t>Video Modeling</a:t>
                      </a:r>
                      <a:endParaRPr lang="en-US" sz="2800" dirty="0">
                        <a:solidFill>
                          <a:srgbClr val="FF0000"/>
                        </a:solidFill>
                      </a:endParaRPr>
                    </a:p>
                  </a:txBody>
                  <a:tcPr/>
                </a:tc>
              </a:tr>
              <a:tr h="931235">
                <a:tc>
                  <a:txBody>
                    <a:bodyPr/>
                    <a:lstStyle/>
                    <a:p>
                      <a:r>
                        <a:rPr lang="en-US" sz="2800" dirty="0" smtClean="0"/>
                        <a:t>Prompting</a:t>
                      </a:r>
                      <a:endParaRPr lang="en-US" sz="2800" dirty="0"/>
                    </a:p>
                  </a:txBody>
                  <a:tcPr/>
                </a:tc>
                <a:tc>
                  <a:txBody>
                    <a:bodyPr/>
                    <a:lstStyle/>
                    <a:p>
                      <a:r>
                        <a:rPr lang="en-US" sz="2800" dirty="0" smtClean="0"/>
                        <a:t>Self-Advocacy &amp; Self-Determination</a:t>
                      </a:r>
                      <a:endParaRPr lang="en-US" sz="2800" dirty="0"/>
                    </a:p>
                  </a:txBody>
                  <a:tcPr/>
                </a:tc>
              </a:tr>
              <a:tr h="727143">
                <a:tc>
                  <a:txBody>
                    <a:bodyPr/>
                    <a:lstStyle/>
                    <a:p>
                      <a:r>
                        <a:rPr lang="en-US" sz="2800" dirty="0" smtClean="0"/>
                        <a:t>Visual Supports</a:t>
                      </a:r>
                      <a:endParaRPr lang="en-US" sz="2800" dirty="0"/>
                    </a:p>
                  </a:txBody>
                  <a:tcPr/>
                </a:tc>
                <a:tc>
                  <a:txBody>
                    <a:bodyPr/>
                    <a:lstStyle/>
                    <a:p>
                      <a:r>
                        <a:rPr lang="en-US" sz="2800" dirty="0" smtClean="0"/>
                        <a:t>Mobile Technology</a:t>
                      </a:r>
                      <a:endParaRPr lang="en-US" sz="2800" dirty="0"/>
                    </a:p>
                  </a:txBody>
                  <a:tcPr/>
                </a:tc>
              </a:tr>
              <a:tr h="748324">
                <a:tc>
                  <a:txBody>
                    <a:bodyPr/>
                    <a:lstStyle/>
                    <a:p>
                      <a:r>
                        <a:rPr lang="en-US" sz="2800" dirty="0" smtClean="0"/>
                        <a:t>Simulation</a:t>
                      </a:r>
                      <a:endParaRPr lang="en-US" sz="2800" dirty="0"/>
                    </a:p>
                  </a:txBody>
                  <a:tcPr/>
                </a:tc>
                <a:tc>
                  <a:txBody>
                    <a:bodyPr/>
                    <a:lstStyle/>
                    <a:p>
                      <a:endParaRPr lang="en-US" sz="2800" dirty="0"/>
                    </a:p>
                  </a:txBody>
                  <a:tcPr/>
                </a:tc>
              </a:tr>
            </a:tbl>
          </a:graphicData>
        </a:graphic>
      </p:graphicFrame>
      <p:sp>
        <p:nvSpPr>
          <p:cNvPr id="2" name="Title 1"/>
          <p:cNvSpPr>
            <a:spLocks noGrp="1"/>
          </p:cNvSpPr>
          <p:nvPr>
            <p:ph type="title"/>
          </p:nvPr>
        </p:nvSpPr>
        <p:spPr>
          <a:xfrm>
            <a:off x="457200" y="274638"/>
            <a:ext cx="7467600" cy="715962"/>
          </a:xfrm>
        </p:spPr>
        <p:txBody>
          <a:bodyPr>
            <a:normAutofit fontScale="90000"/>
          </a:bodyPr>
          <a:lstStyle/>
          <a:p>
            <a:r>
              <a:rPr lang="en-US" b="1" dirty="0" smtClean="0"/>
              <a:t>Evidence Based Practices</a:t>
            </a:r>
            <a:endParaRPr lang="en-US" b="1" dirty="0"/>
          </a:p>
        </p:txBody>
      </p:sp>
    </p:spTree>
    <p:extLst>
      <p:ext uri="{BB962C8B-B14F-4D97-AF65-F5344CB8AC3E}">
        <p14:creationId xmlns:p14="http://schemas.microsoft.com/office/powerpoint/2010/main" val="2047318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sz="3200" b="1" dirty="0" smtClean="0"/>
              <a:t>Video Modeling  </a:t>
            </a:r>
            <a:endParaRPr lang="en-US" sz="3200" b="1" dirty="0"/>
          </a:p>
        </p:txBody>
      </p:sp>
      <p:sp>
        <p:nvSpPr>
          <p:cNvPr id="2" name="Title 1"/>
          <p:cNvSpPr>
            <a:spLocks noGrp="1"/>
          </p:cNvSpPr>
          <p:nvPr>
            <p:ph type="title"/>
          </p:nvPr>
        </p:nvSpPr>
        <p:spPr/>
        <p:txBody>
          <a:bodyPr/>
          <a:lstStyle/>
          <a:p>
            <a:r>
              <a:rPr lang="en-US" b="1" dirty="0" smtClean="0"/>
              <a:t>Evidence-Based </a:t>
            </a:r>
            <a:r>
              <a:rPr lang="en-US" b="1" dirty="0"/>
              <a:t>Practices</a:t>
            </a:r>
            <a:endParaRPr lang="en-US" dirty="0"/>
          </a:p>
        </p:txBody>
      </p:sp>
      <p:pic>
        <p:nvPicPr>
          <p:cNvPr id="6" name="Picture 142" descr="http://www.ttacnews.vcu.edu/images/boyst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7734" y="1004628"/>
            <a:ext cx="5709891" cy="3839094"/>
          </a:xfrm>
          <a:prstGeom prst="rect">
            <a:avLst/>
          </a:prstGeom>
          <a:ln w="635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1588294"/>
            <a:ext cx="3929503" cy="26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82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a:t>
            </a:r>
            <a:r>
              <a:rPr lang="en-US" dirty="0" smtClean="0"/>
              <a:t>n </a:t>
            </a:r>
            <a:r>
              <a:rPr lang="en-US" dirty="0"/>
              <a:t>intervention method that uses video recording to provide a visual model of target behaviors and involves the participant watching a video that depicts someone performing a task targeted for acquisition </a:t>
            </a:r>
            <a:r>
              <a:rPr lang="en-US" sz="2400" dirty="0"/>
              <a:t>(</a:t>
            </a:r>
            <a:r>
              <a:rPr lang="en-US" sz="2400" dirty="0" err="1"/>
              <a:t>Maione</a:t>
            </a:r>
            <a:r>
              <a:rPr lang="en-US" sz="2400" dirty="0"/>
              <a:t> &amp; </a:t>
            </a:r>
            <a:r>
              <a:rPr lang="en-US" sz="2400" dirty="0" err="1"/>
              <a:t>Mirenda</a:t>
            </a:r>
            <a:r>
              <a:rPr lang="en-US" sz="2400" dirty="0"/>
              <a:t>, 2006; Marcus &amp; Wilder, 2009). </a:t>
            </a:r>
          </a:p>
        </p:txBody>
      </p:sp>
      <p:sp>
        <p:nvSpPr>
          <p:cNvPr id="2" name="Title 1"/>
          <p:cNvSpPr>
            <a:spLocks noGrp="1"/>
          </p:cNvSpPr>
          <p:nvPr>
            <p:ph type="title"/>
          </p:nvPr>
        </p:nvSpPr>
        <p:spPr>
          <a:xfrm>
            <a:off x="457200" y="990600"/>
            <a:ext cx="8229600" cy="304800"/>
          </a:xfrm>
        </p:spPr>
        <p:txBody>
          <a:bodyPr>
            <a:normAutofit fontScale="90000"/>
          </a:bodyPr>
          <a:lstStyle/>
          <a:p>
            <a:r>
              <a:rPr lang="en-US" dirty="0"/>
              <a:t>Video Modeling Defined: </a:t>
            </a:r>
            <a:br>
              <a:rPr lang="en-US" dirty="0"/>
            </a:b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344740"/>
            <a:ext cx="3010969" cy="201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273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45376806"/>
              </p:ext>
            </p:extLst>
          </p:nvPr>
        </p:nvGraphicFramePr>
        <p:xfrm>
          <a:off x="533400" y="1933080"/>
          <a:ext cx="8153400" cy="3931920"/>
        </p:xfrm>
        <a:graphic>
          <a:graphicData uri="http://schemas.openxmlformats.org/drawingml/2006/table">
            <a:tbl>
              <a:tblPr firstRow="1" bandRow="1">
                <a:tableStyleId>{0E3FDE45-AF77-4B5C-9715-49D594BDF05E}</a:tableStyleId>
              </a:tblPr>
              <a:tblGrid>
                <a:gridCol w="1828800"/>
                <a:gridCol w="1447800"/>
                <a:gridCol w="883298"/>
                <a:gridCol w="945502"/>
                <a:gridCol w="1295400"/>
                <a:gridCol w="1752600"/>
              </a:tblGrid>
              <a:tr h="618490">
                <a:tc>
                  <a:txBody>
                    <a:bodyPr/>
                    <a:lstStyle/>
                    <a:p>
                      <a:pPr algn="ctr"/>
                      <a:r>
                        <a:rPr lang="en-US" b="0" dirty="0" smtClean="0"/>
                        <a:t>Citation</a:t>
                      </a:r>
                      <a:endParaRPr lang="en-US" b="0" dirty="0"/>
                    </a:p>
                  </a:txBody>
                  <a:tcPr/>
                </a:tc>
                <a:tc>
                  <a:txBody>
                    <a:bodyPr/>
                    <a:lstStyle/>
                    <a:p>
                      <a:pPr algn="ctr"/>
                      <a:r>
                        <a:rPr lang="en-US" sz="1600" b="0" dirty="0" smtClean="0"/>
                        <a:t>Type of Intervention</a:t>
                      </a:r>
                      <a:endParaRPr lang="en-US" sz="1600" b="0" dirty="0"/>
                    </a:p>
                  </a:txBody>
                  <a:tcPr/>
                </a:tc>
                <a:tc>
                  <a:txBody>
                    <a:bodyPr/>
                    <a:lstStyle/>
                    <a:p>
                      <a:pPr algn="ctr"/>
                      <a:r>
                        <a:rPr lang="en-US" b="0" dirty="0" smtClean="0"/>
                        <a:t>PND</a:t>
                      </a:r>
                      <a:endParaRPr lang="en-US" b="0" dirty="0"/>
                    </a:p>
                  </a:txBody>
                  <a:tcPr/>
                </a:tc>
                <a:tc>
                  <a:txBody>
                    <a:bodyPr/>
                    <a:lstStyle/>
                    <a:p>
                      <a:pPr algn="ctr"/>
                      <a:r>
                        <a:rPr lang="en-US" b="0" dirty="0" smtClean="0"/>
                        <a:t>PAND</a:t>
                      </a:r>
                      <a:endParaRPr lang="en-US" b="0" dirty="0"/>
                    </a:p>
                  </a:txBody>
                  <a:tcPr/>
                </a:tc>
                <a:tc>
                  <a:txBody>
                    <a:bodyPr/>
                    <a:lstStyle/>
                    <a:p>
                      <a:pPr algn="ctr"/>
                      <a:r>
                        <a:rPr lang="en-US" b="0" dirty="0" smtClean="0"/>
                        <a:t>PEM</a:t>
                      </a:r>
                      <a:endParaRPr lang="en-US" b="0" dirty="0"/>
                    </a:p>
                  </a:txBody>
                  <a:tcPr/>
                </a:tc>
                <a:tc>
                  <a:txBody>
                    <a:bodyPr/>
                    <a:lstStyle/>
                    <a:p>
                      <a:pPr algn="ctr"/>
                      <a:r>
                        <a:rPr lang="en-US" b="0" dirty="0" smtClean="0"/>
                        <a:t>Overall strength of intervention</a:t>
                      </a:r>
                      <a:endParaRPr lang="en-US" b="0" dirty="0"/>
                    </a:p>
                  </a:txBody>
                  <a:tcPr/>
                </a:tc>
              </a:tr>
              <a:tr h="618490">
                <a:tc>
                  <a:txBody>
                    <a:bodyPr/>
                    <a:lstStyle/>
                    <a:p>
                      <a:r>
                        <a:rPr lang="en-US" dirty="0" smtClean="0"/>
                        <a:t>Apple, Billingsley &amp; Schwartz (2005)</a:t>
                      </a:r>
                      <a:endParaRPr lang="en-US" dirty="0"/>
                    </a:p>
                  </a:txBody>
                  <a:tcPr/>
                </a:tc>
                <a:tc>
                  <a:txBody>
                    <a:bodyPr/>
                    <a:lstStyle/>
                    <a:p>
                      <a:r>
                        <a:rPr lang="en-US" dirty="0" smtClean="0"/>
                        <a:t>Video modeling</a:t>
                      </a:r>
                      <a:endParaRPr lang="en-US" dirty="0"/>
                    </a:p>
                  </a:txBody>
                  <a:tcPr/>
                </a:tc>
                <a:tc>
                  <a:txBody>
                    <a:bodyPr/>
                    <a:lstStyle/>
                    <a:p>
                      <a:r>
                        <a:rPr lang="en-US" dirty="0" smtClean="0"/>
                        <a:t>67%</a:t>
                      </a:r>
                    </a:p>
                    <a:p>
                      <a:r>
                        <a:rPr lang="en-US" dirty="0" smtClean="0"/>
                        <a:t>(1pt)</a:t>
                      </a:r>
                      <a:endParaRPr lang="en-US" dirty="0"/>
                    </a:p>
                  </a:txBody>
                  <a:tcPr/>
                </a:tc>
                <a:tc>
                  <a:txBody>
                    <a:bodyPr/>
                    <a:lstStyle/>
                    <a:p>
                      <a:r>
                        <a:rPr lang="en-US" dirty="0" smtClean="0"/>
                        <a:t>86%</a:t>
                      </a:r>
                    </a:p>
                    <a:p>
                      <a:r>
                        <a:rPr lang="en-US" dirty="0" smtClean="0"/>
                        <a:t>(1pt)</a:t>
                      </a:r>
                      <a:endParaRPr lang="en-US" dirty="0"/>
                    </a:p>
                  </a:txBody>
                  <a:tcPr/>
                </a:tc>
                <a:tc>
                  <a:txBody>
                    <a:bodyPr/>
                    <a:lstStyle/>
                    <a:p>
                      <a:r>
                        <a:rPr lang="en-US" dirty="0" smtClean="0"/>
                        <a:t>0.75</a:t>
                      </a:r>
                    </a:p>
                    <a:p>
                      <a:r>
                        <a:rPr lang="en-US" dirty="0" smtClean="0"/>
                        <a:t>(1pt)</a:t>
                      </a:r>
                      <a:endParaRPr lang="en-US" dirty="0"/>
                    </a:p>
                  </a:txBody>
                  <a:tcPr/>
                </a:tc>
                <a:tc>
                  <a:txBody>
                    <a:bodyPr/>
                    <a:lstStyle/>
                    <a:p>
                      <a:r>
                        <a:rPr lang="en-US" dirty="0" smtClean="0"/>
                        <a:t>3</a:t>
                      </a:r>
                      <a:endParaRPr lang="en-US" dirty="0"/>
                    </a:p>
                  </a:txBody>
                  <a:tcPr/>
                </a:tc>
              </a:tr>
              <a:tr h="618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Apple, Billingsley &amp; Schwartz (2005)</a:t>
                      </a:r>
                    </a:p>
                  </a:txBody>
                  <a:tcPr/>
                </a:tc>
                <a:tc>
                  <a:txBody>
                    <a:bodyPr/>
                    <a:lstStyle/>
                    <a:p>
                      <a:r>
                        <a:rPr lang="en-US" dirty="0" smtClean="0"/>
                        <a:t>VM</a:t>
                      </a:r>
                      <a:r>
                        <a:rPr lang="en-US" baseline="0" dirty="0" smtClean="0"/>
                        <a:t> with Feedback</a:t>
                      </a:r>
                      <a:endParaRPr lang="en-US" dirty="0"/>
                    </a:p>
                  </a:txBody>
                  <a:tcPr/>
                </a:tc>
                <a:tc>
                  <a:txBody>
                    <a:bodyPr/>
                    <a:lstStyle/>
                    <a:p>
                      <a:r>
                        <a:rPr lang="en-US" dirty="0" smtClean="0"/>
                        <a:t>100%</a:t>
                      </a:r>
                    </a:p>
                    <a:p>
                      <a:r>
                        <a:rPr lang="en-US" dirty="0" smtClean="0"/>
                        <a:t>(3pts)</a:t>
                      </a:r>
                      <a:endParaRPr lang="en-US" dirty="0"/>
                    </a:p>
                  </a:txBody>
                  <a:tcPr/>
                </a:tc>
                <a:tc>
                  <a:txBody>
                    <a:bodyPr/>
                    <a:lstStyle/>
                    <a:p>
                      <a:r>
                        <a:rPr lang="en-US" dirty="0" smtClean="0"/>
                        <a:t>100%</a:t>
                      </a:r>
                    </a:p>
                    <a:p>
                      <a:r>
                        <a:rPr lang="en-US" dirty="0" smtClean="0"/>
                        <a:t>(2pts)</a:t>
                      </a:r>
                      <a:endParaRPr lang="en-US" dirty="0"/>
                    </a:p>
                  </a:txBody>
                  <a:tcPr/>
                </a:tc>
                <a:tc>
                  <a:txBody>
                    <a:bodyPr/>
                    <a:lstStyle/>
                    <a:p>
                      <a:r>
                        <a:rPr lang="en-US" dirty="0" smtClean="0"/>
                        <a:t>1.00</a:t>
                      </a:r>
                    </a:p>
                    <a:p>
                      <a:r>
                        <a:rPr lang="en-US" dirty="0" smtClean="0"/>
                        <a:t>(2pts)</a:t>
                      </a:r>
                      <a:endParaRPr lang="en-US" dirty="0"/>
                    </a:p>
                  </a:txBody>
                  <a:tcPr/>
                </a:tc>
                <a:tc>
                  <a:txBody>
                    <a:bodyPr/>
                    <a:lstStyle/>
                    <a:p>
                      <a:r>
                        <a:rPr lang="en-US" dirty="0" smtClean="0"/>
                        <a:t>7</a:t>
                      </a:r>
                      <a:endParaRPr lang="en-US" dirty="0"/>
                    </a:p>
                  </a:txBody>
                  <a:tcPr/>
                </a:tc>
              </a:tr>
              <a:tr h="618490">
                <a:tc>
                  <a:txBody>
                    <a:bodyPr/>
                    <a:lstStyle/>
                    <a:p>
                      <a:r>
                        <a:rPr lang="en-US" dirty="0" err="1" smtClean="0"/>
                        <a:t>Buggey</a:t>
                      </a:r>
                      <a:r>
                        <a:rPr lang="en-US" dirty="0" smtClean="0"/>
                        <a:t> (2005)</a:t>
                      </a:r>
                      <a:endParaRPr lang="en-US" dirty="0"/>
                    </a:p>
                  </a:txBody>
                  <a:tcPr/>
                </a:tc>
                <a:tc>
                  <a:txBody>
                    <a:bodyPr/>
                    <a:lstStyle/>
                    <a:p>
                      <a:r>
                        <a:rPr lang="en-US" dirty="0" smtClean="0"/>
                        <a:t>Video self-modeling</a:t>
                      </a:r>
                      <a:endParaRPr lang="en-US" dirty="0"/>
                    </a:p>
                  </a:txBody>
                  <a:tcPr/>
                </a:tc>
                <a:tc>
                  <a:txBody>
                    <a:bodyPr/>
                    <a:lstStyle/>
                    <a:p>
                      <a:r>
                        <a:rPr lang="en-US" dirty="0" smtClean="0"/>
                        <a:t>94%</a:t>
                      </a:r>
                    </a:p>
                    <a:p>
                      <a:r>
                        <a:rPr lang="en-US" dirty="0" smtClean="0"/>
                        <a:t>(3pts)</a:t>
                      </a:r>
                      <a:endParaRPr lang="en-US" dirty="0"/>
                    </a:p>
                  </a:txBody>
                  <a:tcPr/>
                </a:tc>
                <a:tc>
                  <a:txBody>
                    <a:bodyPr/>
                    <a:lstStyle/>
                    <a:p>
                      <a:r>
                        <a:rPr lang="en-US" dirty="0" smtClean="0"/>
                        <a:t>91%</a:t>
                      </a:r>
                    </a:p>
                    <a:p>
                      <a:r>
                        <a:rPr lang="en-US" dirty="0" smtClean="0"/>
                        <a:t>(2pts)</a:t>
                      </a:r>
                      <a:endParaRPr lang="en-US" dirty="0"/>
                    </a:p>
                  </a:txBody>
                  <a:tcPr/>
                </a:tc>
                <a:tc>
                  <a:txBody>
                    <a:bodyPr/>
                    <a:lstStyle/>
                    <a:p>
                      <a:r>
                        <a:rPr lang="en-US" dirty="0" smtClean="0"/>
                        <a:t>.88</a:t>
                      </a:r>
                    </a:p>
                    <a:p>
                      <a:r>
                        <a:rPr lang="en-US" dirty="0" smtClean="0"/>
                        <a:t>(1pt)</a:t>
                      </a:r>
                      <a:endParaRPr lang="en-US" dirty="0"/>
                    </a:p>
                  </a:txBody>
                  <a:tcPr/>
                </a:tc>
                <a:tc>
                  <a:txBody>
                    <a:bodyPr/>
                    <a:lstStyle/>
                    <a:p>
                      <a:r>
                        <a:rPr lang="en-US" dirty="0" smtClean="0"/>
                        <a:t>6</a:t>
                      </a:r>
                      <a:endParaRPr lang="en-US" dirty="0"/>
                    </a:p>
                  </a:txBody>
                  <a:tcPr/>
                </a:tc>
              </a:tr>
            </a:tbl>
          </a:graphicData>
        </a:graphic>
      </p:graphicFrame>
      <p:sp>
        <p:nvSpPr>
          <p:cNvPr id="2" name="Title 1"/>
          <p:cNvSpPr>
            <a:spLocks noGrp="1"/>
          </p:cNvSpPr>
          <p:nvPr>
            <p:ph type="title"/>
          </p:nvPr>
        </p:nvSpPr>
        <p:spPr>
          <a:xfrm>
            <a:off x="381000" y="304800"/>
            <a:ext cx="8229600" cy="990600"/>
          </a:xfrm>
        </p:spPr>
        <p:txBody>
          <a:bodyPr>
            <a:normAutofit fontScale="90000"/>
          </a:bodyPr>
          <a:lstStyle/>
          <a:p>
            <a:pPr algn="ctr" eaLnBrk="0" fontAlgn="base" hangingPunct="0"/>
            <a:r>
              <a:rPr lang="en-US" b="1" dirty="0"/>
              <a:t/>
            </a:r>
            <a:br>
              <a:rPr lang="en-US" b="1" dirty="0"/>
            </a:br>
            <a:r>
              <a:rPr lang="en-US" sz="3100" b="1" dirty="0" smtClean="0"/>
              <a:t>Analysis of Video Modeling Interventions: Is there a difference in the effectiveness in Types of Video Modeling?</a:t>
            </a:r>
            <a:endParaRPr lang="en-US" sz="3100" b="1" dirty="0"/>
          </a:p>
        </p:txBody>
      </p:sp>
    </p:spTree>
    <p:extLst>
      <p:ext uri="{BB962C8B-B14F-4D97-AF65-F5344CB8AC3E}">
        <p14:creationId xmlns:p14="http://schemas.microsoft.com/office/powerpoint/2010/main" val="171338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rol\AppData\Local\Microsoft\Windows\Temporary Internet Files\Content.IE5\APNK1KXQ\clipart-kids[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4500" y="2245519"/>
            <a:ext cx="3175000" cy="299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Pilot Study 1: The Story of Elle and the Power of Video Modeling</a:t>
            </a:r>
            <a:endParaRPr lang="en-US" dirty="0"/>
          </a:p>
        </p:txBody>
      </p:sp>
    </p:spTree>
    <p:extLst>
      <p:ext uri="{BB962C8B-B14F-4D97-AF65-F5344CB8AC3E}">
        <p14:creationId xmlns:p14="http://schemas.microsoft.com/office/powerpoint/2010/main" val="330992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Pilot Study 2: Brad &amp; the Dean’s Office</a:t>
            </a:r>
            <a:endParaRPr lang="en-US" sz="3200" dirty="0"/>
          </a:p>
        </p:txBody>
      </p:sp>
      <p:pic>
        <p:nvPicPr>
          <p:cNvPr id="6146" name="Picture 2" descr="C:\Users\Carol\AppData\Local\Microsoft\Windows\Temporary Internet Files\Content.IE5\ZO0HL3DL\glum-looking-office-worker-clipart[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36412" y="1481138"/>
            <a:ext cx="2471175"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4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157728"/>
              </p:ext>
            </p:extLst>
          </p:nvPr>
        </p:nvGraphicFramePr>
        <p:xfrm>
          <a:off x="457200" y="1981200"/>
          <a:ext cx="8077200" cy="4038632"/>
        </p:xfrm>
        <a:graphic>
          <a:graphicData uri="http://schemas.openxmlformats.org/drawingml/2006/table">
            <a:tbl>
              <a:tblPr firstRow="1" bandRow="1">
                <a:tableStyleId>{8799B23B-EC83-4686-B30A-512413B5E67A}</a:tableStyleId>
              </a:tblPr>
              <a:tblGrid>
                <a:gridCol w="1905000"/>
                <a:gridCol w="2057400"/>
                <a:gridCol w="914400"/>
                <a:gridCol w="914400"/>
                <a:gridCol w="939800"/>
                <a:gridCol w="1346200"/>
              </a:tblGrid>
              <a:tr h="685800">
                <a:tc>
                  <a:txBody>
                    <a:bodyPr/>
                    <a:lstStyle/>
                    <a:p>
                      <a:r>
                        <a:rPr lang="en-US" dirty="0" smtClean="0"/>
                        <a:t>Citation</a:t>
                      </a:r>
                      <a:endParaRPr lang="en-US" dirty="0"/>
                    </a:p>
                  </a:txBody>
                  <a:tcPr/>
                </a:tc>
                <a:tc>
                  <a:txBody>
                    <a:bodyPr/>
                    <a:lstStyle/>
                    <a:p>
                      <a:r>
                        <a:rPr lang="en-US" dirty="0" smtClean="0"/>
                        <a:t>Intervention</a:t>
                      </a:r>
                      <a:endParaRPr lang="en-US" dirty="0"/>
                    </a:p>
                  </a:txBody>
                  <a:tcPr/>
                </a:tc>
                <a:tc>
                  <a:txBody>
                    <a:bodyPr/>
                    <a:lstStyle/>
                    <a:p>
                      <a:r>
                        <a:rPr lang="en-US" dirty="0" smtClean="0"/>
                        <a:t>PND</a:t>
                      </a:r>
                      <a:endParaRPr lang="en-US" dirty="0"/>
                    </a:p>
                  </a:txBody>
                  <a:tcPr/>
                </a:tc>
                <a:tc>
                  <a:txBody>
                    <a:bodyPr/>
                    <a:lstStyle/>
                    <a:p>
                      <a:r>
                        <a:rPr lang="en-US" dirty="0" smtClean="0"/>
                        <a:t>PEM</a:t>
                      </a:r>
                      <a:endParaRPr lang="en-US" dirty="0"/>
                    </a:p>
                  </a:txBody>
                  <a:tcPr/>
                </a:tc>
                <a:tc>
                  <a:txBody>
                    <a:bodyPr/>
                    <a:lstStyle/>
                    <a:p>
                      <a:r>
                        <a:rPr lang="en-US" dirty="0" smtClean="0"/>
                        <a:t>IRD</a:t>
                      </a:r>
                      <a:endParaRPr lang="en-US" dirty="0"/>
                    </a:p>
                  </a:txBody>
                  <a:tcPr/>
                </a:tc>
                <a:tc>
                  <a:txBody>
                    <a:bodyPr/>
                    <a:lstStyle/>
                    <a:p>
                      <a:r>
                        <a:rPr lang="en-US" dirty="0" smtClean="0"/>
                        <a:t>Strength of Effect </a:t>
                      </a:r>
                      <a:endParaRPr lang="en-US" dirty="0"/>
                    </a:p>
                  </a:txBody>
                  <a:tcPr/>
                </a:tc>
              </a:tr>
              <a:tr h="914400">
                <a:tc gridSpan="2">
                  <a:txBody>
                    <a:bodyPr/>
                    <a:lstStyle/>
                    <a:p>
                      <a:pPr algn="l"/>
                      <a:r>
                        <a:rPr lang="en-US" sz="2800" b="0" dirty="0" smtClean="0">
                          <a:latin typeface="Arial Narrow" pitchFamily="34" charset="0"/>
                        </a:rPr>
                        <a:t>Overall effect</a:t>
                      </a:r>
                      <a:r>
                        <a:rPr lang="en-US" sz="2800" b="0" baseline="0" dirty="0" smtClean="0">
                          <a:latin typeface="Arial Narrow" pitchFamily="34" charset="0"/>
                        </a:rPr>
                        <a:t> size</a:t>
                      </a:r>
                      <a:r>
                        <a:rPr lang="en-US" sz="2800" b="0" dirty="0" smtClean="0">
                          <a:latin typeface="Arial Narrow" pitchFamily="34" charset="0"/>
                        </a:rPr>
                        <a:t> for</a:t>
                      </a:r>
                      <a:r>
                        <a:rPr lang="en-US" sz="2800" b="0" baseline="0" dirty="0" smtClean="0">
                          <a:latin typeface="Arial Narrow" pitchFamily="34" charset="0"/>
                        </a:rPr>
                        <a:t> video modeling</a:t>
                      </a:r>
                      <a:r>
                        <a:rPr lang="en-US" sz="2800" b="0" dirty="0" smtClean="0">
                          <a:latin typeface="Arial Narrow" pitchFamily="34" charset="0"/>
                        </a:rPr>
                        <a:t> as the sole intervention.</a:t>
                      </a:r>
                    </a:p>
                    <a:p>
                      <a:pPr marL="0" marR="0" indent="0" algn="l" defTabSz="4389120" rtl="0" eaLnBrk="1" fontAlgn="auto" latinLnBrk="0" hangingPunct="1">
                        <a:lnSpc>
                          <a:spcPct val="100000"/>
                        </a:lnSpc>
                        <a:spcBef>
                          <a:spcPts val="0"/>
                        </a:spcBef>
                        <a:spcAft>
                          <a:spcPts val="0"/>
                        </a:spcAft>
                        <a:buClrTx/>
                        <a:buSzTx/>
                        <a:buFontTx/>
                        <a:buNone/>
                        <a:tabLst/>
                        <a:defRPr/>
                      </a:pPr>
                      <a:r>
                        <a:rPr lang="en-US" sz="2000" b="0" dirty="0" smtClean="0">
                          <a:latin typeface="Arial Narrow" pitchFamily="34" charset="0"/>
                        </a:rPr>
                        <a:t>* PND</a:t>
                      </a:r>
                      <a:r>
                        <a:rPr lang="en-US" sz="2000" b="0" baseline="0" dirty="0" smtClean="0">
                          <a:latin typeface="Arial Narrow" pitchFamily="34" charset="0"/>
                        </a:rPr>
                        <a:t> with floor effect not calculated into aggregate</a:t>
                      </a:r>
                      <a:endParaRPr lang="en-US" sz="2000" b="0" dirty="0" smtClean="0">
                        <a:latin typeface="Arial Narrow" pitchFamily="34" charset="0"/>
                      </a:endParaRPr>
                    </a:p>
                  </a:txBody>
                  <a:tcPr marT="45728" marB="45728"/>
                </a:tc>
                <a:tc hMerge="1">
                  <a:txBody>
                    <a:bodyPr/>
                    <a:lstStyle/>
                    <a:p>
                      <a:pPr algn="l"/>
                      <a:endParaRPr lang="en-US" sz="2800" dirty="0">
                        <a:latin typeface="Arial Narrow" pitchFamily="34" charset="0"/>
                      </a:endParaRPr>
                    </a:p>
                  </a:txBody>
                  <a:tcPr marT="45722" marB="45722"/>
                </a:tc>
                <a:tc>
                  <a:txBody>
                    <a:bodyPr/>
                    <a:lstStyle/>
                    <a:p>
                      <a:pPr algn="ctr"/>
                      <a:r>
                        <a:rPr lang="en-US" sz="2800" b="1" dirty="0" smtClean="0">
                          <a:latin typeface="Arial Narrow" pitchFamily="34" charset="0"/>
                        </a:rPr>
                        <a:t>0.90*</a:t>
                      </a:r>
                      <a:endParaRPr lang="en-US" sz="2800" b="1" dirty="0">
                        <a:latin typeface="Arial Narrow" pitchFamily="34" charset="0"/>
                      </a:endParaRPr>
                    </a:p>
                  </a:txBody>
                  <a:tcPr marT="45728" marB="45728"/>
                </a:tc>
                <a:tc>
                  <a:txBody>
                    <a:bodyPr/>
                    <a:lstStyle/>
                    <a:p>
                      <a:pPr algn="ctr"/>
                      <a:r>
                        <a:rPr lang="en-US" sz="2800" b="1" dirty="0" smtClean="0">
                          <a:latin typeface="Arial Narrow" pitchFamily="34" charset="0"/>
                        </a:rPr>
                        <a:t>0.79</a:t>
                      </a:r>
                      <a:endParaRPr lang="en-US" sz="2800" b="1" dirty="0">
                        <a:latin typeface="Arial Narrow" pitchFamily="34" charset="0"/>
                      </a:endParaRPr>
                    </a:p>
                  </a:txBody>
                  <a:tcPr marT="45728" marB="45728"/>
                </a:tc>
                <a:tc>
                  <a:txBody>
                    <a:bodyPr/>
                    <a:lstStyle/>
                    <a:p>
                      <a:pPr algn="ctr"/>
                      <a:r>
                        <a:rPr lang="en-US" sz="2800" b="1" dirty="0" smtClean="0">
                          <a:latin typeface="Arial Narrow" pitchFamily="34" charset="0"/>
                        </a:rPr>
                        <a:t>0.64</a:t>
                      </a:r>
                      <a:endParaRPr lang="en-US" sz="2800" b="1" dirty="0">
                        <a:latin typeface="Arial Narrow" pitchFamily="34" charset="0"/>
                      </a:endParaRPr>
                    </a:p>
                  </a:txBody>
                  <a:tcPr marT="45728" marB="45728"/>
                </a:tc>
                <a:tc>
                  <a:txBody>
                    <a:bodyPr/>
                    <a:lstStyle/>
                    <a:p>
                      <a:pPr algn="ctr"/>
                      <a:r>
                        <a:rPr lang="en-US" sz="2800" b="1" dirty="0" smtClean="0">
                          <a:latin typeface="Arial Narrow" pitchFamily="34" charset="0"/>
                        </a:rPr>
                        <a:t>5pts</a:t>
                      </a:r>
                      <a:endParaRPr lang="en-US" sz="2800" b="1" dirty="0">
                        <a:latin typeface="Arial Narrow" pitchFamily="34" charset="0"/>
                      </a:endParaRPr>
                    </a:p>
                  </a:txBody>
                  <a:tcPr marT="45728" marB="45728"/>
                </a:tc>
              </a:tr>
              <a:tr h="1085222">
                <a:tc gridSpan="2">
                  <a:txBody>
                    <a:bodyPr/>
                    <a:lstStyle/>
                    <a:p>
                      <a:pPr algn="l"/>
                      <a:r>
                        <a:rPr lang="en-US" sz="2800" b="0" dirty="0" smtClean="0">
                          <a:latin typeface="Arial Narrow" pitchFamily="34" charset="0"/>
                        </a:rPr>
                        <a:t>Overall effect</a:t>
                      </a:r>
                      <a:r>
                        <a:rPr lang="en-US" sz="2800" b="0" baseline="0" dirty="0" smtClean="0">
                          <a:latin typeface="Arial Narrow" pitchFamily="34" charset="0"/>
                        </a:rPr>
                        <a:t> size</a:t>
                      </a:r>
                      <a:r>
                        <a:rPr lang="en-US" sz="2800" b="0" dirty="0" smtClean="0">
                          <a:latin typeface="Arial Narrow" pitchFamily="34" charset="0"/>
                        </a:rPr>
                        <a:t> for Video</a:t>
                      </a:r>
                      <a:r>
                        <a:rPr lang="en-US" sz="2800" b="0" baseline="0" dirty="0" smtClean="0">
                          <a:latin typeface="Arial Narrow" pitchFamily="34" charset="0"/>
                        </a:rPr>
                        <a:t> Modeling </a:t>
                      </a:r>
                      <a:r>
                        <a:rPr lang="en-US" sz="2800" b="0" dirty="0" smtClean="0">
                          <a:latin typeface="Arial Narrow" pitchFamily="34" charset="0"/>
                        </a:rPr>
                        <a:t>+ additional</a:t>
                      </a:r>
                      <a:r>
                        <a:rPr lang="en-US" sz="2800" b="0" baseline="0" dirty="0" smtClean="0">
                          <a:latin typeface="Arial Narrow" pitchFamily="34" charset="0"/>
                        </a:rPr>
                        <a:t> treatment</a:t>
                      </a:r>
                      <a:endParaRPr lang="en-US" sz="2800" b="0" dirty="0">
                        <a:latin typeface="Arial Narrow" pitchFamily="34" charset="0"/>
                      </a:endParaRPr>
                    </a:p>
                  </a:txBody>
                  <a:tcPr marT="45728" marB="45728"/>
                </a:tc>
                <a:tc hMerge="1">
                  <a:txBody>
                    <a:bodyPr/>
                    <a:lstStyle/>
                    <a:p>
                      <a:pPr algn="l"/>
                      <a:endParaRPr lang="en-US" sz="2800" dirty="0">
                        <a:latin typeface="Arial Narrow" pitchFamily="34" charset="0"/>
                      </a:endParaRPr>
                    </a:p>
                  </a:txBody>
                  <a:tcPr marT="45722" marB="45722"/>
                </a:tc>
                <a:tc>
                  <a:txBody>
                    <a:bodyPr/>
                    <a:lstStyle/>
                    <a:p>
                      <a:pPr algn="ctr"/>
                      <a:r>
                        <a:rPr lang="en-US" sz="2800" b="1" dirty="0" smtClean="0">
                          <a:latin typeface="Arial Narrow" pitchFamily="34" charset="0"/>
                        </a:rPr>
                        <a:t>0.88</a:t>
                      </a:r>
                      <a:endParaRPr lang="en-US" sz="2800" b="1" dirty="0">
                        <a:latin typeface="Arial Narrow" pitchFamily="34" charset="0"/>
                      </a:endParaRPr>
                    </a:p>
                  </a:txBody>
                  <a:tcPr marT="45728" marB="45728"/>
                </a:tc>
                <a:tc>
                  <a:txBody>
                    <a:bodyPr/>
                    <a:lstStyle/>
                    <a:p>
                      <a:pPr algn="ctr"/>
                      <a:r>
                        <a:rPr lang="en-US" sz="2800" b="1" dirty="0" smtClean="0">
                          <a:latin typeface="Arial Narrow" pitchFamily="34" charset="0"/>
                        </a:rPr>
                        <a:t>0.95</a:t>
                      </a:r>
                      <a:endParaRPr lang="en-US" sz="2800" b="1" dirty="0">
                        <a:latin typeface="Arial Narrow" pitchFamily="34" charset="0"/>
                      </a:endParaRPr>
                    </a:p>
                  </a:txBody>
                  <a:tcPr marT="45728" marB="45728"/>
                </a:tc>
                <a:tc>
                  <a:txBody>
                    <a:bodyPr/>
                    <a:lstStyle/>
                    <a:p>
                      <a:pPr algn="ctr"/>
                      <a:r>
                        <a:rPr lang="en-US" sz="2800" b="1" dirty="0" smtClean="0">
                          <a:latin typeface="Arial Narrow" pitchFamily="34" charset="0"/>
                        </a:rPr>
                        <a:t>0.83</a:t>
                      </a:r>
                      <a:endParaRPr lang="en-US" sz="2800" b="1" dirty="0">
                        <a:latin typeface="Arial Narrow" pitchFamily="34" charset="0"/>
                      </a:endParaRPr>
                    </a:p>
                  </a:txBody>
                  <a:tcPr marT="45728" marB="45728"/>
                </a:tc>
                <a:tc>
                  <a:txBody>
                    <a:bodyPr/>
                    <a:lstStyle/>
                    <a:p>
                      <a:pPr algn="ctr"/>
                      <a:r>
                        <a:rPr lang="en-US" sz="2800" b="1" dirty="0" smtClean="0">
                          <a:latin typeface="Arial Narrow" pitchFamily="34" charset="0"/>
                        </a:rPr>
                        <a:t>6pts</a:t>
                      </a:r>
                      <a:endParaRPr lang="en-US" sz="2800" b="1" dirty="0">
                        <a:latin typeface="Arial Narrow" pitchFamily="34" charset="0"/>
                      </a:endParaRPr>
                    </a:p>
                  </a:txBody>
                  <a:tcPr marT="45728" marB="45728"/>
                </a:tc>
              </a:tr>
            </a:tbl>
          </a:graphicData>
        </a:graphic>
      </p:graphicFrame>
      <p:sp>
        <p:nvSpPr>
          <p:cNvPr id="2" name="Title 1"/>
          <p:cNvSpPr>
            <a:spLocks noGrp="1"/>
          </p:cNvSpPr>
          <p:nvPr>
            <p:ph type="title"/>
          </p:nvPr>
        </p:nvSpPr>
        <p:spPr/>
        <p:txBody>
          <a:bodyPr>
            <a:noAutofit/>
          </a:bodyPr>
          <a:lstStyle/>
          <a:p>
            <a:pPr algn="ctr"/>
            <a:r>
              <a:rPr lang="en-US" sz="3200" b="1" dirty="0" smtClean="0">
                <a:latin typeface="Arial Narrow" panose="020B0606020202030204" pitchFamily="34" charset="0"/>
              </a:rPr>
              <a:t>A Meta-Analysis of Video Modeling Interventions that Teach Employment Related Skills </a:t>
            </a:r>
            <a:br>
              <a:rPr lang="en-US" sz="3200" b="1" dirty="0" smtClean="0">
                <a:latin typeface="Arial Narrow" panose="020B0606020202030204" pitchFamily="34" charset="0"/>
              </a:rPr>
            </a:br>
            <a:r>
              <a:rPr lang="en-US" sz="3200" b="1" dirty="0" smtClean="0">
                <a:latin typeface="Arial Narrow" panose="020B0606020202030204" pitchFamily="34" charset="0"/>
              </a:rPr>
              <a:t>to Individuals with Autism</a:t>
            </a:r>
            <a:endParaRPr lang="en-US" sz="3200" b="1" dirty="0">
              <a:latin typeface="Arial Narrow" panose="020B0606020202030204" pitchFamily="34" charset="0"/>
            </a:endParaRPr>
          </a:p>
        </p:txBody>
      </p:sp>
    </p:spTree>
    <p:extLst>
      <p:ext uri="{BB962C8B-B14F-4D97-AF65-F5344CB8AC3E}">
        <p14:creationId xmlns:p14="http://schemas.microsoft.com/office/powerpoint/2010/main" val="211003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Patrick &amp; </a:t>
            </a:r>
            <a:r>
              <a:rPr lang="en-US" sz="3200" dirty="0" smtClean="0"/>
              <a:t>Long Division</a:t>
            </a:r>
            <a:endParaRPr lang="en-US" sz="3200" dirty="0"/>
          </a:p>
        </p:txBody>
      </p:sp>
      <p:pic>
        <p:nvPicPr>
          <p:cNvPr id="7170" name="Picture 2" descr="C:\Users\Carol\AppData\Local\Microsoft\Windows\Temporary Internet Files\Content.IE5\752A437H\0511-0909-0119-4517_Child_Doing_Math_Homework__clipart_image[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090229" cy="313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6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Can be effectively implemented with learners from early childhood through high school.</a:t>
            </a:r>
          </a:p>
          <a:p>
            <a:pPr marL="68580" indent="0">
              <a:buNone/>
            </a:pPr>
            <a:endParaRPr lang="en-US" dirty="0"/>
          </a:p>
          <a:p>
            <a:r>
              <a:rPr lang="en-US" dirty="0"/>
              <a:t>Effective for students with LD, intellectual disabilities, autism, &amp; developmental </a:t>
            </a:r>
            <a:r>
              <a:rPr lang="en-US" dirty="0" smtClean="0"/>
              <a:t>disabilities, and gifted students</a:t>
            </a:r>
            <a:endParaRPr lang="en-US" dirty="0"/>
          </a:p>
          <a:p>
            <a:pPr marL="68580" indent="0" algn="ctr">
              <a:buNone/>
            </a:pPr>
            <a:endParaRPr lang="en-US" dirty="0"/>
          </a:p>
          <a:p>
            <a:pPr marL="68580" indent="0" algn="ctr">
              <a:buNone/>
            </a:pPr>
            <a:r>
              <a:rPr lang="en-US" sz="1200" dirty="0"/>
              <a:t>Mason et al., (2012); </a:t>
            </a:r>
            <a:r>
              <a:rPr lang="en-US" sz="1200" dirty="0" err="1"/>
              <a:t>Cihak</a:t>
            </a:r>
            <a:r>
              <a:rPr lang="en-US" sz="1200" dirty="0"/>
              <a:t> et al., (2012); Bellini &amp; </a:t>
            </a:r>
            <a:r>
              <a:rPr lang="en-US" sz="1200" dirty="0" err="1"/>
              <a:t>Akullian</a:t>
            </a:r>
            <a:r>
              <a:rPr lang="en-US" sz="1200" dirty="0"/>
              <a:t>, (2007); </a:t>
            </a:r>
            <a:r>
              <a:rPr lang="en-US" sz="1200" dirty="0" err="1"/>
              <a:t>Mechling</a:t>
            </a:r>
            <a:r>
              <a:rPr lang="en-US" sz="1200" dirty="0"/>
              <a:t>, (2005)</a:t>
            </a:r>
          </a:p>
          <a:p>
            <a:endParaRPr lang="en-US" dirty="0"/>
          </a:p>
        </p:txBody>
      </p:sp>
      <p:sp>
        <p:nvSpPr>
          <p:cNvPr id="2" name="Title 1"/>
          <p:cNvSpPr>
            <a:spLocks noGrp="1"/>
          </p:cNvSpPr>
          <p:nvPr>
            <p:ph type="title"/>
          </p:nvPr>
        </p:nvSpPr>
        <p:spPr/>
        <p:txBody>
          <a:bodyPr>
            <a:normAutofit fontScale="90000"/>
          </a:bodyPr>
          <a:lstStyle/>
          <a:p>
            <a:r>
              <a:rPr lang="en-US" b="1" dirty="0"/>
              <a:t>Video Modeling: </a:t>
            </a:r>
            <a:br>
              <a:rPr lang="en-US" b="1" dirty="0"/>
            </a:br>
            <a:r>
              <a:rPr lang="en-US" b="1" dirty="0"/>
              <a:t>An Evidence-Based Practice</a:t>
            </a:r>
            <a:endParaRPr lang="en-US" dirty="0"/>
          </a:p>
        </p:txBody>
      </p:sp>
    </p:spTree>
    <p:extLst>
      <p:ext uri="{BB962C8B-B14F-4D97-AF65-F5344CB8AC3E}">
        <p14:creationId xmlns:p14="http://schemas.microsoft.com/office/powerpoint/2010/main" val="1241440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a:t>
            </a:r>
            <a:r>
              <a:rPr lang="en-US" dirty="0" smtClean="0"/>
              <a:t>tudies </a:t>
            </a:r>
            <a:r>
              <a:rPr lang="en-US" dirty="0"/>
              <a:t>have shown video modeling to be effective in the domains of:</a:t>
            </a:r>
          </a:p>
          <a:p>
            <a:pPr lvl="2"/>
            <a:r>
              <a:rPr lang="en-US" sz="2400" dirty="0" smtClean="0"/>
              <a:t> Communication</a:t>
            </a:r>
            <a:endParaRPr lang="en-US" sz="2400" dirty="0"/>
          </a:p>
          <a:p>
            <a:pPr lvl="2"/>
            <a:r>
              <a:rPr lang="en-US" sz="2400" dirty="0" smtClean="0"/>
              <a:t> Social</a:t>
            </a:r>
            <a:endParaRPr lang="en-US" sz="2400" dirty="0"/>
          </a:p>
          <a:p>
            <a:pPr lvl="2"/>
            <a:r>
              <a:rPr lang="en-US" sz="2400" dirty="0" smtClean="0"/>
              <a:t> Academic/cognition</a:t>
            </a:r>
            <a:endParaRPr lang="en-US" sz="2400" dirty="0"/>
          </a:p>
          <a:p>
            <a:pPr lvl="2"/>
            <a:r>
              <a:rPr lang="en-US" sz="2400" dirty="0" smtClean="0"/>
              <a:t> Play</a:t>
            </a:r>
            <a:endParaRPr lang="en-US" sz="2400" dirty="0"/>
          </a:p>
          <a:p>
            <a:pPr lvl="2"/>
            <a:r>
              <a:rPr lang="en-US" sz="2400" dirty="0" smtClean="0"/>
              <a:t> Functional </a:t>
            </a:r>
            <a:r>
              <a:rPr lang="en-US" sz="2400" dirty="0"/>
              <a:t>life skills</a:t>
            </a:r>
          </a:p>
          <a:p>
            <a:pPr lvl="2"/>
            <a:r>
              <a:rPr lang="en-US" sz="2400" dirty="0" smtClean="0"/>
              <a:t> Independent </a:t>
            </a:r>
            <a:r>
              <a:rPr lang="en-US" sz="2400" dirty="0"/>
              <a:t>living skills</a:t>
            </a:r>
          </a:p>
          <a:p>
            <a:endParaRPr lang="en-US" dirty="0"/>
          </a:p>
        </p:txBody>
      </p:sp>
      <p:sp>
        <p:nvSpPr>
          <p:cNvPr id="2" name="Title 1"/>
          <p:cNvSpPr>
            <a:spLocks noGrp="1"/>
          </p:cNvSpPr>
          <p:nvPr>
            <p:ph type="title"/>
          </p:nvPr>
        </p:nvSpPr>
        <p:spPr/>
        <p:txBody>
          <a:bodyPr>
            <a:normAutofit fontScale="90000"/>
          </a:bodyPr>
          <a:lstStyle/>
          <a:p>
            <a:r>
              <a:rPr lang="en-US" b="1" dirty="0"/>
              <a:t>Video Modeling: </a:t>
            </a:r>
            <a:br>
              <a:rPr lang="en-US" b="1" dirty="0"/>
            </a:br>
            <a:r>
              <a:rPr lang="en-US" b="1" dirty="0"/>
              <a:t>An Evidence-Based Practice</a:t>
            </a:r>
            <a:endParaRPr lang="en-US" dirty="0"/>
          </a:p>
        </p:txBody>
      </p:sp>
    </p:spTree>
    <p:extLst>
      <p:ext uri="{BB962C8B-B14F-4D97-AF65-F5344CB8AC3E}">
        <p14:creationId xmlns:p14="http://schemas.microsoft.com/office/powerpoint/2010/main" val="68412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Know evidence-based practices and predictors (EBPs) that relate to transition age youth</a:t>
            </a:r>
          </a:p>
          <a:p>
            <a:r>
              <a:rPr lang="en-US" dirty="0" smtClean="0"/>
              <a:t>Understand the importance of using EBPs</a:t>
            </a:r>
          </a:p>
          <a:p>
            <a:r>
              <a:rPr lang="en-US" dirty="0" smtClean="0"/>
              <a:t>Learn how to find EBPs </a:t>
            </a:r>
          </a:p>
          <a:p>
            <a:r>
              <a:rPr lang="en-US" dirty="0" smtClean="0"/>
              <a:t>Realize how EBPs can  improve student outcomes across a wide range of learners</a:t>
            </a:r>
            <a:endParaRPr lang="en-US" dirty="0"/>
          </a:p>
        </p:txBody>
      </p:sp>
      <p:sp>
        <p:nvSpPr>
          <p:cNvPr id="3" name="Title 2"/>
          <p:cNvSpPr>
            <a:spLocks noGrp="1"/>
          </p:cNvSpPr>
          <p:nvPr>
            <p:ph type="title"/>
          </p:nvPr>
        </p:nvSpPr>
        <p:spPr/>
        <p:txBody>
          <a:bodyPr/>
          <a:lstStyle/>
          <a:p>
            <a:r>
              <a:rPr lang="en-US" dirty="0" smtClean="0"/>
              <a:t>Presentation Objectives</a:t>
            </a:r>
            <a:endParaRPr lang="en-US" dirty="0"/>
          </a:p>
        </p:txBody>
      </p:sp>
    </p:spTree>
    <p:extLst>
      <p:ext uri="{BB962C8B-B14F-4D97-AF65-F5344CB8AC3E}">
        <p14:creationId xmlns:p14="http://schemas.microsoft.com/office/powerpoint/2010/main" val="126509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731520" lvl="2" indent="0">
              <a:buNone/>
            </a:pPr>
            <a:r>
              <a:rPr lang="en-US" sz="3200" dirty="0" smtClean="0"/>
              <a:t>Settings for Video Modeling</a:t>
            </a:r>
          </a:p>
          <a:p>
            <a:pPr lvl="2"/>
            <a:r>
              <a:rPr lang="en-US" sz="3200" dirty="0" smtClean="0"/>
              <a:t> School</a:t>
            </a:r>
            <a:endParaRPr lang="en-US" sz="3200" dirty="0"/>
          </a:p>
          <a:p>
            <a:pPr lvl="2"/>
            <a:r>
              <a:rPr lang="en-US" sz="3200" dirty="0"/>
              <a:t> </a:t>
            </a:r>
            <a:r>
              <a:rPr lang="en-US" sz="3200" dirty="0" smtClean="0"/>
              <a:t>Home</a:t>
            </a:r>
            <a:endParaRPr lang="en-US" sz="3200" dirty="0"/>
          </a:p>
          <a:p>
            <a:pPr lvl="2"/>
            <a:r>
              <a:rPr lang="en-US" sz="3200" dirty="0"/>
              <a:t> Anywhere a learner has access to viewing equipment</a:t>
            </a:r>
          </a:p>
          <a:p>
            <a:endParaRPr lang="en-US" dirty="0"/>
          </a:p>
        </p:txBody>
      </p:sp>
      <p:sp>
        <p:nvSpPr>
          <p:cNvPr id="2" name="Title 1"/>
          <p:cNvSpPr>
            <a:spLocks noGrp="1"/>
          </p:cNvSpPr>
          <p:nvPr>
            <p:ph type="title"/>
          </p:nvPr>
        </p:nvSpPr>
        <p:spPr/>
        <p:txBody>
          <a:bodyPr>
            <a:normAutofit fontScale="90000"/>
          </a:bodyPr>
          <a:lstStyle/>
          <a:p>
            <a:r>
              <a:rPr lang="en-US" b="1" dirty="0"/>
              <a:t>Video Modeling: </a:t>
            </a:r>
            <a:br>
              <a:rPr lang="en-US" b="1" dirty="0"/>
            </a:br>
            <a:r>
              <a:rPr lang="en-US" b="1" dirty="0"/>
              <a:t>An Evidence-Based Practice</a:t>
            </a:r>
            <a:endParaRPr lang="en-US" dirty="0"/>
          </a:p>
        </p:txBody>
      </p:sp>
    </p:spTree>
    <p:extLst>
      <p:ext uri="{BB962C8B-B14F-4D97-AF65-F5344CB8AC3E}">
        <p14:creationId xmlns:p14="http://schemas.microsoft.com/office/powerpoint/2010/main" val="62579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25780" indent="-457200">
              <a:buAutoNum type="arabicPeriod"/>
            </a:pPr>
            <a:r>
              <a:rPr lang="en-US" dirty="0"/>
              <a:t>Determine the target behavior</a:t>
            </a:r>
          </a:p>
          <a:p>
            <a:pPr marL="525780" indent="-457200">
              <a:buAutoNum type="arabicPeriod"/>
            </a:pPr>
            <a:r>
              <a:rPr lang="en-US" dirty="0"/>
              <a:t>Record the target behavior</a:t>
            </a:r>
          </a:p>
          <a:p>
            <a:pPr marL="525780" indent="-457200">
              <a:buAutoNum type="arabicPeriod"/>
            </a:pPr>
            <a:r>
              <a:rPr lang="en-US" dirty="0"/>
              <a:t>Show the video</a:t>
            </a:r>
          </a:p>
          <a:p>
            <a:pPr marL="525780" indent="-457200">
              <a:buAutoNum type="arabicPeriod"/>
            </a:pPr>
            <a:r>
              <a:rPr lang="en-US" dirty="0"/>
              <a:t>Practice the behavior</a:t>
            </a:r>
          </a:p>
          <a:p>
            <a:pPr marL="525780" indent="-457200">
              <a:buAutoNum type="arabicPeriod"/>
            </a:pPr>
            <a:r>
              <a:rPr lang="en-US" dirty="0"/>
              <a:t>Provide feedback</a:t>
            </a:r>
          </a:p>
          <a:p>
            <a:endParaRPr lang="en-US" dirty="0"/>
          </a:p>
        </p:txBody>
      </p:sp>
      <p:sp>
        <p:nvSpPr>
          <p:cNvPr id="2" name="Title 1"/>
          <p:cNvSpPr>
            <a:spLocks noGrp="1"/>
          </p:cNvSpPr>
          <p:nvPr>
            <p:ph type="title"/>
          </p:nvPr>
        </p:nvSpPr>
        <p:spPr/>
        <p:txBody>
          <a:bodyPr>
            <a:normAutofit fontScale="90000"/>
          </a:bodyPr>
          <a:lstStyle/>
          <a:p>
            <a:r>
              <a:rPr lang="en-US" b="1" dirty="0"/>
              <a:t>A Basic Overview of the Video Modeling Process</a:t>
            </a:r>
            <a:endParaRPr lang="en-US" dirty="0"/>
          </a:p>
        </p:txBody>
      </p:sp>
    </p:spTree>
    <p:extLst>
      <p:ext uri="{BB962C8B-B14F-4D97-AF65-F5344CB8AC3E}">
        <p14:creationId xmlns:p14="http://schemas.microsoft.com/office/powerpoint/2010/main" val="3787719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800" b="1" dirty="0"/>
              <a:t>Peer Video modeling </a:t>
            </a:r>
            <a:r>
              <a:rPr lang="en-US" sz="2800" dirty="0"/>
              <a:t>– participant is shown a video of a peer performing desired behaviors.</a:t>
            </a:r>
          </a:p>
          <a:p>
            <a:pPr lvl="1"/>
            <a:r>
              <a:rPr lang="en-US" sz="2800" b="1" dirty="0"/>
              <a:t>Video Self-modeling </a:t>
            </a:r>
            <a:r>
              <a:rPr lang="en-US" sz="2800" dirty="0"/>
              <a:t>– participant is shown a video of themselves performing desired behaviors.</a:t>
            </a:r>
          </a:p>
          <a:p>
            <a:pPr lvl="1"/>
            <a:r>
              <a:rPr lang="en-US" sz="2800" b="1" dirty="0"/>
              <a:t>Point of View Video Modeling </a:t>
            </a:r>
            <a:r>
              <a:rPr lang="en-US" sz="2800" dirty="0"/>
              <a:t>– Video taken from students view. </a:t>
            </a:r>
          </a:p>
          <a:p>
            <a:endParaRPr lang="en-US" dirty="0"/>
          </a:p>
        </p:txBody>
      </p:sp>
      <p:sp>
        <p:nvSpPr>
          <p:cNvPr id="2" name="Title 1"/>
          <p:cNvSpPr>
            <a:spLocks noGrp="1"/>
          </p:cNvSpPr>
          <p:nvPr>
            <p:ph type="title"/>
          </p:nvPr>
        </p:nvSpPr>
        <p:spPr/>
        <p:txBody>
          <a:bodyPr/>
          <a:lstStyle/>
          <a:p>
            <a:r>
              <a:rPr lang="en-US" dirty="0" smtClean="0"/>
              <a:t>Types of Video Modeling</a:t>
            </a:r>
            <a:endParaRPr lang="en-US" dirty="0"/>
          </a:p>
        </p:txBody>
      </p:sp>
    </p:spTree>
    <p:extLst>
      <p:ext uri="{BB962C8B-B14F-4D97-AF65-F5344CB8AC3E}">
        <p14:creationId xmlns:p14="http://schemas.microsoft.com/office/powerpoint/2010/main" val="892543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hlinkClick r:id="rId2"/>
            </a:endParaRPr>
          </a:p>
          <a:p>
            <a:r>
              <a:rPr lang="en-US" dirty="0" smtClean="0">
                <a:hlinkClick r:id="rId2"/>
              </a:rPr>
              <a:t>Three different ways to greet others</a:t>
            </a:r>
            <a:endParaRPr lang="en-US" dirty="0" smtClean="0"/>
          </a:p>
          <a:p>
            <a:endParaRPr lang="en-US" dirty="0"/>
          </a:p>
          <a:p>
            <a:r>
              <a:rPr lang="en-US" dirty="0" err="1" smtClean="0">
                <a:hlinkClick r:id="rId3"/>
              </a:rPr>
              <a:t>Handwashing</a:t>
            </a:r>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t>Peer Video Modeling Examples</a:t>
            </a:r>
            <a:endParaRPr lang="en-US" dirty="0"/>
          </a:p>
        </p:txBody>
      </p:sp>
    </p:spTree>
    <p:extLst>
      <p:ext uri="{BB962C8B-B14F-4D97-AF65-F5344CB8AC3E}">
        <p14:creationId xmlns:p14="http://schemas.microsoft.com/office/powerpoint/2010/main" val="282174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a:t>
            </a:r>
          </a:p>
          <a:p>
            <a:pPr marL="365760" lvl="1" indent="0">
              <a:buNone/>
            </a:pPr>
            <a:r>
              <a:rPr lang="en-US" dirty="0" smtClean="0">
                <a:hlinkClick r:id="rId2"/>
              </a:rPr>
              <a:t>Teaching a New Skill</a:t>
            </a:r>
            <a:endParaRPr lang="en-US" dirty="0" smtClean="0"/>
          </a:p>
          <a:p>
            <a:pPr lvl="1"/>
            <a:endParaRPr lang="en-US" dirty="0"/>
          </a:p>
          <a:p>
            <a:pPr marL="365760" lvl="1" indent="0">
              <a:buNone/>
            </a:pPr>
            <a:r>
              <a:rPr lang="en-US" dirty="0" smtClean="0"/>
              <a:t>Example:</a:t>
            </a:r>
          </a:p>
          <a:p>
            <a:pPr marL="365760" lvl="1" indent="0">
              <a:buNone/>
            </a:pPr>
            <a:r>
              <a:rPr lang="en-US" dirty="0" smtClean="0">
                <a:hlinkClick r:id="rId3"/>
              </a:rPr>
              <a:t>How to Set the Table</a:t>
            </a:r>
            <a:endParaRPr lang="en-US" dirty="0"/>
          </a:p>
        </p:txBody>
      </p:sp>
      <p:sp>
        <p:nvSpPr>
          <p:cNvPr id="2" name="Title 1"/>
          <p:cNvSpPr>
            <a:spLocks noGrp="1"/>
          </p:cNvSpPr>
          <p:nvPr>
            <p:ph type="title"/>
          </p:nvPr>
        </p:nvSpPr>
        <p:spPr/>
        <p:txBody>
          <a:bodyPr/>
          <a:lstStyle/>
          <a:p>
            <a:r>
              <a:rPr lang="en-US" dirty="0" smtClean="0"/>
              <a:t>Video Self Modeling</a:t>
            </a:r>
            <a:endParaRPr lang="en-US" dirty="0"/>
          </a:p>
        </p:txBody>
      </p:sp>
    </p:spTree>
    <p:extLst>
      <p:ext uri="{BB962C8B-B14F-4D97-AF65-F5344CB8AC3E}">
        <p14:creationId xmlns:p14="http://schemas.microsoft.com/office/powerpoint/2010/main" val="19320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a:t>
            </a:r>
          </a:p>
          <a:p>
            <a:pPr marL="0" indent="0">
              <a:buNone/>
            </a:pPr>
            <a:endParaRPr lang="en-US" dirty="0" smtClean="0"/>
          </a:p>
          <a:p>
            <a:pPr marL="0" indent="0">
              <a:buNone/>
            </a:pPr>
            <a:r>
              <a:rPr lang="en-US" dirty="0" smtClean="0">
                <a:hlinkClick r:id="rId2"/>
              </a:rPr>
              <a:t>Cleaning up toys &amp; Hand washing</a:t>
            </a:r>
            <a:endParaRPr lang="en-US" dirty="0"/>
          </a:p>
        </p:txBody>
      </p:sp>
      <p:sp>
        <p:nvSpPr>
          <p:cNvPr id="2" name="Title 1"/>
          <p:cNvSpPr>
            <a:spLocks noGrp="1"/>
          </p:cNvSpPr>
          <p:nvPr>
            <p:ph type="title"/>
          </p:nvPr>
        </p:nvSpPr>
        <p:spPr/>
        <p:txBody>
          <a:bodyPr>
            <a:normAutofit/>
          </a:bodyPr>
          <a:lstStyle/>
          <a:p>
            <a:r>
              <a:rPr lang="en-US" dirty="0" smtClean="0"/>
              <a:t>Point of View Video Modeling</a:t>
            </a:r>
            <a:endParaRPr lang="en-US" dirty="0"/>
          </a:p>
        </p:txBody>
      </p:sp>
    </p:spTree>
    <p:extLst>
      <p:ext uri="{BB962C8B-B14F-4D97-AF65-F5344CB8AC3E}">
        <p14:creationId xmlns:p14="http://schemas.microsoft.com/office/powerpoint/2010/main" val="159970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a:t>
            </a:r>
          </a:p>
          <a:p>
            <a:pPr marL="0" indent="0">
              <a:buNone/>
            </a:pPr>
            <a:endParaRPr lang="en-US" dirty="0" smtClean="0"/>
          </a:p>
          <a:p>
            <a:r>
              <a:rPr lang="en-US" dirty="0" smtClean="0">
                <a:hlinkClick r:id="rId2"/>
              </a:rPr>
              <a:t>Food Preparation and Cooking Skills</a:t>
            </a:r>
            <a:endParaRPr lang="en-US" dirty="0"/>
          </a:p>
        </p:txBody>
      </p:sp>
      <p:sp>
        <p:nvSpPr>
          <p:cNvPr id="2" name="Title 1"/>
          <p:cNvSpPr>
            <a:spLocks noGrp="1"/>
          </p:cNvSpPr>
          <p:nvPr>
            <p:ph type="title"/>
          </p:nvPr>
        </p:nvSpPr>
        <p:spPr/>
        <p:txBody>
          <a:bodyPr>
            <a:normAutofit fontScale="90000"/>
          </a:bodyPr>
          <a:lstStyle/>
          <a:p>
            <a:r>
              <a:rPr lang="en-US" dirty="0" smtClean="0"/>
              <a:t>Video Model: Instructional Example from NSTAAC</a:t>
            </a:r>
            <a:endParaRPr lang="en-US" dirty="0"/>
          </a:p>
        </p:txBody>
      </p:sp>
    </p:spTree>
    <p:extLst>
      <p:ext uri="{BB962C8B-B14F-4D97-AF65-F5344CB8AC3E}">
        <p14:creationId xmlns:p14="http://schemas.microsoft.com/office/powerpoint/2010/main" val="1839640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a:t>Effective with</a:t>
            </a:r>
            <a:r>
              <a:rPr lang="en-US" sz="2800" dirty="0"/>
              <a:t>:</a:t>
            </a:r>
          </a:p>
          <a:p>
            <a:pPr lvl="1"/>
            <a:r>
              <a:rPr lang="en-US" sz="2800" dirty="0"/>
              <a:t> Reducing problem behaviors</a:t>
            </a:r>
          </a:p>
          <a:p>
            <a:pPr lvl="1"/>
            <a:r>
              <a:rPr lang="en-US" sz="2800" dirty="0"/>
              <a:t> </a:t>
            </a:r>
            <a:r>
              <a:rPr lang="en-US" sz="2800" dirty="0" smtClean="0"/>
              <a:t>Improving: </a:t>
            </a:r>
          </a:p>
          <a:p>
            <a:pPr lvl="2"/>
            <a:r>
              <a:rPr lang="en-US" sz="2600" dirty="0" smtClean="0"/>
              <a:t>Social </a:t>
            </a:r>
            <a:r>
              <a:rPr lang="en-US" sz="2600" dirty="0"/>
              <a:t>skills</a:t>
            </a:r>
          </a:p>
          <a:p>
            <a:pPr lvl="2"/>
            <a:r>
              <a:rPr lang="en-US" sz="2600" dirty="0"/>
              <a:t> </a:t>
            </a:r>
            <a:r>
              <a:rPr lang="en-US" sz="2600" dirty="0" smtClean="0"/>
              <a:t>Communication</a:t>
            </a:r>
            <a:endParaRPr lang="en-US" sz="2600" dirty="0"/>
          </a:p>
          <a:p>
            <a:pPr lvl="2"/>
            <a:r>
              <a:rPr lang="en-US" sz="2600" dirty="0"/>
              <a:t> Daily living skills</a:t>
            </a:r>
          </a:p>
          <a:p>
            <a:pPr lvl="2"/>
            <a:r>
              <a:rPr lang="en-US" sz="2600" dirty="0"/>
              <a:t> Job skills</a:t>
            </a:r>
          </a:p>
          <a:p>
            <a:pPr lvl="2"/>
            <a:r>
              <a:rPr lang="en-US" sz="2600" dirty="0"/>
              <a:t> Functional skills</a:t>
            </a:r>
          </a:p>
          <a:p>
            <a:pPr lvl="2"/>
            <a:r>
              <a:rPr lang="en-US" sz="2600" dirty="0"/>
              <a:t> Academic engagement</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Recap of the Research on Video Modeling</a:t>
            </a:r>
            <a:endParaRPr lang="en-US" dirty="0"/>
          </a:p>
        </p:txBody>
      </p:sp>
    </p:spTree>
    <p:extLst>
      <p:ext uri="{BB962C8B-B14F-4D97-AF65-F5344CB8AC3E}">
        <p14:creationId xmlns:p14="http://schemas.microsoft.com/office/powerpoint/2010/main" val="395429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Less stress &amp; anxiety learning a new skill</a:t>
            </a:r>
          </a:p>
          <a:p>
            <a:r>
              <a:rPr lang="en-US" dirty="0"/>
              <a:t>Less distractions learning</a:t>
            </a:r>
          </a:p>
          <a:p>
            <a:r>
              <a:rPr lang="en-US" dirty="0"/>
              <a:t>Engages the learner</a:t>
            </a:r>
          </a:p>
          <a:p>
            <a:r>
              <a:rPr lang="en-US" dirty="0"/>
              <a:t>Repetition</a:t>
            </a:r>
          </a:p>
          <a:p>
            <a:r>
              <a:rPr lang="en-US" dirty="0"/>
              <a:t>Easy to create</a:t>
            </a:r>
          </a:p>
          <a:p>
            <a:r>
              <a:rPr lang="en-US" dirty="0"/>
              <a:t>Easy to implement</a:t>
            </a:r>
          </a:p>
          <a:p>
            <a:r>
              <a:rPr lang="en-US" dirty="0"/>
              <a:t>Faster rates of skill acquisition</a:t>
            </a:r>
          </a:p>
          <a:p>
            <a:r>
              <a:rPr lang="en-US" dirty="0"/>
              <a:t>Generalization</a:t>
            </a:r>
          </a:p>
          <a:p>
            <a:endParaRPr lang="en-US" dirty="0"/>
          </a:p>
        </p:txBody>
      </p:sp>
      <p:sp>
        <p:nvSpPr>
          <p:cNvPr id="2" name="Title 1"/>
          <p:cNvSpPr>
            <a:spLocks noGrp="1"/>
          </p:cNvSpPr>
          <p:nvPr>
            <p:ph type="title"/>
          </p:nvPr>
        </p:nvSpPr>
        <p:spPr/>
        <p:txBody>
          <a:bodyPr/>
          <a:lstStyle/>
          <a:p>
            <a:r>
              <a:rPr lang="en-US" dirty="0" smtClean="0"/>
              <a:t>Benefits of Video Modeling</a:t>
            </a:r>
            <a:endParaRPr lang="en-US" dirty="0"/>
          </a:p>
        </p:txBody>
      </p:sp>
    </p:spTree>
    <p:extLst>
      <p:ext uri="{BB962C8B-B14F-4D97-AF65-F5344CB8AC3E}">
        <p14:creationId xmlns:p14="http://schemas.microsoft.com/office/powerpoint/2010/main" val="408887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arol\AppData\Local\Microsoft\Windows\Temporary Internet Files\Content.IE5\1B21GT8R\MP900315598[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3200" y="2439575"/>
            <a:ext cx="3657600" cy="2609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Any Questions so Far?</a:t>
            </a:r>
            <a:endParaRPr lang="en-US" dirty="0"/>
          </a:p>
        </p:txBody>
      </p:sp>
    </p:spTree>
    <p:extLst>
      <p:ext uri="{BB962C8B-B14F-4D97-AF65-F5344CB8AC3E}">
        <p14:creationId xmlns:p14="http://schemas.microsoft.com/office/powerpoint/2010/main" val="233832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endParaRPr lang="en-US" dirty="0"/>
          </a:p>
          <a:p>
            <a:pPr marL="0" indent="0" algn="ctr">
              <a:buNone/>
            </a:pPr>
            <a:r>
              <a:rPr lang="en-US" dirty="0" smtClean="0"/>
              <a:t>What are Evidence-Based Practices and Predictors?</a:t>
            </a:r>
          </a:p>
          <a:p>
            <a:pPr marL="0" indent="0">
              <a:buNone/>
            </a:pPr>
            <a:endParaRPr lang="en-US" dirty="0"/>
          </a:p>
        </p:txBody>
      </p:sp>
      <p:sp>
        <p:nvSpPr>
          <p:cNvPr id="4" name="Title 3"/>
          <p:cNvSpPr>
            <a:spLocks noGrp="1"/>
          </p:cNvSpPr>
          <p:nvPr>
            <p:ph type="title"/>
          </p:nvPr>
        </p:nvSpPr>
        <p:spPr/>
        <p:txBody>
          <a:bodyPr/>
          <a:lstStyle/>
          <a:p>
            <a:r>
              <a:rPr lang="en-US" dirty="0" smtClean="0"/>
              <a:t>Pre-Assessment: </a:t>
            </a:r>
            <a:r>
              <a:rPr lang="en-US" dirty="0" err="1" smtClean="0"/>
              <a:t>Quik</a:t>
            </a:r>
            <a:r>
              <a:rPr lang="en-US" dirty="0" smtClean="0"/>
              <a:t> Check </a:t>
            </a:r>
            <a:endParaRPr lang="en-US" dirty="0"/>
          </a:p>
        </p:txBody>
      </p:sp>
      <p:pic>
        <p:nvPicPr>
          <p:cNvPr id="5" name="Picture 2" descr="C:\Users\Owner\AppData\Local\Microsoft\Windows\Temporary Internet Files\Content.IE5\1L8K2EQA\MC9004346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57200"/>
            <a:ext cx="958756" cy="126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82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indent="-457200"/>
            <a:r>
              <a:rPr lang="en-US" dirty="0" smtClean="0"/>
              <a:t>Are research based strategies useful across all systems to build skills for employment and postsecondary education for students with disabilities. </a:t>
            </a:r>
          </a:p>
          <a:p>
            <a:pPr marL="457200" indent="-457200"/>
            <a:endParaRPr lang="en-US" dirty="0" smtClean="0"/>
          </a:p>
          <a:p>
            <a:pPr marL="0" indent="0">
              <a:buNone/>
            </a:pPr>
            <a:r>
              <a:rPr lang="en-US" dirty="0" smtClean="0"/>
              <a:t>IMPORTANCE: </a:t>
            </a:r>
          </a:p>
          <a:p>
            <a:pPr marL="457200" indent="-457200"/>
            <a:r>
              <a:rPr lang="en-US" dirty="0" smtClean="0"/>
              <a:t>The </a:t>
            </a:r>
            <a:r>
              <a:rPr lang="en-US" dirty="0"/>
              <a:t>research show that youth who engaged in evidence-based predictors during high school improved the likelihood that they learned new skills and/or achieved desired adult life outcomes (NSTTAC, 2009)</a:t>
            </a:r>
          </a:p>
          <a:p>
            <a:pPr marL="457200" indent="-457200"/>
            <a:endParaRPr lang="en-US" dirty="0"/>
          </a:p>
        </p:txBody>
      </p:sp>
      <p:sp>
        <p:nvSpPr>
          <p:cNvPr id="2" name="Title 1"/>
          <p:cNvSpPr>
            <a:spLocks noGrp="1"/>
          </p:cNvSpPr>
          <p:nvPr>
            <p:ph type="title"/>
          </p:nvPr>
        </p:nvSpPr>
        <p:spPr/>
        <p:txBody>
          <a:bodyPr/>
          <a:lstStyle/>
          <a:p>
            <a:r>
              <a:rPr lang="en-US" dirty="0" smtClean="0"/>
              <a:t>Evidence-Based Predictors</a:t>
            </a:r>
            <a:endParaRPr lang="en-US" dirty="0"/>
          </a:p>
        </p:txBody>
      </p:sp>
    </p:spTree>
    <p:extLst>
      <p:ext uri="{BB962C8B-B14F-4D97-AF65-F5344CB8AC3E}">
        <p14:creationId xmlns:p14="http://schemas.microsoft.com/office/powerpoint/2010/main" val="2567995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AppData\Local\Microsoft\Windows\Temporary Internet Files\Content.IE5\1L8K2EQA\MC900434663[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14600"/>
            <a:ext cx="1555750" cy="2054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7467600" cy="2438400"/>
          </a:xfrm>
        </p:spPr>
        <p:txBody>
          <a:bodyPr>
            <a:normAutofit fontScale="90000"/>
          </a:bodyPr>
          <a:lstStyle/>
          <a:p>
            <a:r>
              <a:rPr lang="en-US" dirty="0" smtClean="0"/>
              <a:t>Evidence-Based Predictors</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Application </a:t>
            </a:r>
            <a:endParaRPr lang="en-US" dirty="0"/>
          </a:p>
        </p:txBody>
      </p:sp>
    </p:spTree>
    <p:extLst>
      <p:ext uri="{BB962C8B-B14F-4D97-AF65-F5344CB8AC3E}">
        <p14:creationId xmlns:p14="http://schemas.microsoft.com/office/powerpoint/2010/main" val="1092640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6636907"/>
              </p:ext>
            </p:extLst>
          </p:nvPr>
        </p:nvGraphicFramePr>
        <p:xfrm>
          <a:off x="457200" y="1219200"/>
          <a:ext cx="8305800" cy="5105399"/>
        </p:xfrm>
        <a:graphic>
          <a:graphicData uri="http://schemas.openxmlformats.org/drawingml/2006/table">
            <a:tbl>
              <a:tblPr firstRow="1" bandRow="1">
                <a:tableStyleId>{69CF1AB2-1976-4502-BF36-3FF5EA218861}</a:tableStyleId>
              </a:tblPr>
              <a:tblGrid>
                <a:gridCol w="8305800"/>
              </a:tblGrid>
              <a:tr h="596075">
                <a:tc>
                  <a:txBody>
                    <a:bodyPr/>
                    <a:lstStyle/>
                    <a:p>
                      <a:r>
                        <a:rPr lang="en-US" b="0" dirty="0" smtClean="0"/>
                        <a:t>Collaborative</a:t>
                      </a:r>
                      <a:r>
                        <a:rPr lang="en-US" b="0" baseline="0" dirty="0" smtClean="0"/>
                        <a:t> Networks for Student Support</a:t>
                      </a:r>
                      <a:endParaRPr lang="en-US" b="0" dirty="0"/>
                    </a:p>
                  </a:txBody>
                  <a:tcPr anchor="b"/>
                </a:tc>
              </a:tr>
              <a:tr h="596075">
                <a:tc>
                  <a:txBody>
                    <a:bodyPr/>
                    <a:lstStyle/>
                    <a:p>
                      <a:r>
                        <a:rPr lang="en-US" dirty="0" smtClean="0"/>
                        <a:t>Individualized Career Development</a:t>
                      </a:r>
                      <a:endParaRPr lang="en-US" dirty="0"/>
                    </a:p>
                  </a:txBody>
                  <a:tcPr anchor="b"/>
                </a:tc>
              </a:tr>
              <a:tr h="596075">
                <a:tc>
                  <a:txBody>
                    <a:bodyPr/>
                    <a:lstStyle/>
                    <a:p>
                      <a:r>
                        <a:rPr lang="en-US" dirty="0" smtClean="0">
                          <a:solidFill>
                            <a:srgbClr val="FF0000"/>
                          </a:solidFill>
                        </a:rPr>
                        <a:t>Authentic Community-based Work Experience</a:t>
                      </a:r>
                      <a:endParaRPr lang="en-US" dirty="0">
                        <a:solidFill>
                          <a:srgbClr val="FF0000"/>
                        </a:solidFill>
                      </a:endParaRPr>
                    </a:p>
                  </a:txBody>
                  <a:tcPr anchor="b"/>
                </a:tc>
              </a:tr>
              <a:tr h="596075">
                <a:tc>
                  <a:txBody>
                    <a:bodyPr/>
                    <a:lstStyle/>
                    <a:p>
                      <a:r>
                        <a:rPr lang="en-US" dirty="0" smtClean="0"/>
                        <a:t>Social and Social-Emotional Instruction and Skills</a:t>
                      </a:r>
                      <a:endParaRPr lang="en-US" dirty="0"/>
                    </a:p>
                  </a:txBody>
                  <a:tcPr anchor="b"/>
                </a:tc>
              </a:tr>
              <a:tr h="596075">
                <a:tc>
                  <a:txBody>
                    <a:bodyPr/>
                    <a:lstStyle/>
                    <a:p>
                      <a:r>
                        <a:rPr lang="en-US" dirty="0" smtClean="0">
                          <a:solidFill>
                            <a:srgbClr val="FF0000"/>
                          </a:solidFill>
                        </a:rPr>
                        <a:t>Academic, Vocational, Occupational Education and Preparation</a:t>
                      </a:r>
                      <a:endParaRPr lang="en-US" dirty="0">
                        <a:solidFill>
                          <a:srgbClr val="FF0000"/>
                        </a:solidFill>
                      </a:endParaRPr>
                    </a:p>
                  </a:txBody>
                  <a:tcPr anchor="b"/>
                </a:tc>
              </a:tr>
              <a:tr h="596075">
                <a:tc>
                  <a:txBody>
                    <a:bodyPr/>
                    <a:lstStyle/>
                    <a:p>
                      <a:r>
                        <a:rPr lang="en-US" dirty="0" smtClean="0"/>
                        <a:t>Supporting Parental Involvement and Expectations</a:t>
                      </a:r>
                      <a:endParaRPr lang="en-US" dirty="0"/>
                    </a:p>
                  </a:txBody>
                  <a:tcPr anchor="b"/>
                </a:tc>
              </a:tr>
              <a:tr h="728505">
                <a:tc>
                  <a:txBody>
                    <a:bodyPr/>
                    <a:lstStyle/>
                    <a:p>
                      <a:r>
                        <a:rPr lang="en-US" dirty="0" smtClean="0"/>
                        <a:t>Self-Determination, Independent Living Skills Instruction</a:t>
                      </a:r>
                      <a:r>
                        <a:rPr lang="en-US" baseline="0" dirty="0" smtClean="0"/>
                        <a:t> &amp; Skill Building</a:t>
                      </a:r>
                      <a:endParaRPr lang="en-US" dirty="0"/>
                    </a:p>
                  </a:txBody>
                  <a:tcPr anchor="b"/>
                </a:tc>
              </a:tr>
              <a:tr h="800444">
                <a:tc>
                  <a:txBody>
                    <a:bodyPr/>
                    <a:lstStyle/>
                    <a:p>
                      <a:r>
                        <a:rPr lang="en-US" dirty="0" smtClean="0">
                          <a:solidFill>
                            <a:srgbClr val="FF0000"/>
                          </a:solidFill>
                        </a:rPr>
                        <a:t>Inclusive Practices and Programs</a:t>
                      </a:r>
                      <a:endParaRPr lang="en-US" dirty="0">
                        <a:solidFill>
                          <a:srgbClr val="FF0000"/>
                        </a:solidFill>
                      </a:endParaRPr>
                    </a:p>
                  </a:txBody>
                  <a:tcPr anchor="b"/>
                </a:tc>
              </a:tr>
            </a:tbl>
          </a:graphicData>
        </a:graphic>
      </p:graphicFrame>
      <p:sp>
        <p:nvSpPr>
          <p:cNvPr id="2" name="Title 1"/>
          <p:cNvSpPr>
            <a:spLocks noGrp="1"/>
          </p:cNvSpPr>
          <p:nvPr>
            <p:ph type="title"/>
          </p:nvPr>
        </p:nvSpPr>
        <p:spPr/>
        <p:txBody>
          <a:bodyPr/>
          <a:lstStyle/>
          <a:p>
            <a:r>
              <a:rPr lang="en-US" dirty="0" smtClean="0"/>
              <a:t>Evidence Based Predictors</a:t>
            </a:r>
            <a:endParaRPr lang="en-US" dirty="0"/>
          </a:p>
        </p:txBody>
      </p:sp>
    </p:spTree>
    <p:extLst>
      <p:ext uri="{BB962C8B-B14F-4D97-AF65-F5344CB8AC3E}">
        <p14:creationId xmlns:p14="http://schemas.microsoft.com/office/powerpoint/2010/main" val="1142793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Ohio Longitudinal Transition Survey (OLTS)</a:t>
            </a:r>
          </a:p>
          <a:p>
            <a:pPr marL="109728" indent="0">
              <a:buNone/>
            </a:pPr>
            <a:endParaRPr lang="en-US" dirty="0" smtClean="0"/>
          </a:p>
          <a:p>
            <a:pPr lvl="1"/>
            <a:r>
              <a:rPr lang="en-US" dirty="0" smtClean="0"/>
              <a:t>Ohio’s response to Indicator 13 and 14 of the State performance Plan</a:t>
            </a:r>
          </a:p>
          <a:p>
            <a:pPr lvl="1"/>
            <a:endParaRPr lang="en-US" dirty="0" smtClean="0"/>
          </a:p>
          <a:p>
            <a:pPr lvl="1"/>
            <a:r>
              <a:rPr lang="en-US" dirty="0" smtClean="0"/>
              <a:t>Survey Results </a:t>
            </a:r>
            <a:r>
              <a:rPr lang="en-US" dirty="0"/>
              <a:t>provide school districts with data for transition planning and program </a:t>
            </a:r>
            <a:r>
              <a:rPr lang="en-US" dirty="0" smtClean="0"/>
              <a:t>development and are </a:t>
            </a:r>
            <a:r>
              <a:rPr lang="en-US" dirty="0"/>
              <a:t>also used to improve transition practices and programming at the state level. </a:t>
            </a:r>
          </a:p>
        </p:txBody>
      </p:sp>
      <p:sp>
        <p:nvSpPr>
          <p:cNvPr id="3" name="Title 2"/>
          <p:cNvSpPr>
            <a:spLocks noGrp="1"/>
          </p:cNvSpPr>
          <p:nvPr>
            <p:ph type="title"/>
          </p:nvPr>
        </p:nvSpPr>
        <p:spPr/>
        <p:txBody>
          <a:bodyPr/>
          <a:lstStyle/>
          <a:p>
            <a:r>
              <a:rPr lang="en-US" dirty="0" smtClean="0"/>
              <a:t>Evidence-Based Predictors</a:t>
            </a:r>
            <a:endParaRPr lang="en-US" dirty="0"/>
          </a:p>
        </p:txBody>
      </p:sp>
    </p:spTree>
    <p:extLst>
      <p:ext uri="{BB962C8B-B14F-4D97-AF65-F5344CB8AC3E}">
        <p14:creationId xmlns:p14="http://schemas.microsoft.com/office/powerpoint/2010/main" val="861157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5181600"/>
          </a:xfrm>
        </p:spPr>
        <p:txBody>
          <a:bodyPr>
            <a:normAutofit/>
          </a:bodyPr>
          <a:lstStyle/>
          <a:p>
            <a:pPr marL="109728" indent="0">
              <a:buNone/>
            </a:pPr>
            <a:endParaRPr lang="en-US" dirty="0"/>
          </a:p>
          <a:p>
            <a:pPr marL="109728" indent="0">
              <a:buNone/>
            </a:pPr>
            <a:r>
              <a:rPr lang="en-US" u="sng" dirty="0"/>
              <a:t>Moderate Predictors</a:t>
            </a:r>
            <a:endParaRPr lang="en-US" dirty="0"/>
          </a:p>
          <a:p>
            <a:pPr lvl="0"/>
            <a:r>
              <a:rPr lang="en-US" dirty="0"/>
              <a:t>Inclusion in general education </a:t>
            </a:r>
          </a:p>
          <a:p>
            <a:pPr lvl="0"/>
            <a:r>
              <a:rPr lang="en-US" dirty="0"/>
              <a:t>Paid Employment/work experience</a:t>
            </a:r>
          </a:p>
          <a:p>
            <a:pPr lvl="0"/>
            <a:r>
              <a:rPr lang="en-US" dirty="0"/>
              <a:t>Vocational/Career and Technical </a:t>
            </a:r>
            <a:r>
              <a:rPr lang="en-US" dirty="0" smtClean="0"/>
              <a:t>Education</a:t>
            </a:r>
          </a:p>
          <a:p>
            <a:pPr marL="109728" lvl="0" indent="0">
              <a:buNone/>
            </a:pPr>
            <a:endParaRPr lang="en-US" dirty="0"/>
          </a:p>
          <a:p>
            <a:pPr marL="109728" indent="0">
              <a:buNone/>
            </a:pPr>
            <a:r>
              <a:rPr lang="en-US" u="sng" dirty="0"/>
              <a:t>Potential Predictors</a:t>
            </a:r>
            <a:endParaRPr lang="en-US" dirty="0"/>
          </a:p>
          <a:p>
            <a:pPr lvl="0"/>
            <a:r>
              <a:rPr lang="en-US" dirty="0"/>
              <a:t>Self-Advocacy/Determination</a:t>
            </a:r>
          </a:p>
          <a:p>
            <a:pPr lvl="0"/>
            <a:r>
              <a:rPr lang="en-US" dirty="0"/>
              <a:t>Career Awareness </a:t>
            </a:r>
          </a:p>
          <a:p>
            <a:pPr lvl="0"/>
            <a:r>
              <a:rPr lang="en-US" dirty="0"/>
              <a:t>Interagency Collaboration</a:t>
            </a:r>
          </a:p>
          <a:p>
            <a:pPr lvl="0"/>
            <a:r>
              <a:rPr lang="en-US" dirty="0"/>
              <a:t>Parental involvement (SLD)</a:t>
            </a:r>
          </a:p>
          <a:p>
            <a:endParaRPr lang="en-US" dirty="0"/>
          </a:p>
        </p:txBody>
      </p:sp>
      <p:sp>
        <p:nvSpPr>
          <p:cNvPr id="3" name="Title 2"/>
          <p:cNvSpPr>
            <a:spLocks noGrp="1"/>
          </p:cNvSpPr>
          <p:nvPr>
            <p:ph type="title"/>
          </p:nvPr>
        </p:nvSpPr>
        <p:spPr/>
        <p:txBody>
          <a:bodyPr>
            <a:normAutofit fontScale="90000"/>
          </a:bodyPr>
          <a:lstStyle/>
          <a:p>
            <a:r>
              <a:rPr lang="en-US" dirty="0" smtClean="0"/>
              <a:t>Predictors for Postsecondary Education	</a:t>
            </a:r>
            <a:endParaRPr lang="en-US" dirty="0"/>
          </a:p>
        </p:txBody>
      </p:sp>
    </p:spTree>
    <p:extLst>
      <p:ext uri="{BB962C8B-B14F-4D97-AF65-F5344CB8AC3E}">
        <p14:creationId xmlns:p14="http://schemas.microsoft.com/office/powerpoint/2010/main" val="318242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05400"/>
          </a:xfrm>
        </p:spPr>
        <p:txBody>
          <a:bodyPr>
            <a:normAutofit lnSpcReduction="10000"/>
          </a:bodyPr>
          <a:lstStyle/>
          <a:p>
            <a:pPr marL="109728" indent="0">
              <a:buNone/>
            </a:pPr>
            <a:r>
              <a:rPr lang="en-US" u="sng" dirty="0"/>
              <a:t>Moderate Predictors</a:t>
            </a:r>
            <a:endParaRPr lang="en-US" dirty="0"/>
          </a:p>
          <a:p>
            <a:pPr lvl="0"/>
            <a:r>
              <a:rPr lang="en-US" dirty="0"/>
              <a:t>Work Study</a:t>
            </a:r>
          </a:p>
          <a:p>
            <a:pPr lvl="0"/>
            <a:r>
              <a:rPr lang="en-US" dirty="0"/>
              <a:t>Vocational/Career and Technical Education</a:t>
            </a:r>
          </a:p>
          <a:p>
            <a:pPr lvl="0"/>
            <a:r>
              <a:rPr lang="en-US" dirty="0"/>
              <a:t>Paid work experience</a:t>
            </a:r>
          </a:p>
          <a:p>
            <a:pPr lvl="0"/>
            <a:r>
              <a:rPr lang="en-US" dirty="0"/>
              <a:t>Inclusion in general education </a:t>
            </a:r>
            <a:endParaRPr lang="en-US" dirty="0" smtClean="0"/>
          </a:p>
          <a:p>
            <a:pPr marL="109728" lvl="0" indent="0">
              <a:buNone/>
            </a:pPr>
            <a:endParaRPr lang="en-US" dirty="0"/>
          </a:p>
          <a:p>
            <a:pPr marL="109728" indent="0">
              <a:buNone/>
            </a:pPr>
            <a:r>
              <a:rPr lang="en-US" u="sng" dirty="0"/>
              <a:t>Potential Predictors</a:t>
            </a:r>
            <a:endParaRPr lang="en-US" dirty="0"/>
          </a:p>
          <a:p>
            <a:pPr lvl="0"/>
            <a:r>
              <a:rPr lang="en-US" dirty="0"/>
              <a:t>Occupational courses</a:t>
            </a:r>
          </a:p>
          <a:p>
            <a:pPr lvl="0"/>
            <a:r>
              <a:rPr lang="en-US" dirty="0"/>
              <a:t>Community experiences (low incidence)</a:t>
            </a:r>
          </a:p>
          <a:p>
            <a:pPr lvl="0"/>
            <a:r>
              <a:rPr lang="en-US" dirty="0"/>
              <a:t>Social Skills Training </a:t>
            </a:r>
          </a:p>
          <a:p>
            <a:pPr lvl="0"/>
            <a:r>
              <a:rPr lang="en-US" dirty="0"/>
              <a:t>Career Awareness</a:t>
            </a:r>
          </a:p>
          <a:p>
            <a:endParaRPr lang="en-US" dirty="0"/>
          </a:p>
        </p:txBody>
      </p:sp>
      <p:sp>
        <p:nvSpPr>
          <p:cNvPr id="3" name="Title 2"/>
          <p:cNvSpPr>
            <a:spLocks noGrp="1"/>
          </p:cNvSpPr>
          <p:nvPr>
            <p:ph type="title"/>
          </p:nvPr>
        </p:nvSpPr>
        <p:spPr/>
        <p:txBody>
          <a:bodyPr/>
          <a:lstStyle/>
          <a:p>
            <a:r>
              <a:rPr lang="en-US" dirty="0" smtClean="0"/>
              <a:t>Predictors for Employment</a:t>
            </a:r>
            <a:endParaRPr lang="en-US" dirty="0"/>
          </a:p>
        </p:txBody>
      </p:sp>
    </p:spTree>
    <p:extLst>
      <p:ext uri="{BB962C8B-B14F-4D97-AF65-F5344CB8AC3E}">
        <p14:creationId xmlns:p14="http://schemas.microsoft.com/office/powerpoint/2010/main" val="490390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lnSpcReduction="10000"/>
          </a:bodyPr>
          <a:lstStyle/>
          <a:p>
            <a:pPr lvl="0"/>
            <a:r>
              <a:rPr lang="en-US" dirty="0"/>
              <a:t>Students </a:t>
            </a:r>
            <a:r>
              <a:rPr lang="en-US" dirty="0" smtClean="0"/>
              <a:t>with LD - 30</a:t>
            </a:r>
            <a:r>
              <a:rPr lang="en-US" dirty="0"/>
              <a:t>% more likely to enter full-time employment </a:t>
            </a:r>
            <a:r>
              <a:rPr lang="en-US" dirty="0" smtClean="0"/>
              <a:t>with 3 </a:t>
            </a:r>
            <a:r>
              <a:rPr lang="en-US" dirty="0"/>
              <a:t>or more semesters of career-tech.  </a:t>
            </a:r>
          </a:p>
          <a:p>
            <a:pPr lvl="0"/>
            <a:r>
              <a:rPr lang="en-US" dirty="0" smtClean="0"/>
              <a:t>Students </a:t>
            </a:r>
            <a:r>
              <a:rPr lang="en-US" dirty="0"/>
              <a:t>with multiple </a:t>
            </a:r>
            <a:r>
              <a:rPr lang="en-US" dirty="0" smtClean="0"/>
              <a:t>disabilities, more </a:t>
            </a:r>
            <a:r>
              <a:rPr lang="en-US" dirty="0"/>
              <a:t>than </a:t>
            </a:r>
            <a:r>
              <a:rPr lang="en-US" dirty="0" smtClean="0"/>
              <a:t>3X as </a:t>
            </a:r>
            <a:r>
              <a:rPr lang="en-US" dirty="0"/>
              <a:t>likely to enter employment </a:t>
            </a:r>
            <a:r>
              <a:rPr lang="en-US" dirty="0" smtClean="0"/>
              <a:t>20+ </a:t>
            </a:r>
            <a:r>
              <a:rPr lang="en-US" dirty="0"/>
              <a:t>hours per week </a:t>
            </a:r>
            <a:r>
              <a:rPr lang="en-US" dirty="0" smtClean="0"/>
              <a:t>if </a:t>
            </a:r>
            <a:r>
              <a:rPr lang="en-US" dirty="0"/>
              <a:t>they had 3 or more semesters of CTE. </a:t>
            </a:r>
          </a:p>
          <a:p>
            <a:pPr lvl="0"/>
            <a:r>
              <a:rPr lang="en-US" dirty="0"/>
              <a:t>Students with </a:t>
            </a:r>
            <a:r>
              <a:rPr lang="en-US" dirty="0" smtClean="0"/>
              <a:t>LD –40</a:t>
            </a:r>
            <a:r>
              <a:rPr lang="en-US" dirty="0"/>
              <a:t>% more likely to work full-time if they had work study.</a:t>
            </a:r>
          </a:p>
          <a:p>
            <a:pPr lvl="0"/>
            <a:r>
              <a:rPr lang="en-US" dirty="0" smtClean="0"/>
              <a:t>Students </a:t>
            </a:r>
            <a:r>
              <a:rPr lang="en-US" dirty="0"/>
              <a:t>with cognitive </a:t>
            </a:r>
            <a:r>
              <a:rPr lang="en-US" dirty="0" smtClean="0"/>
              <a:t>disabilities - 40</a:t>
            </a:r>
            <a:r>
              <a:rPr lang="en-US" dirty="0"/>
              <a:t>% more likely to work </a:t>
            </a:r>
            <a:r>
              <a:rPr lang="en-US" dirty="0" smtClean="0"/>
              <a:t>20+ </a:t>
            </a:r>
            <a:r>
              <a:rPr lang="en-US" dirty="0"/>
              <a:t>hours per week if they had work study.</a:t>
            </a:r>
          </a:p>
          <a:p>
            <a:endParaRPr lang="en-US" dirty="0"/>
          </a:p>
        </p:txBody>
      </p:sp>
      <p:sp>
        <p:nvSpPr>
          <p:cNvPr id="3" name="Title 2"/>
          <p:cNvSpPr>
            <a:spLocks noGrp="1"/>
          </p:cNvSpPr>
          <p:nvPr>
            <p:ph type="title"/>
          </p:nvPr>
        </p:nvSpPr>
        <p:spPr>
          <a:xfrm>
            <a:off x="457200" y="274638"/>
            <a:ext cx="8382000" cy="1143000"/>
          </a:xfrm>
        </p:spPr>
        <p:txBody>
          <a:bodyPr>
            <a:normAutofit/>
          </a:bodyPr>
          <a:lstStyle/>
          <a:p>
            <a:r>
              <a:rPr lang="en-US" sz="3200" dirty="0" smtClean="0"/>
              <a:t>Interesting Predictors for Employment</a:t>
            </a:r>
            <a:endParaRPr lang="en-US" sz="3200" dirty="0"/>
          </a:p>
        </p:txBody>
      </p:sp>
    </p:spTree>
    <p:extLst>
      <p:ext uri="{BB962C8B-B14F-4D97-AF65-F5344CB8AC3E}">
        <p14:creationId xmlns:p14="http://schemas.microsoft.com/office/powerpoint/2010/main" val="3572350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rmAutofit/>
          </a:bodyPr>
          <a:lstStyle/>
          <a:p>
            <a:pPr lvl="0"/>
            <a:r>
              <a:rPr lang="en-US" dirty="0"/>
              <a:t>Students with emotional </a:t>
            </a:r>
            <a:r>
              <a:rPr lang="en-US" dirty="0" smtClean="0"/>
              <a:t>disabilities - 7 </a:t>
            </a:r>
            <a:r>
              <a:rPr lang="en-US" dirty="0"/>
              <a:t>times as likely to attend four-year college</a:t>
            </a:r>
          </a:p>
          <a:p>
            <a:pPr lvl="0"/>
            <a:r>
              <a:rPr lang="en-US" dirty="0"/>
              <a:t>Students with learning </a:t>
            </a:r>
            <a:r>
              <a:rPr lang="en-US" dirty="0" smtClean="0"/>
              <a:t>disabilities - 3 </a:t>
            </a:r>
            <a:r>
              <a:rPr lang="en-US" dirty="0"/>
              <a:t>times as likely to attend four-year college</a:t>
            </a:r>
          </a:p>
          <a:p>
            <a:pPr lvl="0"/>
            <a:r>
              <a:rPr lang="en-US" dirty="0" smtClean="0"/>
              <a:t>African Americans with ID - significantly </a:t>
            </a:r>
            <a:r>
              <a:rPr lang="en-US" dirty="0"/>
              <a:t>negatively correlated with inclusion (p&lt;.05</a:t>
            </a:r>
            <a:r>
              <a:rPr lang="en-US" dirty="0" smtClean="0"/>
              <a:t>)</a:t>
            </a:r>
          </a:p>
          <a:p>
            <a:pPr lvl="0"/>
            <a:r>
              <a:rPr lang="en-US" dirty="0" smtClean="0"/>
              <a:t>African </a:t>
            </a:r>
            <a:r>
              <a:rPr lang="en-US" dirty="0"/>
              <a:t>American students with ID who were in inclusive classrooms had an increased odds ratio </a:t>
            </a:r>
            <a:r>
              <a:rPr lang="en-US" dirty="0" smtClean="0"/>
              <a:t>(3.4</a:t>
            </a:r>
            <a:r>
              <a:rPr lang="en-US" dirty="0" smtClean="0"/>
              <a:t>) for </a:t>
            </a:r>
            <a:r>
              <a:rPr lang="en-US" dirty="0"/>
              <a:t>postsecondary education </a:t>
            </a:r>
            <a:r>
              <a:rPr lang="en-US" dirty="0" smtClean="0"/>
              <a:t>and </a:t>
            </a:r>
            <a:r>
              <a:rPr lang="en-US" dirty="0"/>
              <a:t>being female </a:t>
            </a:r>
            <a:r>
              <a:rPr lang="en-US" dirty="0" smtClean="0"/>
              <a:t>increased </a:t>
            </a:r>
            <a:r>
              <a:rPr lang="en-US" dirty="0"/>
              <a:t>odds by </a:t>
            </a:r>
            <a:r>
              <a:rPr lang="en-US" dirty="0" smtClean="0"/>
              <a:t>(1.76)</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Interesting Predictors for Inclusion</a:t>
            </a:r>
            <a:endParaRPr lang="en-US" dirty="0"/>
          </a:p>
        </p:txBody>
      </p:sp>
    </p:spTree>
    <p:extLst>
      <p:ext uri="{BB962C8B-B14F-4D97-AF65-F5344CB8AC3E}">
        <p14:creationId xmlns:p14="http://schemas.microsoft.com/office/powerpoint/2010/main" val="224780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Presentation Handout</a:t>
            </a:r>
          </a:p>
          <a:p>
            <a:r>
              <a:rPr lang="en-US" dirty="0">
                <a:hlinkClick r:id="rId2" action="ppaction://hlinkfile"/>
              </a:rPr>
              <a:t>Promoting Positive Outcomes for Students with Moderate to Intensive Disabilities</a:t>
            </a:r>
            <a:endParaRPr lang="en-US" dirty="0"/>
          </a:p>
          <a:p>
            <a:pPr marL="0" indent="0">
              <a:buNone/>
            </a:pPr>
            <a:endParaRPr lang="en-US" dirty="0"/>
          </a:p>
          <a:p>
            <a:pPr marL="0" indent="0">
              <a:buNone/>
            </a:pPr>
            <a:r>
              <a:rPr lang="en-US" dirty="0"/>
              <a:t>Full Power Point Presentation</a:t>
            </a:r>
          </a:p>
          <a:p>
            <a:r>
              <a:rPr lang="en-US" dirty="0">
                <a:hlinkClick r:id="rId3" action="ppaction://hlinkpres?slideindex=1&amp;slidetitle="/>
              </a:rPr>
              <a:t>Promoting Positive Outcomes for Students with Moderate/Intensive Disabilities</a:t>
            </a:r>
            <a:endParaRPr lang="en-US" dirty="0"/>
          </a:p>
          <a:p>
            <a:pPr marL="109728" indent="0">
              <a:buNone/>
            </a:pPr>
            <a:endParaRPr lang="en-US" dirty="0"/>
          </a:p>
        </p:txBody>
      </p:sp>
      <p:sp>
        <p:nvSpPr>
          <p:cNvPr id="3" name="Title 2"/>
          <p:cNvSpPr>
            <a:spLocks noGrp="1"/>
          </p:cNvSpPr>
          <p:nvPr>
            <p:ph type="title"/>
          </p:nvPr>
        </p:nvSpPr>
        <p:spPr/>
        <p:txBody>
          <a:bodyPr/>
          <a:lstStyle/>
          <a:p>
            <a:r>
              <a:rPr lang="en-US" dirty="0" smtClean="0"/>
              <a:t>Evidence-Based Predictors</a:t>
            </a:r>
            <a:endParaRPr lang="en-US" dirty="0"/>
          </a:p>
        </p:txBody>
      </p:sp>
    </p:spTree>
    <p:extLst>
      <p:ext uri="{BB962C8B-B14F-4D97-AF65-F5344CB8AC3E}">
        <p14:creationId xmlns:p14="http://schemas.microsoft.com/office/powerpoint/2010/main" val="1996663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645091"/>
          </a:xfrm>
        </p:spPr>
        <p:txBody>
          <a:bodyPr/>
          <a:lstStyle/>
          <a:p>
            <a:r>
              <a:rPr lang="en-US" dirty="0"/>
              <a:t>Examine the relationship between three course of study predictor variables </a:t>
            </a:r>
            <a:r>
              <a:rPr lang="en-US" i="1" dirty="0"/>
              <a:t>(i.e. inclusion, career and technical education,  and work study programs) </a:t>
            </a:r>
            <a:r>
              <a:rPr lang="en-US" dirty="0"/>
              <a:t>on the outcomes for post-secondary education and employment for individuals with autism.</a:t>
            </a:r>
          </a:p>
          <a:p>
            <a:endParaRPr lang="en-US" dirty="0"/>
          </a:p>
        </p:txBody>
      </p:sp>
      <p:sp>
        <p:nvSpPr>
          <p:cNvPr id="3" name="Title 2"/>
          <p:cNvSpPr>
            <a:spLocks noGrp="1"/>
          </p:cNvSpPr>
          <p:nvPr>
            <p:ph type="title"/>
          </p:nvPr>
        </p:nvSpPr>
        <p:spPr/>
        <p:txBody>
          <a:bodyPr/>
          <a:lstStyle/>
          <a:p>
            <a:r>
              <a:rPr lang="en-US" dirty="0" smtClean="0"/>
              <a:t>Purpose of my Study</a:t>
            </a:r>
            <a:endParaRPr lang="en-US" dirty="0"/>
          </a:p>
        </p:txBody>
      </p:sp>
    </p:spTree>
    <p:extLst>
      <p:ext uri="{BB962C8B-B14F-4D97-AF65-F5344CB8AC3E}">
        <p14:creationId xmlns:p14="http://schemas.microsoft.com/office/powerpoint/2010/main" val="102220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788091"/>
          </a:xfrm>
        </p:spPr>
        <p:txBody>
          <a:bodyPr>
            <a:normAutofit/>
          </a:bodyPr>
          <a:lstStyle/>
          <a:p>
            <a:endParaRPr lang="en-US" dirty="0" smtClean="0"/>
          </a:p>
          <a:p>
            <a:r>
              <a:rPr lang="en-US" dirty="0" smtClean="0"/>
              <a:t>Specific practices and programs, based on high-quality research, which has demonstrated a meaningful impact on student outcomes (Cook &amp; Odom, 2013)</a:t>
            </a:r>
          </a:p>
          <a:p>
            <a:pPr marL="0" indent="0">
              <a:buNone/>
            </a:pPr>
            <a:endParaRPr lang="en-US" dirty="0" smtClean="0"/>
          </a:p>
          <a:p>
            <a:r>
              <a:rPr lang="en-US" dirty="0" smtClean="0"/>
              <a:t>Have a rigorous research design, have undergone a systematic review using specific quality indicators, and have demonstrated effectiveness with improving student outcomes (NSTTAC, 2009)</a:t>
            </a:r>
            <a:endParaRPr lang="en-US" dirty="0"/>
          </a:p>
        </p:txBody>
      </p:sp>
      <p:sp>
        <p:nvSpPr>
          <p:cNvPr id="2" name="Title 1"/>
          <p:cNvSpPr>
            <a:spLocks noGrp="1"/>
          </p:cNvSpPr>
          <p:nvPr>
            <p:ph type="title"/>
          </p:nvPr>
        </p:nvSpPr>
        <p:spPr/>
        <p:txBody>
          <a:bodyPr>
            <a:normAutofit fontScale="90000"/>
          </a:bodyPr>
          <a:lstStyle/>
          <a:p>
            <a:r>
              <a:rPr lang="en-US" dirty="0" smtClean="0"/>
              <a:t>Evidence-Based Practices Defined</a:t>
            </a:r>
            <a:endParaRPr lang="en-US" dirty="0"/>
          </a:p>
        </p:txBody>
      </p:sp>
    </p:spTree>
    <p:extLst>
      <p:ext uri="{BB962C8B-B14F-4D97-AF65-F5344CB8AC3E}">
        <p14:creationId xmlns:p14="http://schemas.microsoft.com/office/powerpoint/2010/main" val="550417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 secondary data </a:t>
            </a:r>
            <a:r>
              <a:rPr lang="en-US" dirty="0" smtClean="0"/>
              <a:t>analysis:</a:t>
            </a:r>
            <a:endParaRPr lang="en-US" dirty="0"/>
          </a:p>
          <a:p>
            <a:pPr marL="109728" indent="0">
              <a:buNone/>
            </a:pPr>
            <a:endParaRPr lang="en-US" dirty="0"/>
          </a:p>
          <a:p>
            <a:pPr lvl="1"/>
            <a:r>
              <a:rPr lang="en-US" dirty="0"/>
              <a:t>Descriptive statistics</a:t>
            </a:r>
          </a:p>
          <a:p>
            <a:pPr lvl="1"/>
            <a:r>
              <a:rPr lang="en-US" dirty="0"/>
              <a:t>Bivariate correlations</a:t>
            </a:r>
          </a:p>
          <a:p>
            <a:pPr lvl="1"/>
            <a:r>
              <a:rPr lang="en-US" dirty="0"/>
              <a:t>Logistic regression using an epidemiological approach </a:t>
            </a:r>
          </a:p>
          <a:p>
            <a:pPr lvl="1"/>
            <a:endParaRPr lang="en-US" dirty="0"/>
          </a:p>
          <a:p>
            <a:endParaRPr lang="en-US" dirty="0"/>
          </a:p>
        </p:txBody>
      </p:sp>
      <p:sp>
        <p:nvSpPr>
          <p:cNvPr id="2" name="Title 1"/>
          <p:cNvSpPr>
            <a:spLocks noGrp="1"/>
          </p:cNvSpPr>
          <p:nvPr>
            <p:ph type="title"/>
          </p:nvPr>
        </p:nvSpPr>
        <p:spPr/>
        <p:txBody>
          <a:bodyPr/>
          <a:lstStyle/>
          <a:p>
            <a:r>
              <a:rPr lang="en-US" dirty="0" smtClean="0"/>
              <a:t>Study Design</a:t>
            </a:r>
            <a:endParaRPr lang="en-US" dirty="0"/>
          </a:p>
        </p:txBody>
      </p:sp>
    </p:spTree>
    <p:extLst>
      <p:ext uri="{BB962C8B-B14F-4D97-AF65-F5344CB8AC3E}">
        <p14:creationId xmlns:p14="http://schemas.microsoft.com/office/powerpoint/2010/main" val="2440514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a:t>Data was obtained from the first cohort of the Ohio Longitudinal Transition Survey (OLTS) for students who graduated or aged out of special education (2005-2010) </a:t>
            </a:r>
          </a:p>
          <a:p>
            <a:pPr marL="109728" indent="0">
              <a:buNone/>
            </a:pPr>
            <a:endParaRPr lang="en-US" sz="2800" dirty="0"/>
          </a:p>
          <a:p>
            <a:r>
              <a:rPr lang="en-US" sz="2800" dirty="0"/>
              <a:t>Study sample was selected from a total sample of 5919 students with disabilities in the state of Ohio</a:t>
            </a:r>
          </a:p>
          <a:p>
            <a:pPr marL="109728" indent="0">
              <a:buNone/>
            </a:pPr>
            <a:endParaRPr lang="en-US" sz="2800" dirty="0"/>
          </a:p>
          <a:p>
            <a:r>
              <a:rPr lang="en-US" sz="2800" dirty="0"/>
              <a:t>All students identified in the disability category of autism were included (n=136)</a:t>
            </a:r>
          </a:p>
          <a:p>
            <a:endParaRPr lang="en-US" dirty="0"/>
          </a:p>
        </p:txBody>
      </p:sp>
      <p:sp>
        <p:nvSpPr>
          <p:cNvPr id="2" name="Title 1"/>
          <p:cNvSpPr>
            <a:spLocks noGrp="1"/>
          </p:cNvSpPr>
          <p:nvPr>
            <p:ph type="title"/>
          </p:nvPr>
        </p:nvSpPr>
        <p:spPr/>
        <p:txBody>
          <a:bodyPr/>
          <a:lstStyle/>
          <a:p>
            <a:r>
              <a:rPr lang="en-US" dirty="0" smtClean="0"/>
              <a:t>Participants</a:t>
            </a:r>
            <a:endParaRPr lang="en-US" dirty="0"/>
          </a:p>
        </p:txBody>
      </p:sp>
    </p:spTree>
    <p:extLst>
      <p:ext uri="{BB962C8B-B14F-4D97-AF65-F5344CB8AC3E}">
        <p14:creationId xmlns:p14="http://schemas.microsoft.com/office/powerpoint/2010/main" val="941386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Dependent Variables</a:t>
            </a:r>
          </a:p>
          <a:p>
            <a:pPr lvl="1"/>
            <a:r>
              <a:rPr lang="en-US" dirty="0"/>
              <a:t>Post-secondary education: enrollment in any 2 or 4 year college, full or part time</a:t>
            </a:r>
          </a:p>
          <a:p>
            <a:pPr lvl="1"/>
            <a:r>
              <a:rPr lang="en-US" dirty="0"/>
              <a:t>Employment: competitive employment, full or part time</a:t>
            </a:r>
          </a:p>
          <a:p>
            <a:r>
              <a:rPr lang="en-US" dirty="0"/>
              <a:t>Independent Variables</a:t>
            </a:r>
          </a:p>
          <a:p>
            <a:pPr lvl="1"/>
            <a:r>
              <a:rPr lang="en-US" dirty="0"/>
              <a:t>Inclusion: participation in general education classes at least 80% of the time</a:t>
            </a:r>
          </a:p>
          <a:p>
            <a:pPr lvl="1"/>
            <a:r>
              <a:rPr lang="en-US" dirty="0"/>
              <a:t>Career and Technical education : participation in three or more semesters </a:t>
            </a:r>
          </a:p>
          <a:p>
            <a:pPr lvl="1"/>
            <a:r>
              <a:rPr lang="en-US" dirty="0"/>
              <a:t>Work Study: participation in a work-study program</a:t>
            </a:r>
          </a:p>
          <a:p>
            <a:endParaRPr lang="en-US" dirty="0"/>
          </a:p>
        </p:txBody>
      </p:sp>
      <p:sp>
        <p:nvSpPr>
          <p:cNvPr id="3" name="Title 2"/>
          <p:cNvSpPr>
            <a:spLocks noGrp="1"/>
          </p:cNvSpPr>
          <p:nvPr>
            <p:ph type="title"/>
          </p:nvPr>
        </p:nvSpPr>
        <p:spPr/>
        <p:txBody>
          <a:bodyPr/>
          <a:lstStyle/>
          <a:p>
            <a:r>
              <a:rPr lang="en-US" dirty="0" smtClean="0"/>
              <a:t>Variables</a:t>
            </a:r>
            <a:endParaRPr lang="en-US" dirty="0"/>
          </a:p>
        </p:txBody>
      </p:sp>
    </p:spTree>
    <p:extLst>
      <p:ext uri="{BB962C8B-B14F-4D97-AF65-F5344CB8AC3E}">
        <p14:creationId xmlns:p14="http://schemas.microsoft.com/office/powerpoint/2010/main" val="4289053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Covariates: mediating or confounding variables that were controlled for in this study</a:t>
            </a:r>
          </a:p>
          <a:p>
            <a:pPr lvl="1"/>
            <a:r>
              <a:rPr lang="en-US" dirty="0"/>
              <a:t>Gender</a:t>
            </a:r>
          </a:p>
          <a:p>
            <a:pPr lvl="1"/>
            <a:r>
              <a:rPr lang="en-US" dirty="0"/>
              <a:t>Ethnic status</a:t>
            </a:r>
          </a:p>
          <a:p>
            <a:pPr lvl="1">
              <a:defRPr/>
            </a:pPr>
            <a:r>
              <a:rPr lang="en-US" dirty="0"/>
              <a:t>Academic proficiency</a:t>
            </a:r>
          </a:p>
          <a:p>
            <a:pPr lvl="1"/>
            <a:endParaRPr lang="en-US" dirty="0"/>
          </a:p>
          <a:p>
            <a:r>
              <a:rPr lang="en-US" dirty="0"/>
              <a:t>Interaction Variables: Combinations of variables that may influence an outcome (e.g. female * inclusion, or AA * Work Study</a:t>
            </a:r>
            <a:r>
              <a:rPr lang="en-US" dirty="0" smtClean="0"/>
              <a:t>)</a:t>
            </a:r>
            <a:endParaRPr lang="en-US" dirty="0"/>
          </a:p>
        </p:txBody>
      </p:sp>
      <p:sp>
        <p:nvSpPr>
          <p:cNvPr id="3" name="Title 2"/>
          <p:cNvSpPr>
            <a:spLocks noGrp="1"/>
          </p:cNvSpPr>
          <p:nvPr>
            <p:ph type="title"/>
          </p:nvPr>
        </p:nvSpPr>
        <p:spPr/>
        <p:txBody>
          <a:bodyPr/>
          <a:lstStyle/>
          <a:p>
            <a:r>
              <a:rPr lang="en-US" dirty="0" smtClean="0"/>
              <a:t>Variables</a:t>
            </a:r>
            <a:endParaRPr lang="en-US" dirty="0"/>
          </a:p>
        </p:txBody>
      </p:sp>
    </p:spTree>
    <p:extLst>
      <p:ext uri="{BB962C8B-B14F-4D97-AF65-F5344CB8AC3E}">
        <p14:creationId xmlns:p14="http://schemas.microsoft.com/office/powerpoint/2010/main" val="2166626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96418"/>
            <a:ext cx="8229600" cy="4357710"/>
          </a:xfrm>
        </p:spPr>
        <p:txBody>
          <a:bodyPr>
            <a:normAutofit/>
          </a:bodyPr>
          <a:lstStyle/>
          <a:p>
            <a:pPr marL="393192" lvl="1" indent="0">
              <a:buNone/>
            </a:pPr>
            <a:endParaRPr lang="en-US" sz="1200" dirty="0"/>
          </a:p>
          <a:p>
            <a:pPr lvl="1"/>
            <a:r>
              <a:rPr lang="en-US" dirty="0"/>
              <a:t>Inclusion </a:t>
            </a:r>
            <a:r>
              <a:rPr lang="en-US" dirty="0">
                <a:solidFill>
                  <a:srgbClr val="FF0000"/>
                </a:solidFill>
              </a:rPr>
              <a:t>is</a:t>
            </a:r>
            <a:r>
              <a:rPr lang="en-US" dirty="0"/>
              <a:t> a significant predictor for PSE</a:t>
            </a:r>
          </a:p>
          <a:p>
            <a:pPr lvl="1"/>
            <a:r>
              <a:rPr lang="en-US" dirty="0" smtClean="0"/>
              <a:t>Inclusion </a:t>
            </a:r>
            <a:r>
              <a:rPr lang="en-US" dirty="0" smtClean="0">
                <a:solidFill>
                  <a:srgbClr val="FF0000"/>
                </a:solidFill>
              </a:rPr>
              <a:t>is not </a:t>
            </a:r>
            <a:r>
              <a:rPr lang="en-US" dirty="0" smtClean="0"/>
              <a:t>a significant predictor for employment</a:t>
            </a:r>
          </a:p>
          <a:p>
            <a:pPr lvl="1"/>
            <a:endParaRPr lang="en-US" sz="1800" dirty="0"/>
          </a:p>
          <a:p>
            <a:pPr lvl="2"/>
            <a:r>
              <a:rPr lang="en-US" dirty="0"/>
              <a:t>Students who participate in an inclusive course of study…</a:t>
            </a:r>
          </a:p>
          <a:p>
            <a:pPr lvl="3"/>
            <a:r>
              <a:rPr lang="en-US" dirty="0"/>
              <a:t>six times the odds for PSE as compared to those who are not</a:t>
            </a:r>
          </a:p>
          <a:p>
            <a:pPr lvl="3"/>
            <a:r>
              <a:rPr lang="en-US" dirty="0"/>
              <a:t>83% probability for PSE </a:t>
            </a:r>
          </a:p>
          <a:p>
            <a:endParaRPr lang="en-US" dirty="0"/>
          </a:p>
        </p:txBody>
      </p:sp>
      <p:sp>
        <p:nvSpPr>
          <p:cNvPr id="3" name="Title 2"/>
          <p:cNvSpPr>
            <a:spLocks noGrp="1"/>
          </p:cNvSpPr>
          <p:nvPr>
            <p:ph type="title"/>
          </p:nvPr>
        </p:nvSpPr>
        <p:spPr/>
        <p:txBody>
          <a:bodyPr/>
          <a:lstStyle/>
          <a:p>
            <a:r>
              <a:rPr lang="en-US" dirty="0" smtClean="0"/>
              <a:t>Results: Questions 1 &amp; 2</a:t>
            </a:r>
            <a:endParaRPr lang="en-US" dirty="0"/>
          </a:p>
        </p:txBody>
      </p:sp>
      <p:sp>
        <p:nvSpPr>
          <p:cNvPr id="4" name="Rectangle 3"/>
          <p:cNvSpPr/>
          <p:nvPr/>
        </p:nvSpPr>
        <p:spPr>
          <a:xfrm>
            <a:off x="457200" y="1219200"/>
            <a:ext cx="8382000" cy="1077218"/>
          </a:xfrm>
          <a:prstGeom prst="rect">
            <a:avLst/>
          </a:prstGeom>
        </p:spPr>
        <p:txBody>
          <a:bodyPr wrap="square">
            <a:spAutoFit/>
          </a:bodyPr>
          <a:lstStyle/>
          <a:p>
            <a:pPr marL="109728" indent="0">
              <a:buNone/>
            </a:pPr>
            <a:r>
              <a:rPr lang="en-US" sz="1600" i="1" dirty="0"/>
              <a:t>1</a:t>
            </a:r>
            <a:r>
              <a:rPr lang="en-US" sz="1600" i="1" dirty="0" smtClean="0"/>
              <a:t>. </a:t>
            </a:r>
            <a:r>
              <a:rPr lang="en-US" sz="1600" i="1" dirty="0"/>
              <a:t>What is the effect of </a:t>
            </a:r>
            <a:r>
              <a:rPr lang="en-US" sz="1600" i="1" dirty="0" smtClean="0"/>
              <a:t>inclusion</a:t>
            </a:r>
            <a:r>
              <a:rPr lang="en-US" sz="1600" i="1" dirty="0" smtClean="0"/>
              <a:t> </a:t>
            </a:r>
            <a:r>
              <a:rPr lang="en-US" sz="1600" i="1" dirty="0"/>
              <a:t>on post-secondary education for students with autism after controlling for gender, ethnicity, and academic proficiency?</a:t>
            </a:r>
          </a:p>
          <a:p>
            <a:pPr marL="109728" indent="0">
              <a:buNone/>
            </a:pPr>
            <a:r>
              <a:rPr lang="en-US" sz="1600" i="1" dirty="0"/>
              <a:t>2</a:t>
            </a:r>
            <a:r>
              <a:rPr lang="en-US" sz="1600" i="1" dirty="0" smtClean="0"/>
              <a:t>. </a:t>
            </a:r>
            <a:r>
              <a:rPr lang="en-US" sz="1600" i="1" dirty="0"/>
              <a:t>What is the effect of </a:t>
            </a:r>
            <a:r>
              <a:rPr lang="en-US" sz="1600" i="1" dirty="0" smtClean="0"/>
              <a:t>inclusion </a:t>
            </a:r>
            <a:r>
              <a:rPr lang="en-US" sz="1600" i="1" dirty="0" smtClean="0"/>
              <a:t>on </a:t>
            </a:r>
            <a:r>
              <a:rPr lang="en-US" sz="1600" i="1" dirty="0"/>
              <a:t>employment for students with autism after controlling for gender, ethnicity, and academic proficiency? </a:t>
            </a:r>
            <a:r>
              <a:rPr lang="en-US" sz="1600" dirty="0"/>
              <a:t> </a:t>
            </a:r>
          </a:p>
        </p:txBody>
      </p:sp>
    </p:spTree>
    <p:extLst>
      <p:ext uri="{BB962C8B-B14F-4D97-AF65-F5344CB8AC3E}">
        <p14:creationId xmlns:p14="http://schemas.microsoft.com/office/powerpoint/2010/main" val="4022439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1600" i="1" dirty="0"/>
              <a:t>3. What is the effect of career and technical education on post-secondary education for students with autism after controlling for gender, ethnicity, and academic proficiency?</a:t>
            </a:r>
          </a:p>
          <a:p>
            <a:pPr marL="109728" indent="0">
              <a:buNone/>
            </a:pPr>
            <a:r>
              <a:rPr lang="en-US" sz="1600" i="1" dirty="0"/>
              <a:t>4. What is the effect of career and technical education on employment for students with autism after controlling for gender, ethnicity, and academic proficiency? </a:t>
            </a:r>
            <a:r>
              <a:rPr lang="en-US" sz="1600" dirty="0"/>
              <a:t> </a:t>
            </a:r>
          </a:p>
          <a:p>
            <a:pPr lvl="1"/>
            <a:endParaRPr lang="en-US" dirty="0"/>
          </a:p>
          <a:p>
            <a:pPr lvl="1"/>
            <a:r>
              <a:rPr lang="en-US" dirty="0"/>
              <a:t>Career and Technical education </a:t>
            </a:r>
            <a:r>
              <a:rPr lang="en-US" dirty="0">
                <a:solidFill>
                  <a:srgbClr val="FF0000"/>
                </a:solidFill>
              </a:rPr>
              <a:t>is not </a:t>
            </a:r>
            <a:r>
              <a:rPr lang="en-US" dirty="0"/>
              <a:t>a significant predictor for college</a:t>
            </a:r>
          </a:p>
          <a:p>
            <a:pPr marL="393192" lvl="1" indent="0">
              <a:buNone/>
            </a:pPr>
            <a:endParaRPr lang="en-US" dirty="0"/>
          </a:p>
          <a:p>
            <a:pPr lvl="1"/>
            <a:r>
              <a:rPr lang="en-US" dirty="0"/>
              <a:t>Career and Technical education </a:t>
            </a:r>
            <a:r>
              <a:rPr lang="en-US" dirty="0">
                <a:solidFill>
                  <a:srgbClr val="FF0000"/>
                </a:solidFill>
              </a:rPr>
              <a:t>is not </a:t>
            </a:r>
            <a:r>
              <a:rPr lang="en-US" dirty="0"/>
              <a:t>a significant predictor for </a:t>
            </a:r>
            <a:r>
              <a:rPr lang="en-US" dirty="0" smtClean="0"/>
              <a:t>employment</a:t>
            </a:r>
            <a:endParaRPr lang="en-US" dirty="0"/>
          </a:p>
        </p:txBody>
      </p:sp>
      <p:sp>
        <p:nvSpPr>
          <p:cNvPr id="3" name="Title 2"/>
          <p:cNvSpPr>
            <a:spLocks noGrp="1"/>
          </p:cNvSpPr>
          <p:nvPr>
            <p:ph type="title"/>
          </p:nvPr>
        </p:nvSpPr>
        <p:spPr/>
        <p:txBody>
          <a:bodyPr/>
          <a:lstStyle/>
          <a:p>
            <a:r>
              <a:rPr lang="en-US" dirty="0" smtClean="0"/>
              <a:t>Results: Questions 3 &amp; 4	</a:t>
            </a:r>
            <a:endParaRPr lang="en-US" dirty="0"/>
          </a:p>
        </p:txBody>
      </p:sp>
    </p:spTree>
    <p:extLst>
      <p:ext uri="{BB962C8B-B14F-4D97-AF65-F5344CB8AC3E}">
        <p14:creationId xmlns:p14="http://schemas.microsoft.com/office/powerpoint/2010/main" val="199295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1600" i="1" dirty="0" smtClean="0"/>
              <a:t>5. What </a:t>
            </a:r>
            <a:r>
              <a:rPr lang="en-US" sz="1600" i="1" dirty="0"/>
              <a:t>is the effect of a work study program on post-secondary education for students with autism after controlling for gender, ethnicity, and academic proficiency? </a:t>
            </a:r>
          </a:p>
          <a:p>
            <a:pPr marL="109728" indent="0">
              <a:buNone/>
            </a:pPr>
            <a:r>
              <a:rPr lang="en-US" sz="1600" i="1" dirty="0" smtClean="0"/>
              <a:t>6. What </a:t>
            </a:r>
            <a:r>
              <a:rPr lang="en-US" sz="1600" i="1" dirty="0"/>
              <a:t>is the effect of a work study program on employment for students with autism after controlling for gender, ethnicity, and academic proficiency? </a:t>
            </a:r>
          </a:p>
          <a:p>
            <a:pPr marL="393192" lvl="1" indent="0">
              <a:buNone/>
            </a:pPr>
            <a:endParaRPr lang="en-US" dirty="0"/>
          </a:p>
          <a:p>
            <a:pPr lvl="1"/>
            <a:r>
              <a:rPr lang="en-US" dirty="0"/>
              <a:t>Work study is a significant </a:t>
            </a:r>
            <a:r>
              <a:rPr lang="en-US" dirty="0">
                <a:solidFill>
                  <a:srgbClr val="FF0000"/>
                </a:solidFill>
              </a:rPr>
              <a:t>negative</a:t>
            </a:r>
            <a:r>
              <a:rPr lang="en-US" dirty="0"/>
              <a:t> predictor for college</a:t>
            </a:r>
          </a:p>
          <a:p>
            <a:pPr lvl="1"/>
            <a:r>
              <a:rPr lang="en-US" dirty="0"/>
              <a:t>Work study is </a:t>
            </a:r>
            <a:r>
              <a:rPr lang="en-US" dirty="0">
                <a:solidFill>
                  <a:srgbClr val="FF0000"/>
                </a:solidFill>
              </a:rPr>
              <a:t>almost</a:t>
            </a:r>
            <a:r>
              <a:rPr lang="en-US" dirty="0"/>
              <a:t> a significant predictor for employment (0.54)</a:t>
            </a:r>
          </a:p>
          <a:p>
            <a:pPr lvl="2"/>
            <a:r>
              <a:rPr lang="en-US" dirty="0"/>
              <a:t>Students in a work study program have…</a:t>
            </a:r>
          </a:p>
          <a:p>
            <a:pPr lvl="3"/>
            <a:r>
              <a:rPr lang="en-US" dirty="0"/>
              <a:t>Two times the odds for employment as compared to those who are not</a:t>
            </a:r>
          </a:p>
          <a:p>
            <a:pPr lvl="3"/>
            <a:r>
              <a:rPr lang="en-US" dirty="0"/>
              <a:t>46% probability for employment </a:t>
            </a:r>
          </a:p>
          <a:p>
            <a:endParaRPr lang="en-US" dirty="0"/>
          </a:p>
        </p:txBody>
      </p:sp>
      <p:sp>
        <p:nvSpPr>
          <p:cNvPr id="3" name="Title 2"/>
          <p:cNvSpPr>
            <a:spLocks noGrp="1"/>
          </p:cNvSpPr>
          <p:nvPr>
            <p:ph type="title"/>
          </p:nvPr>
        </p:nvSpPr>
        <p:spPr/>
        <p:txBody>
          <a:bodyPr/>
          <a:lstStyle/>
          <a:p>
            <a:r>
              <a:rPr lang="en-US" dirty="0" smtClean="0"/>
              <a:t>Results: Questions 5 &amp; 6</a:t>
            </a:r>
            <a:endParaRPr lang="en-US" dirty="0"/>
          </a:p>
        </p:txBody>
      </p:sp>
    </p:spTree>
    <p:extLst>
      <p:ext uri="{BB962C8B-B14F-4D97-AF65-F5344CB8AC3E}">
        <p14:creationId xmlns:p14="http://schemas.microsoft.com/office/powerpoint/2010/main" val="3273117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a:t>Academic Proficiency emerged as a</a:t>
            </a:r>
          </a:p>
          <a:p>
            <a:pPr marL="109728" indent="0" algn="ctr">
              <a:buNone/>
            </a:pPr>
            <a:r>
              <a:rPr lang="en-US" dirty="0"/>
              <a:t>significant predictor for college,  </a:t>
            </a:r>
          </a:p>
          <a:p>
            <a:pPr marL="109728" indent="0" algn="ctr">
              <a:buNone/>
            </a:pPr>
            <a:r>
              <a:rPr lang="en-US" dirty="0"/>
              <a:t>  regardless of the course of study</a:t>
            </a:r>
          </a:p>
          <a:p>
            <a:pPr marL="109728" indent="0">
              <a:buNone/>
            </a:pPr>
            <a:endParaRPr lang="en-US" dirty="0"/>
          </a:p>
        </p:txBody>
      </p:sp>
      <p:sp>
        <p:nvSpPr>
          <p:cNvPr id="3" name="Title 2"/>
          <p:cNvSpPr>
            <a:spLocks noGrp="1"/>
          </p:cNvSpPr>
          <p:nvPr>
            <p:ph type="title"/>
          </p:nvPr>
        </p:nvSpPr>
        <p:spPr/>
        <p:txBody>
          <a:bodyPr/>
          <a:lstStyle/>
          <a:p>
            <a:r>
              <a:rPr lang="en-US" dirty="0" smtClean="0"/>
              <a:t>Additional Results</a:t>
            </a:r>
            <a:endParaRPr lang="en-US" dirty="0"/>
          </a:p>
        </p:txBody>
      </p:sp>
    </p:spTree>
    <p:extLst>
      <p:ext uri="{BB962C8B-B14F-4D97-AF65-F5344CB8AC3E}">
        <p14:creationId xmlns:p14="http://schemas.microsoft.com/office/powerpoint/2010/main" val="282548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0037"/>
            <a:ext cx="8229600" cy="4525963"/>
          </a:xfrm>
        </p:spPr>
        <p:txBody>
          <a:bodyPr/>
          <a:lstStyle/>
          <a:p>
            <a:pPr marL="109728" indent="0">
              <a:buNone/>
            </a:pPr>
            <a:r>
              <a:rPr lang="en-US" sz="2800" dirty="0"/>
              <a:t>1. Inclusion is highly associated with PSE outcomes</a:t>
            </a:r>
          </a:p>
          <a:p>
            <a:pPr marL="109728" indent="0">
              <a:buNone/>
            </a:pPr>
            <a:endParaRPr lang="en-US" sz="2800" dirty="0"/>
          </a:p>
          <a:p>
            <a:pPr marL="109728" indent="0">
              <a:buNone/>
            </a:pPr>
            <a:r>
              <a:rPr lang="en-US" sz="2800" dirty="0"/>
              <a:t>2. Academic proficiency is highly associated with PSE outcomes</a:t>
            </a:r>
          </a:p>
          <a:p>
            <a:pPr marL="109728" indent="0">
              <a:buNone/>
            </a:pPr>
            <a:endParaRPr lang="en-US" sz="2800" dirty="0"/>
          </a:p>
          <a:p>
            <a:pPr marL="109728" indent="0">
              <a:buNone/>
            </a:pPr>
            <a:r>
              <a:rPr lang="en-US" sz="2800" dirty="0"/>
              <a:t>3. Work study is associated with positive employment outcomes. </a:t>
            </a:r>
          </a:p>
          <a:p>
            <a:endParaRPr lang="en-US" dirty="0"/>
          </a:p>
        </p:txBody>
      </p:sp>
      <p:sp>
        <p:nvSpPr>
          <p:cNvPr id="3" name="Title 2"/>
          <p:cNvSpPr>
            <a:spLocks noGrp="1"/>
          </p:cNvSpPr>
          <p:nvPr>
            <p:ph type="title"/>
          </p:nvPr>
        </p:nvSpPr>
        <p:spPr/>
        <p:txBody>
          <a:bodyPr/>
          <a:lstStyle/>
          <a:p>
            <a:r>
              <a:rPr lang="en-US" dirty="0" smtClean="0"/>
              <a:t>Results established:</a:t>
            </a:r>
            <a:endParaRPr lang="en-US" dirty="0"/>
          </a:p>
        </p:txBody>
      </p:sp>
    </p:spTree>
    <p:extLst>
      <p:ext uri="{BB962C8B-B14F-4D97-AF65-F5344CB8AC3E}">
        <p14:creationId xmlns:p14="http://schemas.microsoft.com/office/powerpoint/2010/main" val="5817718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3"/>
              <a:buChar char=""/>
            </a:pPr>
            <a:r>
              <a:rPr lang="en-US" sz="2800" dirty="0"/>
              <a:t>Results </a:t>
            </a:r>
            <a:r>
              <a:rPr lang="en-US" sz="2800" dirty="0" smtClean="0"/>
              <a:t>should be interpreted with the  understanding that these predictors </a:t>
            </a:r>
            <a:r>
              <a:rPr lang="en-US" sz="2800" dirty="0"/>
              <a:t>do not ‘cause’ an outcome. </a:t>
            </a:r>
          </a:p>
          <a:p>
            <a:pPr marL="365760" lvl="1" indent="-256032">
              <a:spcBef>
                <a:spcPts val="400"/>
              </a:spcBef>
              <a:buSzPct val="68000"/>
              <a:buFont typeface="Wingdings 3"/>
              <a:buChar char=""/>
            </a:pPr>
            <a:endParaRPr lang="en-US" sz="2800" dirty="0"/>
          </a:p>
          <a:p>
            <a:pPr marL="365760" lvl="1" indent="-256032">
              <a:spcBef>
                <a:spcPts val="400"/>
              </a:spcBef>
              <a:buSzPct val="68000"/>
              <a:buFont typeface="Wingdings 3"/>
              <a:buChar char=""/>
            </a:pPr>
            <a:r>
              <a:rPr lang="en-US" sz="2800" dirty="0"/>
              <a:t>Rather, these predictors – if </a:t>
            </a:r>
            <a:r>
              <a:rPr lang="en-US" sz="2800" dirty="0" smtClean="0"/>
              <a:t>implemented </a:t>
            </a:r>
            <a:r>
              <a:rPr lang="en-US" sz="2800" dirty="0"/>
              <a:t>in transition planning for students with autism, can improve the odds, or the probability of the outcomes for post-secondary education and employment. </a:t>
            </a:r>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367834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81334246"/>
              </p:ext>
            </p:extLst>
          </p:nvPr>
        </p:nvGraphicFramePr>
        <p:xfrm>
          <a:off x="457200" y="1143000"/>
          <a:ext cx="8458200" cy="533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990600" y="304800"/>
            <a:ext cx="7467600" cy="685800"/>
          </a:xfrm>
        </p:spPr>
        <p:txBody>
          <a:bodyPr>
            <a:normAutofit fontScale="90000"/>
          </a:bodyPr>
          <a:lstStyle/>
          <a:p>
            <a:r>
              <a:rPr lang="en-US" dirty="0" smtClean="0"/>
              <a:t>Historical Perspective of EBPs</a:t>
            </a:r>
            <a:endParaRPr lang="en-US" dirty="0"/>
          </a:p>
        </p:txBody>
      </p:sp>
    </p:spTree>
    <p:extLst>
      <p:ext uri="{BB962C8B-B14F-4D97-AF65-F5344CB8AC3E}">
        <p14:creationId xmlns:p14="http://schemas.microsoft.com/office/powerpoint/2010/main" val="2233580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Evidence-based course of study variables can improve outcomes, but gender and ethnicity can influence the effect of the outcomes. </a:t>
            </a:r>
          </a:p>
          <a:p>
            <a:pPr lvl="1"/>
            <a:endParaRPr lang="en-US" dirty="0"/>
          </a:p>
          <a:p>
            <a:pPr lvl="1"/>
            <a:r>
              <a:rPr lang="en-US" dirty="0"/>
              <a:t>For Example: </a:t>
            </a:r>
          </a:p>
          <a:p>
            <a:pPr lvl="2"/>
            <a:r>
              <a:rPr lang="en-US" dirty="0"/>
              <a:t>Being male increases the odds of employment </a:t>
            </a:r>
            <a:r>
              <a:rPr lang="en-US" sz="1200" dirty="0"/>
              <a:t>(Carter et al., 2012</a:t>
            </a:r>
            <a:r>
              <a:rPr lang="en-US" sz="1200" dirty="0" smtClean="0"/>
              <a:t>)</a:t>
            </a:r>
          </a:p>
          <a:p>
            <a:pPr lvl="2"/>
            <a:r>
              <a:rPr lang="en-US" sz="2000" dirty="0" smtClean="0"/>
              <a:t>Being AA female increases the odds for PSE </a:t>
            </a:r>
            <a:r>
              <a:rPr lang="en-US" sz="1400" dirty="0" smtClean="0"/>
              <a:t>(Baer, 2011)</a:t>
            </a:r>
            <a:endParaRPr lang="en-US" sz="1400" dirty="0"/>
          </a:p>
          <a:p>
            <a:pPr marL="630936" lvl="2" indent="0">
              <a:buNone/>
            </a:pPr>
            <a:endParaRPr lang="en-US" dirty="0"/>
          </a:p>
          <a:p>
            <a:pPr marL="630936" lvl="2" indent="0">
              <a:buNone/>
            </a:pPr>
            <a:r>
              <a:rPr lang="en-US" dirty="0"/>
              <a:t>Due to limited sample size, gender and ethnicity were not significantly associated with specific outcomes for PSE and employment. </a:t>
            </a:r>
          </a:p>
          <a:p>
            <a:pPr marL="109728" indent="0">
              <a:buNone/>
            </a:pP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460144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4525963"/>
          </a:xfrm>
        </p:spPr>
        <p:txBody>
          <a:bodyPr/>
          <a:lstStyle/>
          <a:p>
            <a:r>
              <a:rPr lang="en-US" dirty="0"/>
              <a:t>This study adds three important predictors to existing research for improving outcomes for PSE and employment for students with autism. </a:t>
            </a:r>
          </a:p>
          <a:p>
            <a:pPr lvl="1"/>
            <a:endParaRPr lang="en-US" dirty="0"/>
          </a:p>
          <a:p>
            <a:pPr lvl="1"/>
            <a:r>
              <a:rPr lang="en-US" dirty="0"/>
              <a:t>For PSE - offer an inclusive course of study</a:t>
            </a:r>
          </a:p>
          <a:p>
            <a:pPr lvl="1"/>
            <a:r>
              <a:rPr lang="en-US" dirty="0"/>
              <a:t>For PSE - provide supports to ensure academic proficiency</a:t>
            </a:r>
          </a:p>
          <a:p>
            <a:pPr lvl="1"/>
            <a:r>
              <a:rPr lang="en-US" dirty="0"/>
              <a:t>For employment – offer a work study </a:t>
            </a:r>
            <a:r>
              <a:rPr lang="en-US" dirty="0" smtClean="0"/>
              <a:t>program</a:t>
            </a:r>
            <a:endParaRPr lang="en-US" dirty="0"/>
          </a:p>
        </p:txBody>
      </p:sp>
      <p:sp>
        <p:nvSpPr>
          <p:cNvPr id="3" name="Title 2"/>
          <p:cNvSpPr>
            <a:spLocks noGrp="1"/>
          </p:cNvSpPr>
          <p:nvPr>
            <p:ph type="title"/>
          </p:nvPr>
        </p:nvSpPr>
        <p:spPr/>
        <p:txBody>
          <a:bodyPr/>
          <a:lstStyle/>
          <a:p>
            <a:r>
              <a:rPr lang="en-US" dirty="0" smtClean="0"/>
              <a:t>Implications</a:t>
            </a:r>
            <a:endParaRPr lang="en-US" dirty="0"/>
          </a:p>
        </p:txBody>
      </p:sp>
    </p:spTree>
    <p:extLst>
      <p:ext uri="{BB962C8B-B14F-4D97-AF65-F5344CB8AC3E}">
        <p14:creationId xmlns:p14="http://schemas.microsoft.com/office/powerpoint/2010/main" val="2546166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Post school goals should guide transition planning and provide a direction for career choices that include evidence-based predictors. </a:t>
            </a:r>
          </a:p>
          <a:p>
            <a:pPr marL="109728" indent="0">
              <a:buNone/>
            </a:pPr>
            <a:endParaRPr lang="en-US" dirty="0"/>
          </a:p>
          <a:p>
            <a:r>
              <a:rPr lang="en-US" dirty="0"/>
              <a:t>Opportunities for inclusion, academic achievement, and authentic work-based experiences, can improve outcomes</a:t>
            </a:r>
            <a:r>
              <a:rPr lang="en-US" dirty="0" smtClean="0"/>
              <a:t>.</a:t>
            </a: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Tree>
    <p:extLst>
      <p:ext uri="{BB962C8B-B14F-4D97-AF65-F5344CB8AC3E}">
        <p14:creationId xmlns:p14="http://schemas.microsoft.com/office/powerpoint/2010/main" val="970030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Today, you </a:t>
            </a:r>
            <a:r>
              <a:rPr lang="en-US" dirty="0"/>
              <a:t>have learned </a:t>
            </a:r>
            <a:r>
              <a:rPr lang="en-US" dirty="0" smtClean="0"/>
              <a:t>how </a:t>
            </a:r>
            <a:r>
              <a:rPr lang="en-US" dirty="0" smtClean="0"/>
              <a:t>Evidence-based </a:t>
            </a:r>
            <a:r>
              <a:rPr lang="en-US" dirty="0"/>
              <a:t>practices and </a:t>
            </a:r>
            <a:r>
              <a:rPr lang="en-US" dirty="0" smtClean="0"/>
              <a:t>predictors are identified and defined. </a:t>
            </a:r>
            <a:endParaRPr lang="en-US" dirty="0"/>
          </a:p>
          <a:p>
            <a:r>
              <a:rPr lang="en-US" dirty="0"/>
              <a:t>You understand the importance of using EBPs</a:t>
            </a:r>
          </a:p>
          <a:p>
            <a:r>
              <a:rPr lang="en-US" dirty="0"/>
              <a:t>You know how to find EBPs </a:t>
            </a:r>
            <a:endParaRPr lang="en-US" dirty="0" smtClean="0"/>
          </a:p>
          <a:p>
            <a:r>
              <a:rPr lang="en-US" dirty="0"/>
              <a:t>Y</a:t>
            </a:r>
            <a:r>
              <a:rPr lang="en-US" dirty="0" smtClean="0"/>
              <a:t>ou </a:t>
            </a:r>
            <a:r>
              <a:rPr lang="en-US" dirty="0"/>
              <a:t>have learned that use of Evidence-based practices and predictors can improve student outcomes across a wide range of learners. </a:t>
            </a:r>
          </a:p>
          <a:p>
            <a:endParaRPr lang="en-US" dirty="0"/>
          </a:p>
        </p:txBody>
      </p:sp>
      <p:sp>
        <p:nvSpPr>
          <p:cNvPr id="3" name="Title 2"/>
          <p:cNvSpPr>
            <a:spLocks noGrp="1"/>
          </p:cNvSpPr>
          <p:nvPr>
            <p:ph type="title"/>
          </p:nvPr>
        </p:nvSpPr>
        <p:spPr/>
        <p:txBody>
          <a:bodyPr/>
          <a:lstStyle/>
          <a:p>
            <a:r>
              <a:rPr lang="en-US" dirty="0" smtClean="0"/>
              <a:t>Wrap up</a:t>
            </a:r>
            <a:endParaRPr lang="en-US" dirty="0"/>
          </a:p>
        </p:txBody>
      </p:sp>
    </p:spTree>
    <p:extLst>
      <p:ext uri="{BB962C8B-B14F-4D97-AF65-F5344CB8AC3E}">
        <p14:creationId xmlns:p14="http://schemas.microsoft.com/office/powerpoint/2010/main" val="1527977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will learn about 3 specific EBPs and how to implement them in the classroom</a:t>
            </a:r>
          </a:p>
          <a:p>
            <a:r>
              <a:rPr lang="en-US" dirty="0" smtClean="0"/>
              <a:t>We will learn how to take data in order to determine if the evidence based practice is effective.</a:t>
            </a:r>
          </a:p>
          <a:p>
            <a:r>
              <a:rPr lang="en-US" dirty="0" smtClean="0"/>
              <a:t>We will practice implementing a video modeling intervention</a:t>
            </a:r>
            <a:endParaRPr lang="en-US" dirty="0"/>
          </a:p>
        </p:txBody>
      </p:sp>
      <p:sp>
        <p:nvSpPr>
          <p:cNvPr id="3" name="Title 2"/>
          <p:cNvSpPr>
            <a:spLocks noGrp="1"/>
          </p:cNvSpPr>
          <p:nvPr>
            <p:ph type="title"/>
          </p:nvPr>
        </p:nvSpPr>
        <p:spPr/>
        <p:txBody>
          <a:bodyPr/>
          <a:lstStyle/>
          <a:p>
            <a:r>
              <a:rPr lang="en-US" dirty="0" smtClean="0"/>
              <a:t>Next Week</a:t>
            </a:r>
            <a:endParaRPr lang="en-US" dirty="0"/>
          </a:p>
        </p:txBody>
      </p:sp>
    </p:spTree>
    <p:extLst>
      <p:ext uri="{BB962C8B-B14F-4D97-AF65-F5344CB8AC3E}">
        <p14:creationId xmlns:p14="http://schemas.microsoft.com/office/powerpoint/2010/main" val="1436972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the index card provided. </a:t>
            </a:r>
          </a:p>
          <a:p>
            <a:pPr lvl="1"/>
            <a:r>
              <a:rPr lang="en-US" dirty="0" smtClean="0"/>
              <a:t>Please write 1-2 things you have learned today</a:t>
            </a:r>
          </a:p>
          <a:p>
            <a:pPr lvl="1"/>
            <a:r>
              <a:rPr lang="en-US" dirty="0" smtClean="0"/>
              <a:t>On the back of the </a:t>
            </a:r>
            <a:r>
              <a:rPr lang="en-US" dirty="0" smtClean="0"/>
              <a:t>card, </a:t>
            </a:r>
            <a:r>
              <a:rPr lang="en-US" dirty="0" smtClean="0"/>
              <a:t>please let me know if anything was “muddy” and you need further explanation. </a:t>
            </a:r>
          </a:p>
          <a:p>
            <a:pPr lvl="1"/>
            <a:r>
              <a:rPr lang="en-US" dirty="0" smtClean="0"/>
              <a:t>Please turn in your cards before you leave. </a:t>
            </a:r>
          </a:p>
          <a:p>
            <a:pPr lvl="1"/>
            <a:endParaRPr lang="en-US" dirty="0"/>
          </a:p>
          <a:p>
            <a:pPr lvl="1"/>
            <a:r>
              <a:rPr lang="en-US" dirty="0" smtClean="0"/>
              <a:t>Thank you for your participation today!!!!</a:t>
            </a:r>
          </a:p>
        </p:txBody>
      </p:sp>
      <p:sp>
        <p:nvSpPr>
          <p:cNvPr id="3" name="Title 2"/>
          <p:cNvSpPr>
            <a:spLocks noGrp="1"/>
          </p:cNvSpPr>
          <p:nvPr>
            <p:ph type="title"/>
          </p:nvPr>
        </p:nvSpPr>
        <p:spPr/>
        <p:txBody>
          <a:bodyPr/>
          <a:lstStyle/>
          <a:p>
            <a:r>
              <a:rPr lang="en-US" dirty="0" smtClean="0"/>
              <a:t>Before you leave…</a:t>
            </a:r>
            <a:endParaRPr lang="en-US" dirty="0"/>
          </a:p>
        </p:txBody>
      </p:sp>
    </p:spTree>
    <p:extLst>
      <p:ext uri="{BB962C8B-B14F-4D97-AF65-F5344CB8AC3E}">
        <p14:creationId xmlns:p14="http://schemas.microsoft.com/office/powerpoint/2010/main" val="1049014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Any Questions?</a:t>
            </a:r>
            <a:endParaRPr lang="en-US" dirty="0"/>
          </a:p>
        </p:txBody>
      </p:sp>
      <p:pic>
        <p:nvPicPr>
          <p:cNvPr id="4" name="Picture 2" descr="C:\Users\Carol\AppData\Local\Microsoft\Windows\Temporary Internet Files\Content.IE5\1B21GT8R\MP900315598[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3200" y="2439575"/>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8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Student performance has been shown to increase and improve when EBPs are used and implemented with fidelity (Cook, </a:t>
            </a:r>
            <a:r>
              <a:rPr lang="en-US" dirty="0" err="1" smtClean="0"/>
              <a:t>Tankersley</a:t>
            </a:r>
            <a:r>
              <a:rPr lang="en-US" dirty="0" smtClean="0"/>
              <a:t>, &amp; </a:t>
            </a:r>
            <a:r>
              <a:rPr lang="en-US" dirty="0" err="1" smtClean="0"/>
              <a:t>Harjusola</a:t>
            </a:r>
            <a:r>
              <a:rPr lang="en-US" dirty="0" smtClean="0"/>
              <a:t>-Webb, 2008)</a:t>
            </a:r>
          </a:p>
          <a:p>
            <a:r>
              <a:rPr lang="en-US" dirty="0" smtClean="0"/>
              <a:t>Special educators are required by professional standards to use EBPs (Council for Exceptional Children, 2009)</a:t>
            </a:r>
          </a:p>
          <a:p>
            <a:r>
              <a:rPr lang="en-US" dirty="0" smtClean="0"/>
              <a:t>When teachers have the knowledge of EBPs, they are better equipped to match the strategies to the individual needs of each student served.  </a:t>
            </a:r>
            <a:endParaRPr lang="en-US" dirty="0"/>
          </a:p>
        </p:txBody>
      </p:sp>
      <p:sp>
        <p:nvSpPr>
          <p:cNvPr id="2" name="Title 1"/>
          <p:cNvSpPr>
            <a:spLocks noGrp="1"/>
          </p:cNvSpPr>
          <p:nvPr>
            <p:ph type="title"/>
          </p:nvPr>
        </p:nvSpPr>
        <p:spPr/>
        <p:txBody>
          <a:bodyPr/>
          <a:lstStyle/>
          <a:p>
            <a:r>
              <a:rPr lang="en-US" dirty="0" smtClean="0"/>
              <a:t>The Importance of EBPs</a:t>
            </a:r>
            <a:endParaRPr lang="en-US" dirty="0"/>
          </a:p>
        </p:txBody>
      </p:sp>
    </p:spTree>
    <p:extLst>
      <p:ext uri="{BB962C8B-B14F-4D97-AF65-F5344CB8AC3E}">
        <p14:creationId xmlns:p14="http://schemas.microsoft.com/office/powerpoint/2010/main" val="2628868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077200" cy="5102352"/>
          </a:xfrm>
        </p:spPr>
        <p:txBody>
          <a:bodyPr>
            <a:normAutofit/>
          </a:bodyPr>
          <a:lstStyle/>
          <a:p>
            <a:r>
              <a:rPr lang="en-US" b="1" dirty="0" smtClean="0"/>
              <a:t>Council for Exceptional Children</a:t>
            </a:r>
            <a:endParaRPr lang="en-US" dirty="0"/>
          </a:p>
          <a:p>
            <a:pPr lvl="1"/>
            <a:r>
              <a:rPr lang="en-US" dirty="0">
                <a:hlinkClick r:id="rId3"/>
              </a:rPr>
              <a:t>https://</a:t>
            </a:r>
            <a:r>
              <a:rPr lang="en-US" dirty="0" smtClean="0">
                <a:hlinkClick r:id="rId3"/>
              </a:rPr>
              <a:t>www.cec.sped.org/Standards/Evidence-Based-Practice-Resources-Original</a:t>
            </a:r>
            <a:endParaRPr lang="en-US" dirty="0" smtClean="0"/>
          </a:p>
          <a:p>
            <a:pPr marL="393192" lvl="1" indent="0">
              <a:buNone/>
            </a:pPr>
            <a:endParaRPr lang="en-US" sz="1200" dirty="0" smtClean="0"/>
          </a:p>
          <a:p>
            <a:r>
              <a:rPr lang="en-US" b="1" dirty="0" smtClean="0"/>
              <a:t>What Works Clearinghouse </a:t>
            </a:r>
          </a:p>
          <a:p>
            <a:pPr lvl="1"/>
            <a:r>
              <a:rPr lang="en-US" b="1" dirty="0">
                <a:hlinkClick r:id="rId4"/>
              </a:rPr>
              <a:t>http://ies.ed.gov/ncee/wwc</a:t>
            </a:r>
            <a:r>
              <a:rPr lang="en-US" b="1" dirty="0" smtClean="0">
                <a:hlinkClick r:id="rId4"/>
              </a:rPr>
              <a:t>/</a:t>
            </a:r>
            <a:endParaRPr lang="en-US" b="1" dirty="0" smtClean="0"/>
          </a:p>
          <a:p>
            <a:pPr marL="393192" lvl="1" indent="0">
              <a:buNone/>
            </a:pPr>
            <a:endParaRPr lang="en-US" sz="1200" b="1" dirty="0"/>
          </a:p>
          <a:p>
            <a:r>
              <a:rPr lang="en-US" b="1" dirty="0" smtClean="0"/>
              <a:t>National Secondary Transition Technical Assistance Center (</a:t>
            </a:r>
            <a:r>
              <a:rPr lang="en-US" b="1" dirty="0" err="1" smtClean="0"/>
              <a:t>nsttac</a:t>
            </a:r>
            <a:r>
              <a:rPr lang="en-US" b="1" dirty="0" smtClean="0"/>
              <a:t>) </a:t>
            </a:r>
            <a:endParaRPr lang="en-US" b="1" dirty="0"/>
          </a:p>
          <a:p>
            <a:pPr lvl="1"/>
            <a:r>
              <a:rPr lang="en-US" b="1" dirty="0">
                <a:hlinkClick r:id="rId5"/>
              </a:rPr>
              <a:t>http://</a:t>
            </a:r>
            <a:r>
              <a:rPr lang="en-US" b="1" dirty="0" smtClean="0">
                <a:hlinkClick r:id="rId5"/>
              </a:rPr>
              <a:t>www.nsttac.org/content/evidence-based-practices</a:t>
            </a:r>
            <a:endParaRPr lang="en-US" b="1" dirty="0" smtClean="0"/>
          </a:p>
          <a:p>
            <a:pPr lvl="1"/>
            <a:endParaRPr lang="en-US" sz="1200" b="1" dirty="0"/>
          </a:p>
          <a:p>
            <a:r>
              <a:rPr lang="en-US" b="1" dirty="0" smtClean="0"/>
              <a:t>Peer reviewed studies </a:t>
            </a:r>
            <a:r>
              <a:rPr lang="en-US" dirty="0" smtClean="0"/>
              <a:t>in research journals</a:t>
            </a:r>
          </a:p>
        </p:txBody>
      </p:sp>
      <p:sp>
        <p:nvSpPr>
          <p:cNvPr id="2" name="Title 1"/>
          <p:cNvSpPr>
            <a:spLocks noGrp="1"/>
          </p:cNvSpPr>
          <p:nvPr>
            <p:ph type="title"/>
          </p:nvPr>
        </p:nvSpPr>
        <p:spPr>
          <a:xfrm>
            <a:off x="457200" y="274638"/>
            <a:ext cx="7467600" cy="868362"/>
          </a:xfrm>
        </p:spPr>
        <p:txBody>
          <a:bodyPr/>
          <a:lstStyle/>
          <a:p>
            <a:pPr algn="ctr"/>
            <a:r>
              <a:rPr lang="en-US" dirty="0" smtClean="0"/>
              <a:t>How to Find EBPs</a:t>
            </a:r>
            <a:endParaRPr lang="en-US" dirty="0"/>
          </a:p>
        </p:txBody>
      </p:sp>
    </p:spTree>
    <p:extLst>
      <p:ext uri="{BB962C8B-B14F-4D97-AF65-F5344CB8AC3E}">
        <p14:creationId xmlns:p14="http://schemas.microsoft.com/office/powerpoint/2010/main" val="281570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848600" cy="4648200"/>
          </a:xfrm>
        </p:spPr>
        <p:txBody>
          <a:bodyPr>
            <a:normAutofit fontScale="92500"/>
          </a:bodyPr>
          <a:lstStyle/>
          <a:p>
            <a:r>
              <a:rPr lang="en-US" dirty="0" smtClean="0"/>
              <a:t>Journal articles are not always accessible for educators</a:t>
            </a:r>
          </a:p>
          <a:p>
            <a:pPr marL="0" indent="0">
              <a:buNone/>
            </a:pPr>
            <a:endParaRPr lang="en-US" sz="1300" dirty="0" smtClean="0"/>
          </a:p>
          <a:p>
            <a:r>
              <a:rPr lang="en-US" dirty="0"/>
              <a:t>Training programs do not consistently disseminate EBPs</a:t>
            </a:r>
          </a:p>
          <a:p>
            <a:pPr marL="0" indent="0">
              <a:buNone/>
            </a:pPr>
            <a:endParaRPr lang="en-US" sz="1300" dirty="0" smtClean="0"/>
          </a:p>
          <a:p>
            <a:r>
              <a:rPr lang="en-US" dirty="0" smtClean="0"/>
              <a:t>Educators may not be familiar with reliable websites that contain EBPs</a:t>
            </a:r>
          </a:p>
          <a:p>
            <a:pPr marL="0" indent="0">
              <a:buNone/>
            </a:pPr>
            <a:endParaRPr lang="en-US" sz="1300" dirty="0" smtClean="0"/>
          </a:p>
          <a:p>
            <a:r>
              <a:rPr lang="en-US" dirty="0" smtClean="0"/>
              <a:t>Sometimes credible sites are hard to navigate </a:t>
            </a:r>
          </a:p>
          <a:p>
            <a:pPr lvl="1"/>
            <a:r>
              <a:rPr lang="en-US" dirty="0"/>
              <a:t>The Internet is easily accessible – however it is not a reliable source for finding </a:t>
            </a:r>
            <a:r>
              <a:rPr lang="en-US" dirty="0" smtClean="0"/>
              <a:t>EBPs</a:t>
            </a:r>
          </a:p>
          <a:p>
            <a:pPr lvl="1"/>
            <a:r>
              <a:rPr lang="en-US" dirty="0" smtClean="0">
                <a:hlinkClick r:id="rId3"/>
              </a:rPr>
              <a:t>www.specialedweb.org</a:t>
            </a:r>
            <a:endParaRPr lang="en-US" dirty="0" smtClean="0"/>
          </a:p>
          <a:p>
            <a:pPr lvl="1"/>
            <a:endParaRPr lang="en-US" dirty="0" smtClean="0"/>
          </a:p>
        </p:txBody>
      </p:sp>
      <p:sp>
        <p:nvSpPr>
          <p:cNvPr id="2" name="Title 1"/>
          <p:cNvSpPr>
            <a:spLocks noGrp="1"/>
          </p:cNvSpPr>
          <p:nvPr>
            <p:ph type="title"/>
          </p:nvPr>
        </p:nvSpPr>
        <p:spPr/>
        <p:txBody>
          <a:bodyPr>
            <a:normAutofit/>
          </a:bodyPr>
          <a:lstStyle/>
          <a:p>
            <a:r>
              <a:rPr lang="en-US" dirty="0" smtClean="0"/>
              <a:t>Why isn’t everyone using EBPs?</a:t>
            </a:r>
            <a:endParaRPr lang="en-US" dirty="0"/>
          </a:p>
        </p:txBody>
      </p:sp>
    </p:spTree>
    <p:extLst>
      <p:ext uri="{BB962C8B-B14F-4D97-AF65-F5344CB8AC3E}">
        <p14:creationId xmlns:p14="http://schemas.microsoft.com/office/powerpoint/2010/main" val="3940561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Owner\AppData\Local\Microsoft\Windows\Temporary Internet Files\Content.IE5\1L8K2EQA\MC900434663[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657061"/>
            <a:ext cx="1555750" cy="2054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Evidence- Based Practices:</a:t>
            </a:r>
            <a:endParaRPr lang="en-US" dirty="0"/>
          </a:p>
        </p:txBody>
      </p:sp>
      <p:sp>
        <p:nvSpPr>
          <p:cNvPr id="5" name="Rectangle 4"/>
          <p:cNvSpPr/>
          <p:nvPr/>
        </p:nvSpPr>
        <p:spPr>
          <a:xfrm>
            <a:off x="1192696" y="2667000"/>
            <a:ext cx="4041450" cy="707886"/>
          </a:xfrm>
          <a:prstGeom prst="rect">
            <a:avLst/>
          </a:prstGeom>
        </p:spPr>
        <p:txBody>
          <a:bodyPr wrap="square">
            <a:spAutoFit/>
          </a:bodyPr>
          <a:lstStyle/>
          <a:p>
            <a:r>
              <a:rPr lang="en-US" sz="4000" dirty="0"/>
              <a:t>Application </a:t>
            </a:r>
          </a:p>
        </p:txBody>
      </p:sp>
    </p:spTree>
    <p:extLst>
      <p:ext uri="{BB962C8B-B14F-4D97-AF65-F5344CB8AC3E}">
        <p14:creationId xmlns:p14="http://schemas.microsoft.com/office/powerpoint/2010/main" val="38031821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2399</TotalTime>
  <Words>5388</Words>
  <Application>Microsoft Office PowerPoint</Application>
  <PresentationFormat>On-screen Show (4:3)</PresentationFormat>
  <Paragraphs>423</Paragraphs>
  <Slides>56</Slides>
  <Notes>21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Concourse</vt:lpstr>
      <vt:lpstr>Evidence-based Predictors and Practices for Promoting Positive Outcomes for Transition Age Youth with Disabilities.  </vt:lpstr>
      <vt:lpstr>Presentation Objectives</vt:lpstr>
      <vt:lpstr>Pre-Assessment: Quik Check </vt:lpstr>
      <vt:lpstr>Evidence-Based Practices Defined</vt:lpstr>
      <vt:lpstr>Historical Perspective of EBPs</vt:lpstr>
      <vt:lpstr>The Importance of EBPs</vt:lpstr>
      <vt:lpstr>How to Find EBPs</vt:lpstr>
      <vt:lpstr>Why isn’t everyone using EBPs?</vt:lpstr>
      <vt:lpstr>Evidence- Based Practices:</vt:lpstr>
      <vt:lpstr>Evidence Based Practices</vt:lpstr>
      <vt:lpstr>Evidence-Based Practices</vt:lpstr>
      <vt:lpstr>Video Modeling Defined:  </vt:lpstr>
      <vt:lpstr> Analysis of Video Modeling Interventions: Is there a difference in the effectiveness in Types of Video Modeling?</vt:lpstr>
      <vt:lpstr>Pilot Study 1: The Story of Elle and the Power of Video Modeling</vt:lpstr>
      <vt:lpstr>Pilot Study 2: Brad &amp; the Dean’s Office</vt:lpstr>
      <vt:lpstr>A Meta-Analysis of Video Modeling Interventions that Teach Employment Related Skills  to Individuals with Autism</vt:lpstr>
      <vt:lpstr>Patrick &amp; Long Division</vt:lpstr>
      <vt:lpstr>Video Modeling:  An Evidence-Based Practice</vt:lpstr>
      <vt:lpstr>Video Modeling:  An Evidence-Based Practice</vt:lpstr>
      <vt:lpstr>Video Modeling:  An Evidence-Based Practice</vt:lpstr>
      <vt:lpstr>A Basic Overview of the Video Modeling Process</vt:lpstr>
      <vt:lpstr>Types of Video Modeling</vt:lpstr>
      <vt:lpstr>Peer Video Modeling Examples</vt:lpstr>
      <vt:lpstr>Video Self Modeling</vt:lpstr>
      <vt:lpstr>Point of View Video Modeling</vt:lpstr>
      <vt:lpstr>Video Model: Instructional Example from NSTAAC</vt:lpstr>
      <vt:lpstr>Recap of the Research on Video Modeling</vt:lpstr>
      <vt:lpstr>Benefits of Video Modeling</vt:lpstr>
      <vt:lpstr>Any Questions so Far?</vt:lpstr>
      <vt:lpstr>Evidence-Based Predictors</vt:lpstr>
      <vt:lpstr>Evidence-Based Predictors              Application </vt:lpstr>
      <vt:lpstr>Evidence Based Predictors</vt:lpstr>
      <vt:lpstr>Evidence-Based Predictors</vt:lpstr>
      <vt:lpstr>Predictors for Postsecondary Education </vt:lpstr>
      <vt:lpstr>Predictors for Employment</vt:lpstr>
      <vt:lpstr>Interesting Predictors for Employment</vt:lpstr>
      <vt:lpstr>Interesting Predictors for Inclusion</vt:lpstr>
      <vt:lpstr>Evidence-Based Predictors</vt:lpstr>
      <vt:lpstr>Purpose of my Study</vt:lpstr>
      <vt:lpstr>Study Design</vt:lpstr>
      <vt:lpstr>Participants</vt:lpstr>
      <vt:lpstr>Variables</vt:lpstr>
      <vt:lpstr>Variables</vt:lpstr>
      <vt:lpstr>Results: Questions 1 &amp; 2</vt:lpstr>
      <vt:lpstr>Results: Questions 3 &amp; 4 </vt:lpstr>
      <vt:lpstr>Results: Questions 5 &amp; 6</vt:lpstr>
      <vt:lpstr>Additional Results</vt:lpstr>
      <vt:lpstr>Results established:</vt:lpstr>
      <vt:lpstr>Discussion</vt:lpstr>
      <vt:lpstr>Discussion</vt:lpstr>
      <vt:lpstr>Implications</vt:lpstr>
      <vt:lpstr>Recommendations</vt:lpstr>
      <vt:lpstr>Wrap up</vt:lpstr>
      <vt:lpstr>Next Week</vt:lpstr>
      <vt:lpstr>Before you leave…</vt:lpstr>
      <vt:lpstr>Any 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Predictors and Practices for Promoting Positive Outcomes for Youth with Disabilities.  </dc:title>
  <dc:creator>Carol</dc:creator>
  <cp:lastModifiedBy>Carol</cp:lastModifiedBy>
  <cp:revision>159</cp:revision>
  <dcterms:created xsi:type="dcterms:W3CDTF">2015-06-02T02:16:57Z</dcterms:created>
  <dcterms:modified xsi:type="dcterms:W3CDTF">2015-06-09T17:06:05Z</dcterms:modified>
</cp:coreProperties>
</file>