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4.xml" ContentType="application/vnd.openxmlformats-officedocument.drawingml.chart+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1" r:id="rId1"/>
  </p:sldMasterIdLst>
  <p:notesMasterIdLst>
    <p:notesMasterId r:id="rId50"/>
  </p:notesMasterIdLst>
  <p:sldIdLst>
    <p:sldId id="256" r:id="rId2"/>
    <p:sldId id="303" r:id="rId3"/>
    <p:sldId id="258" r:id="rId4"/>
    <p:sldId id="328" r:id="rId5"/>
    <p:sldId id="319" r:id="rId6"/>
    <p:sldId id="261" r:id="rId7"/>
    <p:sldId id="262" r:id="rId8"/>
    <p:sldId id="263" r:id="rId9"/>
    <p:sldId id="264" r:id="rId10"/>
    <p:sldId id="315" r:id="rId11"/>
    <p:sldId id="317" r:id="rId12"/>
    <p:sldId id="304" r:id="rId13"/>
    <p:sldId id="265" r:id="rId14"/>
    <p:sldId id="323" r:id="rId15"/>
    <p:sldId id="268" r:id="rId16"/>
    <p:sldId id="305" r:id="rId17"/>
    <p:sldId id="267" r:id="rId18"/>
    <p:sldId id="307" r:id="rId19"/>
    <p:sldId id="291" r:id="rId20"/>
    <p:sldId id="292" r:id="rId21"/>
    <p:sldId id="325" r:id="rId22"/>
    <p:sldId id="324" r:id="rId23"/>
    <p:sldId id="326" r:id="rId24"/>
    <p:sldId id="329" r:id="rId25"/>
    <p:sldId id="294" r:id="rId26"/>
    <p:sldId id="310" r:id="rId27"/>
    <p:sldId id="311" r:id="rId28"/>
    <p:sldId id="312" r:id="rId29"/>
    <p:sldId id="331" r:id="rId30"/>
    <p:sldId id="332" r:id="rId31"/>
    <p:sldId id="348" r:id="rId32"/>
    <p:sldId id="349" r:id="rId33"/>
    <p:sldId id="335" r:id="rId34"/>
    <p:sldId id="350" r:id="rId35"/>
    <p:sldId id="337" r:id="rId36"/>
    <p:sldId id="338" r:id="rId37"/>
    <p:sldId id="339" r:id="rId38"/>
    <p:sldId id="340" r:id="rId39"/>
    <p:sldId id="341" r:id="rId40"/>
    <p:sldId id="343" r:id="rId41"/>
    <p:sldId id="344" r:id="rId42"/>
    <p:sldId id="345" r:id="rId43"/>
    <p:sldId id="346" r:id="rId44"/>
    <p:sldId id="297" r:id="rId45"/>
    <p:sldId id="299" r:id="rId46"/>
    <p:sldId id="300" r:id="rId47"/>
    <p:sldId id="301" r:id="rId48"/>
    <p:sldId id="302"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9900"/>
    <a:srgbClr val="A1393B"/>
    <a:srgbClr val="FABB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51" autoAdjust="0"/>
    <p:restoredTop sz="86388" autoAdjust="0"/>
  </p:normalViewPr>
  <p:slideViewPr>
    <p:cSldViewPr snapToGrid="0" snapToObjects="1">
      <p:cViewPr>
        <p:scale>
          <a:sx n="70" d="100"/>
          <a:sy n="70" d="100"/>
        </p:scale>
        <p:origin x="-1842"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281933508311461E-2"/>
          <c:y val="8.8127788713910762E-2"/>
          <c:w val="0.90825483620103042"/>
          <c:h val="0.6516226656819708"/>
        </c:manualLayout>
      </c:layout>
      <c:lineChart>
        <c:grouping val="standard"/>
        <c:varyColors val="0"/>
        <c:ser>
          <c:idx val="0"/>
          <c:order val="0"/>
          <c:tx>
            <c:strRef>
              <c:f>Sheet1!$B$1</c:f>
              <c:strCache>
                <c:ptCount val="1"/>
                <c:pt idx="0">
                  <c:v>Work 16-19 all</c:v>
                </c:pt>
              </c:strCache>
            </c:strRef>
          </c:tx>
          <c:spPr>
            <a:ln w="57150" cmpd="dbl">
              <a:solidFill>
                <a:schemeClr val="tx1"/>
              </a:solidFill>
            </a:ln>
          </c:spPr>
          <c:marker>
            <c:symbol val="none"/>
          </c:marker>
          <c:trendline>
            <c:spPr>
              <a:ln w="28575"/>
            </c:spPr>
            <c:trendlineType val="linear"/>
            <c:dispRSqr val="0"/>
            <c:dispEq val="0"/>
          </c:trendline>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Sheet1!$B$2:$B$11</c:f>
              <c:numCache>
                <c:formatCode>General</c:formatCode>
                <c:ptCount val="10"/>
                <c:pt idx="0">
                  <c:v>41</c:v>
                </c:pt>
                <c:pt idx="1">
                  <c:v>39</c:v>
                </c:pt>
                <c:pt idx="2">
                  <c:v>36</c:v>
                </c:pt>
                <c:pt idx="3">
                  <c:v>34</c:v>
                </c:pt>
                <c:pt idx="4">
                  <c:v>33</c:v>
                </c:pt>
                <c:pt idx="5">
                  <c:v>32</c:v>
                </c:pt>
                <c:pt idx="6">
                  <c:v>30</c:v>
                </c:pt>
                <c:pt idx="7">
                  <c:v>30</c:v>
                </c:pt>
                <c:pt idx="8">
                  <c:v>29</c:v>
                </c:pt>
                <c:pt idx="9">
                  <c:v>29</c:v>
                </c:pt>
              </c:numCache>
            </c:numRef>
          </c:val>
          <c:smooth val="0"/>
        </c:ser>
        <c:ser>
          <c:idx val="1"/>
          <c:order val="1"/>
          <c:tx>
            <c:strRef>
              <c:f>Sheet1!$C$1</c:f>
              <c:strCache>
                <c:ptCount val="1"/>
                <c:pt idx="0">
                  <c:v>Work OLTS</c:v>
                </c:pt>
              </c:strCache>
            </c:strRef>
          </c:tx>
          <c:spPr>
            <a:ln w="57150" cmpd="sng">
              <a:solidFill>
                <a:srgbClr val="0000FF"/>
              </a:solidFill>
              <a:prstDash val="solid"/>
            </a:ln>
          </c:spPr>
          <c:marker>
            <c:symbol val="none"/>
          </c:marker>
          <c:trendline>
            <c:spPr>
              <a:ln w="47625" cmpd="dbl">
                <a:solidFill>
                  <a:srgbClr val="0070C0"/>
                </a:solidFill>
              </a:ln>
            </c:spPr>
            <c:trendlineType val="linear"/>
            <c:dispRSqr val="0"/>
            <c:dispEq val="0"/>
          </c:trendline>
          <c:cat>
            <c:numRef>
              <c:f>Sheet1!$A$2:$A$11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Sheet1!$C$2:$C$11</c:f>
              <c:numCache>
                <c:formatCode>General</c:formatCode>
                <c:ptCount val="10"/>
                <c:pt idx="0">
                  <c:v>76</c:v>
                </c:pt>
                <c:pt idx="1">
                  <c:v>78</c:v>
                </c:pt>
                <c:pt idx="2">
                  <c:v>69</c:v>
                </c:pt>
                <c:pt idx="3">
                  <c:v>54</c:v>
                </c:pt>
                <c:pt idx="4">
                  <c:v>51</c:v>
                </c:pt>
                <c:pt idx="5">
                  <c:v>47</c:v>
                </c:pt>
                <c:pt idx="6">
                  <c:v>50</c:v>
                </c:pt>
                <c:pt idx="7">
                  <c:v>53</c:v>
                </c:pt>
                <c:pt idx="8">
                  <c:v>60</c:v>
                </c:pt>
                <c:pt idx="9">
                  <c:v>60</c:v>
                </c:pt>
              </c:numCache>
            </c:numRef>
          </c:val>
          <c:smooth val="0"/>
        </c:ser>
        <c:dLbls>
          <c:showLegendKey val="0"/>
          <c:showVal val="0"/>
          <c:showCatName val="0"/>
          <c:showSerName val="0"/>
          <c:showPercent val="0"/>
          <c:showBubbleSize val="0"/>
        </c:dLbls>
        <c:marker val="1"/>
        <c:smooth val="0"/>
        <c:axId val="53419008"/>
        <c:axId val="53424896"/>
      </c:lineChart>
      <c:catAx>
        <c:axId val="53419008"/>
        <c:scaling>
          <c:orientation val="minMax"/>
        </c:scaling>
        <c:delete val="0"/>
        <c:axPos val="b"/>
        <c:numFmt formatCode="General" sourceLinked="1"/>
        <c:majorTickMark val="none"/>
        <c:minorTickMark val="none"/>
        <c:tickLblPos val="nextTo"/>
        <c:txPr>
          <a:bodyPr/>
          <a:lstStyle/>
          <a:p>
            <a:pPr>
              <a:defRPr sz="1600"/>
            </a:pPr>
            <a:endParaRPr lang="en-US"/>
          </a:p>
        </c:txPr>
        <c:crossAx val="53424896"/>
        <c:crosses val="autoZero"/>
        <c:auto val="1"/>
        <c:lblAlgn val="ctr"/>
        <c:lblOffset val="100"/>
        <c:noMultiLvlLbl val="0"/>
      </c:catAx>
      <c:valAx>
        <c:axId val="53424896"/>
        <c:scaling>
          <c:orientation val="minMax"/>
        </c:scaling>
        <c:delete val="0"/>
        <c:axPos val="l"/>
        <c:majorGridlines>
          <c:spPr>
            <a:ln cmpd="sng">
              <a:solidFill>
                <a:schemeClr val="tx1"/>
              </a:solidFill>
            </a:ln>
          </c:spPr>
        </c:majorGridlines>
        <c:numFmt formatCode="#,##0;\-#,##0" sourceLinked="0"/>
        <c:majorTickMark val="none"/>
        <c:minorTickMark val="none"/>
        <c:tickLblPos val="nextTo"/>
        <c:spPr>
          <a:ln w="9525">
            <a:noFill/>
          </a:ln>
        </c:spPr>
        <c:crossAx val="53419008"/>
        <c:crosses val="autoZero"/>
        <c:crossBetween val="between"/>
      </c:valAx>
    </c:plotArea>
    <c:legend>
      <c:legendPos val="b"/>
      <c:layout>
        <c:manualLayout>
          <c:xMode val="edge"/>
          <c:yMode val="edge"/>
          <c:x val="0.05"/>
          <c:y val="0.8435864512888378"/>
          <c:w val="0.90000000000000013"/>
          <c:h val="0.15641354871116223"/>
        </c:manualLayout>
      </c:layout>
      <c:overlay val="0"/>
      <c:spPr>
        <a:solidFill>
          <a:schemeClr val="bg1"/>
        </a:solidFill>
      </c:sp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253791283628759E-2"/>
          <c:y val="4.2704450440555736E-2"/>
          <c:w val="0.88448167465835448"/>
          <c:h val="0.68351981033798481"/>
        </c:manualLayout>
      </c:layout>
      <c:barChart>
        <c:barDir val="col"/>
        <c:grouping val="clustered"/>
        <c:varyColors val="0"/>
        <c:ser>
          <c:idx val="0"/>
          <c:order val="0"/>
          <c:tx>
            <c:strRef>
              <c:f>Sheet1!$B$1</c:f>
              <c:strCache>
                <c:ptCount val="1"/>
                <c:pt idx="0">
                  <c:v>Exit (20,181)</c:v>
                </c:pt>
              </c:strCache>
            </c:strRef>
          </c:tx>
          <c:invertIfNegative val="0"/>
          <c:cat>
            <c:strRef>
              <c:f>Sheet1!$A$2:$A$14</c:f>
              <c:strCache>
                <c:ptCount val="13"/>
                <c:pt idx="0">
                  <c:v>Female</c:v>
                </c:pt>
                <c:pt idx="1">
                  <c:v>African-American</c:v>
                </c:pt>
                <c:pt idx="2">
                  <c:v>Autism</c:v>
                </c:pt>
                <c:pt idx="3">
                  <c:v>Intellectual </c:v>
                </c:pt>
                <c:pt idx="4">
                  <c:v>Multiple </c:v>
                </c:pt>
                <c:pt idx="5">
                  <c:v>Emotional </c:v>
                </c:pt>
                <c:pt idx="6">
                  <c:v>Other Health</c:v>
                </c:pt>
                <c:pt idx="7">
                  <c:v>Learning</c:v>
                </c:pt>
                <c:pt idx="8">
                  <c:v>Hearing </c:v>
                </c:pt>
                <c:pt idx="9">
                  <c:v>Orthopedic</c:v>
                </c:pt>
                <c:pt idx="10">
                  <c:v>Visual</c:v>
                </c:pt>
                <c:pt idx="11">
                  <c:v>Traumatic Brain</c:v>
                </c:pt>
                <c:pt idx="12">
                  <c:v>Speech</c:v>
                </c:pt>
              </c:strCache>
            </c:strRef>
          </c:cat>
          <c:val>
            <c:numRef>
              <c:f>Sheet1!$B$2:$B$14</c:f>
              <c:numCache>
                <c:formatCode>General</c:formatCode>
                <c:ptCount val="13"/>
                <c:pt idx="0">
                  <c:v>38</c:v>
                </c:pt>
                <c:pt idx="1">
                  <c:v>18.100000000000001</c:v>
                </c:pt>
                <c:pt idx="2">
                  <c:v>3.4</c:v>
                </c:pt>
                <c:pt idx="3">
                  <c:v>14.9</c:v>
                </c:pt>
                <c:pt idx="4">
                  <c:v>3.8</c:v>
                </c:pt>
                <c:pt idx="5">
                  <c:v>5.4</c:v>
                </c:pt>
                <c:pt idx="6">
                  <c:v>11.5</c:v>
                </c:pt>
                <c:pt idx="7">
                  <c:v>57.3</c:v>
                </c:pt>
                <c:pt idx="8">
                  <c:v>1.1000000000000001</c:v>
                </c:pt>
                <c:pt idx="9">
                  <c:v>0.7</c:v>
                </c:pt>
                <c:pt idx="10">
                  <c:v>0.5</c:v>
                </c:pt>
                <c:pt idx="11">
                  <c:v>0.7</c:v>
                </c:pt>
                <c:pt idx="12">
                  <c:v>0.6</c:v>
                </c:pt>
              </c:numCache>
            </c:numRef>
          </c:val>
        </c:ser>
        <c:ser>
          <c:idx val="1"/>
          <c:order val="1"/>
          <c:tx>
            <c:strRef>
              <c:f>Sheet1!$C$1</c:f>
              <c:strCache>
                <c:ptCount val="1"/>
                <c:pt idx="0">
                  <c:v>Follow Up (10,026)</c:v>
                </c:pt>
              </c:strCache>
            </c:strRef>
          </c:tx>
          <c:invertIfNegative val="0"/>
          <c:cat>
            <c:strRef>
              <c:f>Sheet1!$A$2:$A$14</c:f>
              <c:strCache>
                <c:ptCount val="13"/>
                <c:pt idx="0">
                  <c:v>Female</c:v>
                </c:pt>
                <c:pt idx="1">
                  <c:v>African-American</c:v>
                </c:pt>
                <c:pt idx="2">
                  <c:v>Autism</c:v>
                </c:pt>
                <c:pt idx="3">
                  <c:v>Intellectual </c:v>
                </c:pt>
                <c:pt idx="4">
                  <c:v>Multiple </c:v>
                </c:pt>
                <c:pt idx="5">
                  <c:v>Emotional </c:v>
                </c:pt>
                <c:pt idx="6">
                  <c:v>Other Health</c:v>
                </c:pt>
                <c:pt idx="7">
                  <c:v>Learning</c:v>
                </c:pt>
                <c:pt idx="8">
                  <c:v>Hearing </c:v>
                </c:pt>
                <c:pt idx="9">
                  <c:v>Orthopedic</c:v>
                </c:pt>
                <c:pt idx="10">
                  <c:v>Visual</c:v>
                </c:pt>
                <c:pt idx="11">
                  <c:v>Traumatic Brain</c:v>
                </c:pt>
                <c:pt idx="12">
                  <c:v>Speech</c:v>
                </c:pt>
              </c:strCache>
            </c:strRef>
          </c:cat>
          <c:val>
            <c:numRef>
              <c:f>Sheet1!$C$2:$C$14</c:f>
              <c:numCache>
                <c:formatCode>General</c:formatCode>
                <c:ptCount val="13"/>
                <c:pt idx="0">
                  <c:v>38</c:v>
                </c:pt>
                <c:pt idx="1">
                  <c:v>16</c:v>
                </c:pt>
                <c:pt idx="2">
                  <c:v>3.7</c:v>
                </c:pt>
                <c:pt idx="3">
                  <c:v>13.5</c:v>
                </c:pt>
                <c:pt idx="4">
                  <c:v>4.3</c:v>
                </c:pt>
                <c:pt idx="5">
                  <c:v>4.5</c:v>
                </c:pt>
                <c:pt idx="6">
                  <c:v>12.4</c:v>
                </c:pt>
                <c:pt idx="7">
                  <c:v>57.5</c:v>
                </c:pt>
                <c:pt idx="8">
                  <c:v>1.2</c:v>
                </c:pt>
                <c:pt idx="9">
                  <c:v>0.8</c:v>
                </c:pt>
                <c:pt idx="10">
                  <c:v>0.6</c:v>
                </c:pt>
                <c:pt idx="11">
                  <c:v>0.8</c:v>
                </c:pt>
                <c:pt idx="12">
                  <c:v>0.6</c:v>
                </c:pt>
              </c:numCache>
            </c:numRef>
          </c:val>
        </c:ser>
        <c:dLbls>
          <c:showLegendKey val="0"/>
          <c:showVal val="0"/>
          <c:showCatName val="0"/>
          <c:showSerName val="0"/>
          <c:showPercent val="0"/>
          <c:showBubbleSize val="0"/>
        </c:dLbls>
        <c:gapWidth val="150"/>
        <c:axId val="53750784"/>
        <c:axId val="53822208"/>
      </c:barChart>
      <c:catAx>
        <c:axId val="53750784"/>
        <c:scaling>
          <c:orientation val="minMax"/>
        </c:scaling>
        <c:delete val="0"/>
        <c:axPos val="b"/>
        <c:majorTickMark val="out"/>
        <c:minorTickMark val="none"/>
        <c:tickLblPos val="nextTo"/>
        <c:txPr>
          <a:bodyPr/>
          <a:lstStyle/>
          <a:p>
            <a:pPr>
              <a:defRPr sz="1380" baseline="0"/>
            </a:pPr>
            <a:endParaRPr lang="en-US"/>
          </a:p>
        </c:txPr>
        <c:crossAx val="53822208"/>
        <c:crosses val="autoZero"/>
        <c:auto val="0"/>
        <c:lblAlgn val="ctr"/>
        <c:lblOffset val="100"/>
        <c:noMultiLvlLbl val="0"/>
      </c:catAx>
      <c:valAx>
        <c:axId val="53822208"/>
        <c:scaling>
          <c:orientation val="minMax"/>
        </c:scaling>
        <c:delete val="0"/>
        <c:axPos val="l"/>
        <c:majorGridlines/>
        <c:numFmt formatCode="General" sourceLinked="1"/>
        <c:majorTickMark val="out"/>
        <c:minorTickMark val="none"/>
        <c:tickLblPos val="nextTo"/>
        <c:crossAx val="53750784"/>
        <c:crosses val="autoZero"/>
        <c:crossBetween val="between"/>
      </c:valAx>
    </c:plotArea>
    <c:legend>
      <c:legendPos val="b"/>
      <c:layout>
        <c:manualLayout>
          <c:xMode val="edge"/>
          <c:yMode val="edge"/>
          <c:x val="0.15650466114582887"/>
          <c:y val="6.5762510666069654E-2"/>
          <c:w val="0.56733566528795221"/>
          <c:h val="7.4137412838992778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072568901191843E-2"/>
          <c:y val="3.1877788713910761E-2"/>
          <c:w val="0.87246428628754447"/>
          <c:h val="0.72941694788151479"/>
        </c:manualLayout>
      </c:layout>
      <c:barChart>
        <c:barDir val="col"/>
        <c:grouping val="clustered"/>
        <c:varyColors val="0"/>
        <c:ser>
          <c:idx val="0"/>
          <c:order val="0"/>
          <c:tx>
            <c:strRef>
              <c:f>Sheet1!$B$1</c:f>
              <c:strCache>
                <c:ptCount val="1"/>
                <c:pt idx="0">
                  <c:v>Cohort 1 </c:v>
                </c:pt>
              </c:strCache>
            </c:strRef>
          </c:tx>
          <c:spPr>
            <a:ln w="57150" cmpd="sng">
              <a:solidFill>
                <a:schemeClr val="tx1"/>
              </a:solidFill>
            </a:ln>
          </c:spPr>
          <c:invertIfNegative val="0"/>
          <c:cat>
            <c:strRef>
              <c:f>Sheet1!$A$2:$A$5</c:f>
              <c:strCache>
                <c:ptCount val="4"/>
                <c:pt idx="0">
                  <c:v>Autism (364)</c:v>
                </c:pt>
                <c:pt idx="1">
                  <c:v>Intellectual (1312)</c:v>
                </c:pt>
                <c:pt idx="2">
                  <c:v>Multiple (422)</c:v>
                </c:pt>
                <c:pt idx="3">
                  <c:v>Traumatic Brain (74)</c:v>
                </c:pt>
              </c:strCache>
            </c:strRef>
          </c:cat>
          <c:val>
            <c:numRef>
              <c:f>Sheet1!$B$2:$B$5</c:f>
              <c:numCache>
                <c:formatCode>General</c:formatCode>
                <c:ptCount val="4"/>
                <c:pt idx="0">
                  <c:v>2.5</c:v>
                </c:pt>
                <c:pt idx="1">
                  <c:v>15.5</c:v>
                </c:pt>
                <c:pt idx="2">
                  <c:v>4.4000000000000004</c:v>
                </c:pt>
                <c:pt idx="3">
                  <c:v>0.7</c:v>
                </c:pt>
              </c:numCache>
            </c:numRef>
          </c:val>
        </c:ser>
        <c:ser>
          <c:idx val="1"/>
          <c:order val="1"/>
          <c:tx>
            <c:strRef>
              <c:f>Sheet1!$C$1</c:f>
              <c:strCache>
                <c:ptCount val="1"/>
                <c:pt idx="0">
                  <c:v>Cohort 2</c:v>
                </c:pt>
              </c:strCache>
            </c:strRef>
          </c:tx>
          <c:spPr>
            <a:ln w="57150" cmpd="sng">
              <a:solidFill>
                <a:schemeClr val="tx1"/>
              </a:solidFill>
              <a:prstDash val="solid"/>
            </a:ln>
          </c:spPr>
          <c:invertIfNegative val="0"/>
          <c:cat>
            <c:strRef>
              <c:f>Sheet1!$A$2:$A$5</c:f>
              <c:strCache>
                <c:ptCount val="4"/>
                <c:pt idx="0">
                  <c:v>Autism (364)</c:v>
                </c:pt>
                <c:pt idx="1">
                  <c:v>Intellectual (1312)</c:v>
                </c:pt>
                <c:pt idx="2">
                  <c:v>Multiple (422)</c:v>
                </c:pt>
                <c:pt idx="3">
                  <c:v>Traumatic Brain (74)</c:v>
                </c:pt>
              </c:strCache>
            </c:strRef>
          </c:cat>
          <c:val>
            <c:numRef>
              <c:f>Sheet1!$C$2:$C$5</c:f>
              <c:numCache>
                <c:formatCode>General</c:formatCode>
                <c:ptCount val="4"/>
                <c:pt idx="0">
                  <c:v>5</c:v>
                </c:pt>
                <c:pt idx="1">
                  <c:v>10.1</c:v>
                </c:pt>
                <c:pt idx="2">
                  <c:v>4</c:v>
                </c:pt>
                <c:pt idx="3">
                  <c:v>0.8</c:v>
                </c:pt>
              </c:numCache>
            </c:numRef>
          </c:val>
        </c:ser>
        <c:dLbls>
          <c:showLegendKey val="0"/>
          <c:showVal val="0"/>
          <c:showCatName val="0"/>
          <c:showSerName val="0"/>
          <c:showPercent val="0"/>
          <c:showBubbleSize val="0"/>
        </c:dLbls>
        <c:gapWidth val="150"/>
        <c:axId val="130614016"/>
        <c:axId val="130615552"/>
      </c:barChart>
      <c:catAx>
        <c:axId val="130614016"/>
        <c:scaling>
          <c:orientation val="minMax"/>
        </c:scaling>
        <c:delete val="0"/>
        <c:axPos val="b"/>
        <c:numFmt formatCode="General" sourceLinked="1"/>
        <c:majorTickMark val="none"/>
        <c:minorTickMark val="none"/>
        <c:tickLblPos val="nextTo"/>
        <c:txPr>
          <a:bodyPr rot="-1500000"/>
          <a:lstStyle/>
          <a:p>
            <a:pPr>
              <a:defRPr sz="1600"/>
            </a:pPr>
            <a:endParaRPr lang="en-US"/>
          </a:p>
        </c:txPr>
        <c:crossAx val="130615552"/>
        <c:crosses val="autoZero"/>
        <c:auto val="1"/>
        <c:lblAlgn val="ctr"/>
        <c:lblOffset val="100"/>
        <c:noMultiLvlLbl val="0"/>
      </c:catAx>
      <c:valAx>
        <c:axId val="130615552"/>
        <c:scaling>
          <c:orientation val="minMax"/>
        </c:scaling>
        <c:delete val="0"/>
        <c:axPos val="l"/>
        <c:majorGridlines>
          <c:spPr>
            <a:ln cmpd="sng"/>
          </c:spPr>
        </c:majorGridlines>
        <c:title>
          <c:tx>
            <c:rich>
              <a:bodyPr rot="-5400000" vert="horz"/>
              <a:lstStyle/>
              <a:p>
                <a:pPr>
                  <a:defRPr/>
                </a:pPr>
                <a:r>
                  <a:rPr lang="en-US" dirty="0" smtClean="0"/>
                  <a:t>Percent</a:t>
                </a:r>
                <a:endParaRPr lang="en-US" dirty="0"/>
              </a:p>
            </c:rich>
          </c:tx>
          <c:layout/>
          <c:overlay val="0"/>
        </c:title>
        <c:numFmt formatCode="#,##0;\-#,##0" sourceLinked="0"/>
        <c:majorTickMark val="none"/>
        <c:minorTickMark val="none"/>
        <c:tickLblPos val="nextTo"/>
        <c:spPr>
          <a:ln w="9525">
            <a:noFill/>
          </a:ln>
        </c:spPr>
        <c:crossAx val="130614016"/>
        <c:crosses val="autoZero"/>
        <c:crossBetween val="between"/>
      </c:valAx>
      <c:spPr>
        <a:noFill/>
        <a:ln w="25400">
          <a:noFill/>
        </a:ln>
      </c:spPr>
    </c:plotArea>
    <c:legend>
      <c:legendPos val="b"/>
      <c:layout>
        <c:manualLayout>
          <c:xMode val="edge"/>
          <c:yMode val="edge"/>
          <c:x val="0.14699790998347428"/>
          <c:y val="0.9445939960629921"/>
          <c:w val="0.63091474676776516"/>
          <c:h val="5.5296916010498687E-2"/>
        </c:manualLayout>
      </c:layout>
      <c:overlay val="0"/>
      <c:txPr>
        <a:bodyPr/>
        <a:lstStyle/>
        <a:p>
          <a:pPr>
            <a:defRPr sz="185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Planned</c:v>
                </c:pt>
              </c:strCache>
            </c:strRef>
          </c:tx>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Sheet1!$A$2:$A$5</c:f>
              <c:strCache>
                <c:ptCount val="4"/>
                <c:pt idx="0">
                  <c:v>Full-time</c:v>
                </c:pt>
                <c:pt idx="1">
                  <c:v>Part-time</c:v>
                </c:pt>
                <c:pt idx="2">
                  <c:v>Less than 20</c:v>
                </c:pt>
                <c:pt idx="3">
                  <c:v>Sheltered/ Sub-minimum</c:v>
                </c:pt>
              </c:strCache>
            </c:strRef>
          </c:cat>
          <c:val>
            <c:numRef>
              <c:f>Sheet1!$B$2:$B$5</c:f>
              <c:numCache>
                <c:formatCode>General</c:formatCode>
                <c:ptCount val="4"/>
                <c:pt idx="0">
                  <c:v>35</c:v>
                </c:pt>
                <c:pt idx="1">
                  <c:v>26</c:v>
                </c:pt>
                <c:pt idx="2">
                  <c:v>9</c:v>
                </c:pt>
                <c:pt idx="3">
                  <c:v>3</c:v>
                </c:pt>
              </c:numCache>
            </c:numRef>
          </c:val>
        </c:ser>
        <c:ser>
          <c:idx val="1"/>
          <c:order val="1"/>
          <c:tx>
            <c:strRef>
              <c:f>Sheet1!$C$1</c:f>
              <c:strCache>
                <c:ptCount val="1"/>
                <c:pt idx="0">
                  <c:v>Actual</c:v>
                </c:pt>
              </c:strCache>
            </c:strRef>
          </c:tx>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Sheet1!$A$2:$A$5</c:f>
              <c:strCache>
                <c:ptCount val="4"/>
                <c:pt idx="0">
                  <c:v>Full-time</c:v>
                </c:pt>
                <c:pt idx="1">
                  <c:v>Part-time</c:v>
                </c:pt>
                <c:pt idx="2">
                  <c:v>Less than 20</c:v>
                </c:pt>
                <c:pt idx="3">
                  <c:v>Sheltered/ Sub-minimum</c:v>
                </c:pt>
              </c:strCache>
            </c:strRef>
          </c:cat>
          <c:val>
            <c:numRef>
              <c:f>Sheet1!$C$2:$C$5</c:f>
              <c:numCache>
                <c:formatCode>General</c:formatCode>
                <c:ptCount val="4"/>
                <c:pt idx="0">
                  <c:v>30.6</c:v>
                </c:pt>
                <c:pt idx="1">
                  <c:v>22.96</c:v>
                </c:pt>
                <c:pt idx="2">
                  <c:v>7.84</c:v>
                </c:pt>
                <c:pt idx="3">
                  <c:v>2.62</c:v>
                </c:pt>
              </c:numCache>
            </c:numRef>
          </c:val>
        </c:ser>
        <c:dLbls>
          <c:dLblPos val="outEnd"/>
          <c:showLegendKey val="0"/>
          <c:showVal val="1"/>
          <c:showCatName val="0"/>
          <c:showSerName val="0"/>
          <c:showPercent val="0"/>
          <c:showBubbleSize val="0"/>
        </c:dLbls>
        <c:gapWidth val="150"/>
        <c:axId val="130833024"/>
        <c:axId val="130851200"/>
      </c:barChart>
      <c:catAx>
        <c:axId val="130833024"/>
        <c:scaling>
          <c:orientation val="minMax"/>
        </c:scaling>
        <c:delete val="0"/>
        <c:axPos val="b"/>
        <c:majorTickMark val="out"/>
        <c:minorTickMark val="none"/>
        <c:tickLblPos val="nextTo"/>
        <c:crossAx val="130851200"/>
        <c:crosses val="autoZero"/>
        <c:auto val="1"/>
        <c:lblAlgn val="ctr"/>
        <c:lblOffset val="100"/>
        <c:noMultiLvlLbl val="0"/>
      </c:catAx>
      <c:valAx>
        <c:axId val="130851200"/>
        <c:scaling>
          <c:orientation val="minMax"/>
        </c:scaling>
        <c:delete val="0"/>
        <c:axPos val="l"/>
        <c:majorGridlines/>
        <c:title>
          <c:tx>
            <c:rich>
              <a:bodyPr rot="-5400000" vert="horz"/>
              <a:lstStyle/>
              <a:p>
                <a:pPr>
                  <a:defRPr/>
                </a:pPr>
                <a:r>
                  <a:rPr lang="en-US" dirty="0" smtClean="0"/>
                  <a:t>Percent</a:t>
                </a:r>
                <a:endParaRPr lang="en-US" dirty="0"/>
              </a:p>
            </c:rich>
          </c:tx>
          <c:layout/>
          <c:overlay val="0"/>
        </c:title>
        <c:numFmt formatCode="General" sourceLinked="1"/>
        <c:majorTickMark val="out"/>
        <c:minorTickMark val="none"/>
        <c:tickLblPos val="nextTo"/>
        <c:crossAx val="1308330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39.62</c:v>
                </c:pt>
              </c:strCache>
            </c:strRef>
          </c:tx>
          <c:invertIfNegative val="0"/>
          <c:dPt>
            <c:idx val="1"/>
            <c:invertIfNegative val="0"/>
            <c:bubble3D val="0"/>
            <c:spPr>
              <a:solidFill>
                <a:srgbClr val="C00000"/>
              </a:solidFill>
            </c:spPr>
          </c:dPt>
          <c:dPt>
            <c:idx val="2"/>
            <c:invertIfNegative val="0"/>
            <c:bubble3D val="0"/>
            <c:spPr>
              <a:solidFill>
                <a:srgbClr val="FFC000"/>
              </a:solidFill>
            </c:spPr>
          </c:dPt>
          <c:dPt>
            <c:idx val="3"/>
            <c:invertIfNegative val="0"/>
            <c:bubble3D val="0"/>
            <c:spPr>
              <a:solidFill>
                <a:srgbClr val="00B050"/>
              </a:solidFill>
            </c:spPr>
          </c:dPt>
          <c:dPt>
            <c:idx val="4"/>
            <c:invertIfNegative val="0"/>
            <c:bubble3D val="0"/>
            <c:spPr>
              <a:solidFill>
                <a:srgbClr val="7030A0"/>
              </a:solidFill>
            </c:spPr>
          </c:dPt>
          <c:dPt>
            <c:idx val="5"/>
            <c:invertIfNegative val="0"/>
            <c:bubble3D val="0"/>
            <c:spPr>
              <a:solidFill>
                <a:srgbClr val="00B0F0"/>
              </a:solidFill>
            </c:spPr>
          </c:dPt>
          <c:dPt>
            <c:idx val="6"/>
            <c:invertIfNegative val="0"/>
            <c:bubble3D val="0"/>
            <c:spPr>
              <a:solidFill>
                <a:srgbClr val="FF0000"/>
              </a:solidFill>
            </c:spPr>
          </c:dPt>
          <c:dPt>
            <c:idx val="7"/>
            <c:invertIfNegative val="0"/>
            <c:bubble3D val="0"/>
            <c:spPr>
              <a:solidFill>
                <a:srgbClr val="92D050"/>
              </a:solidFill>
            </c:spPr>
          </c:dPt>
          <c:dLbls>
            <c:txPr>
              <a:bodyPr/>
              <a:lstStyle/>
              <a:p>
                <a:pPr>
                  <a:defRPr sz="1600"/>
                </a:pPr>
                <a:endParaRPr lang="en-US"/>
              </a:p>
            </c:txPr>
            <c:dLblPos val="outEnd"/>
            <c:showLegendKey val="0"/>
            <c:showVal val="1"/>
            <c:showCatName val="0"/>
            <c:showSerName val="0"/>
            <c:showPercent val="0"/>
            <c:showBubbleSize val="0"/>
            <c:showLeaderLines val="0"/>
          </c:dLbls>
          <c:cat>
            <c:strRef>
              <c:f>Sheet1!$A$2:$A$8</c:f>
              <c:strCache>
                <c:ptCount val="7"/>
                <c:pt idx="0">
                  <c:v>Career Assessment</c:v>
                </c:pt>
                <c:pt idx="1">
                  <c:v>Transition Specialist</c:v>
                </c:pt>
                <c:pt idx="2">
                  <c:v>Work Study</c:v>
                </c:pt>
                <c:pt idx="3">
                  <c:v>VOSE</c:v>
                </c:pt>
                <c:pt idx="4">
                  <c:v>Special Needs CTE</c:v>
                </c:pt>
                <c:pt idx="5">
                  <c:v>Assist. Technology</c:v>
                </c:pt>
                <c:pt idx="6">
                  <c:v>Option IV/JTC</c:v>
                </c:pt>
              </c:strCache>
            </c:strRef>
          </c:cat>
          <c:val>
            <c:numRef>
              <c:f>Sheet1!$B$2:$B$8</c:f>
              <c:numCache>
                <c:formatCode>General</c:formatCode>
                <c:ptCount val="7"/>
                <c:pt idx="0">
                  <c:v>37.83</c:v>
                </c:pt>
                <c:pt idx="1">
                  <c:v>25.37</c:v>
                </c:pt>
                <c:pt idx="2">
                  <c:v>22.94</c:v>
                </c:pt>
                <c:pt idx="3">
                  <c:v>22.07</c:v>
                </c:pt>
                <c:pt idx="4">
                  <c:v>3.32</c:v>
                </c:pt>
                <c:pt idx="5">
                  <c:v>2.89</c:v>
                </c:pt>
                <c:pt idx="6">
                  <c:v>2.2999999999999998</c:v>
                </c:pt>
              </c:numCache>
            </c:numRef>
          </c:val>
        </c:ser>
        <c:dLbls>
          <c:showLegendKey val="0"/>
          <c:showVal val="0"/>
          <c:showCatName val="0"/>
          <c:showSerName val="0"/>
          <c:showPercent val="0"/>
          <c:showBubbleSize val="0"/>
        </c:dLbls>
        <c:gapWidth val="150"/>
        <c:axId val="130767488"/>
        <c:axId val="130777472"/>
      </c:barChart>
      <c:catAx>
        <c:axId val="130767488"/>
        <c:scaling>
          <c:orientation val="minMax"/>
        </c:scaling>
        <c:delete val="0"/>
        <c:axPos val="b"/>
        <c:numFmt formatCode="General" sourceLinked="1"/>
        <c:majorTickMark val="out"/>
        <c:minorTickMark val="none"/>
        <c:tickLblPos val="nextTo"/>
        <c:crossAx val="130777472"/>
        <c:crosses val="autoZero"/>
        <c:auto val="1"/>
        <c:lblAlgn val="ctr"/>
        <c:lblOffset val="100"/>
        <c:noMultiLvlLbl val="0"/>
      </c:catAx>
      <c:valAx>
        <c:axId val="130777472"/>
        <c:scaling>
          <c:orientation val="minMax"/>
        </c:scaling>
        <c:delete val="0"/>
        <c:axPos val="l"/>
        <c:majorGridlines/>
        <c:title>
          <c:tx>
            <c:rich>
              <a:bodyPr rot="-5400000" vert="horz"/>
              <a:lstStyle/>
              <a:p>
                <a:pPr>
                  <a:defRPr/>
                </a:pPr>
                <a:r>
                  <a:rPr lang="en-US" dirty="0" smtClean="0"/>
                  <a:t>Percent</a:t>
                </a:r>
                <a:endParaRPr lang="en-US" dirty="0"/>
              </a:p>
            </c:rich>
          </c:tx>
          <c:layout/>
          <c:overlay val="0"/>
        </c:title>
        <c:numFmt formatCode="General" sourceLinked="1"/>
        <c:majorTickMark val="out"/>
        <c:minorTickMark val="none"/>
        <c:tickLblPos val="nextTo"/>
        <c:crossAx val="1307674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281933508311461E-2"/>
          <c:y val="0.12562778871391075"/>
          <c:w val="0.89899557694177112"/>
          <c:h val="0.72525032808398948"/>
        </c:manualLayout>
      </c:layout>
      <c:barChart>
        <c:barDir val="col"/>
        <c:grouping val="clustered"/>
        <c:varyColors val="0"/>
        <c:ser>
          <c:idx val="0"/>
          <c:order val="0"/>
          <c:tx>
            <c:strRef>
              <c:f>Sheet1!$B$1</c:f>
              <c:strCache>
                <c:ptCount val="1"/>
                <c:pt idx="0">
                  <c:v>Cohort 1</c:v>
                </c:pt>
              </c:strCache>
            </c:strRef>
          </c:tx>
          <c:spPr>
            <a:ln w="57150" cmpd="sng">
              <a:solidFill>
                <a:schemeClr val="tx1"/>
              </a:solidFill>
            </a:ln>
          </c:spPr>
          <c:invertIfNegative val="0"/>
          <c:cat>
            <c:strRef>
              <c:f>Sheet1!$A$2:$A$5</c:f>
              <c:strCache>
                <c:ptCount val="4"/>
                <c:pt idx="0">
                  <c:v>Other Health               (1209)</c:v>
                </c:pt>
                <c:pt idx="1">
                  <c:v>Learning                   (5586)</c:v>
                </c:pt>
                <c:pt idx="2">
                  <c:v>Emotional                (445)</c:v>
                </c:pt>
                <c:pt idx="3">
                  <c:v>Sensory-Physical (312)</c:v>
                </c:pt>
              </c:strCache>
            </c:strRef>
          </c:cat>
          <c:val>
            <c:numRef>
              <c:f>Sheet1!$B$2:$B$5</c:f>
              <c:numCache>
                <c:formatCode>General</c:formatCode>
                <c:ptCount val="4"/>
                <c:pt idx="0">
                  <c:v>9.6999999999999993</c:v>
                </c:pt>
                <c:pt idx="1">
                  <c:v>56.1</c:v>
                </c:pt>
                <c:pt idx="2">
                  <c:v>4.7</c:v>
                </c:pt>
                <c:pt idx="3">
                  <c:v>3.2</c:v>
                </c:pt>
              </c:numCache>
            </c:numRef>
          </c:val>
        </c:ser>
        <c:ser>
          <c:idx val="1"/>
          <c:order val="1"/>
          <c:tx>
            <c:strRef>
              <c:f>Sheet1!$C$1</c:f>
              <c:strCache>
                <c:ptCount val="1"/>
                <c:pt idx="0">
                  <c:v>Cohort 2</c:v>
                </c:pt>
              </c:strCache>
            </c:strRef>
          </c:tx>
          <c:spPr>
            <a:ln w="57150" cmpd="sng">
              <a:solidFill>
                <a:schemeClr val="tx1"/>
              </a:solidFill>
              <a:prstDash val="solid"/>
            </a:ln>
          </c:spPr>
          <c:invertIfNegative val="0"/>
          <c:cat>
            <c:strRef>
              <c:f>Sheet1!$A$2:$A$5</c:f>
              <c:strCache>
                <c:ptCount val="4"/>
                <c:pt idx="0">
                  <c:v>Other Health               (1209)</c:v>
                </c:pt>
                <c:pt idx="1">
                  <c:v>Learning                   (5586)</c:v>
                </c:pt>
                <c:pt idx="2">
                  <c:v>Emotional                (445)</c:v>
                </c:pt>
                <c:pt idx="3">
                  <c:v>Sensory-Physical (312)</c:v>
                </c:pt>
              </c:strCache>
            </c:strRef>
          </c:cat>
          <c:val>
            <c:numRef>
              <c:f>Sheet1!$C$2:$C$5</c:f>
              <c:numCache>
                <c:formatCode>General</c:formatCode>
                <c:ptCount val="4"/>
                <c:pt idx="0">
                  <c:v>14.9</c:v>
                </c:pt>
                <c:pt idx="1">
                  <c:v>55.3</c:v>
                </c:pt>
                <c:pt idx="2">
                  <c:v>4.0999999999999996</c:v>
                </c:pt>
                <c:pt idx="3">
                  <c:v>3</c:v>
                </c:pt>
              </c:numCache>
            </c:numRef>
          </c:val>
        </c:ser>
        <c:dLbls>
          <c:showLegendKey val="0"/>
          <c:showVal val="0"/>
          <c:showCatName val="0"/>
          <c:showSerName val="0"/>
          <c:showPercent val="0"/>
          <c:showBubbleSize val="0"/>
        </c:dLbls>
        <c:gapWidth val="150"/>
        <c:axId val="136108672"/>
        <c:axId val="136122752"/>
      </c:barChart>
      <c:catAx>
        <c:axId val="136108672"/>
        <c:scaling>
          <c:orientation val="minMax"/>
        </c:scaling>
        <c:delete val="0"/>
        <c:axPos val="b"/>
        <c:numFmt formatCode="General" sourceLinked="1"/>
        <c:majorTickMark val="none"/>
        <c:minorTickMark val="none"/>
        <c:tickLblPos val="nextTo"/>
        <c:crossAx val="136122752"/>
        <c:crosses val="autoZero"/>
        <c:auto val="1"/>
        <c:lblAlgn val="ctr"/>
        <c:lblOffset val="100"/>
        <c:noMultiLvlLbl val="0"/>
      </c:catAx>
      <c:valAx>
        <c:axId val="136122752"/>
        <c:scaling>
          <c:orientation val="minMax"/>
        </c:scaling>
        <c:delete val="0"/>
        <c:axPos val="l"/>
        <c:majorGridlines>
          <c:spPr>
            <a:ln cmpd="sng"/>
          </c:spPr>
        </c:majorGridlines>
        <c:numFmt formatCode="#,##0;\-#,##0" sourceLinked="0"/>
        <c:majorTickMark val="none"/>
        <c:minorTickMark val="none"/>
        <c:tickLblPos val="nextTo"/>
        <c:spPr>
          <a:ln w="9525">
            <a:noFill/>
          </a:ln>
        </c:spPr>
        <c:crossAx val="136108672"/>
        <c:crosses val="autoZero"/>
        <c:crossBetween val="between"/>
      </c:valAx>
      <c:spPr>
        <a:noFill/>
        <a:ln w="25400">
          <a:noFill/>
        </a:ln>
      </c:spPr>
    </c:plotArea>
    <c:legend>
      <c:legendPos val="b"/>
      <c:layout>
        <c:manualLayout>
          <c:xMode val="edge"/>
          <c:yMode val="edge"/>
          <c:x val="0.60841766306989409"/>
          <c:y val="0.17584399606299217"/>
          <c:w val="0.29140857392825897"/>
          <c:h val="5.5296916010498687E-2"/>
        </c:manualLayout>
      </c:layout>
      <c:overlay val="0"/>
      <c:txPr>
        <a:bodyPr/>
        <a:lstStyle/>
        <a:p>
          <a:pPr>
            <a:defRPr sz="170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FT Planned</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Other Health </c:v>
                </c:pt>
                <c:pt idx="1">
                  <c:v>Learning Dis.</c:v>
                </c:pt>
                <c:pt idx="2">
                  <c:v>Emotional Dis.</c:v>
                </c:pt>
                <c:pt idx="3">
                  <c:v>Sensory-Physical</c:v>
                </c:pt>
              </c:strCache>
            </c:strRef>
          </c:cat>
          <c:val>
            <c:numRef>
              <c:f>Sheet1!$B$2:$B$5</c:f>
              <c:numCache>
                <c:formatCode>0</c:formatCode>
                <c:ptCount val="4"/>
                <c:pt idx="0">
                  <c:v>13.7</c:v>
                </c:pt>
                <c:pt idx="1">
                  <c:v>76.5</c:v>
                </c:pt>
                <c:pt idx="2">
                  <c:v>5.9</c:v>
                </c:pt>
                <c:pt idx="3">
                  <c:v>3.9</c:v>
                </c:pt>
              </c:numCache>
            </c:numRef>
          </c:val>
        </c:ser>
        <c:ser>
          <c:idx val="1"/>
          <c:order val="1"/>
          <c:tx>
            <c:strRef>
              <c:f>Sheet1!$C$1</c:f>
              <c:strCache>
                <c:ptCount val="1"/>
                <c:pt idx="0">
                  <c:v>FT Actual</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Other Health </c:v>
                </c:pt>
                <c:pt idx="1">
                  <c:v>Learning Dis.</c:v>
                </c:pt>
                <c:pt idx="2">
                  <c:v>Emotional Dis.</c:v>
                </c:pt>
                <c:pt idx="3">
                  <c:v>Sensory-Physical</c:v>
                </c:pt>
              </c:strCache>
            </c:strRef>
          </c:cat>
          <c:val>
            <c:numRef>
              <c:f>Sheet1!$C$2:$C$5</c:f>
              <c:numCache>
                <c:formatCode>0</c:formatCode>
                <c:ptCount val="4"/>
                <c:pt idx="0">
                  <c:v>15.4</c:v>
                </c:pt>
                <c:pt idx="1">
                  <c:v>78.3</c:v>
                </c:pt>
                <c:pt idx="2">
                  <c:v>4</c:v>
                </c:pt>
                <c:pt idx="3">
                  <c:v>2.2999999999999998</c:v>
                </c:pt>
              </c:numCache>
            </c:numRef>
          </c:val>
        </c:ser>
        <c:ser>
          <c:idx val="2"/>
          <c:order val="2"/>
          <c:tx>
            <c:strRef>
              <c:f>Sheet1!$D$1</c:f>
              <c:strCache>
                <c:ptCount val="1"/>
                <c:pt idx="0">
                  <c:v>Column1</c:v>
                </c:pt>
              </c:strCache>
            </c:strRef>
          </c:tx>
          <c:invertIfNegative val="0"/>
          <c:cat>
            <c:strRef>
              <c:f>Sheet1!$A$2:$A$5</c:f>
              <c:strCache>
                <c:ptCount val="4"/>
                <c:pt idx="0">
                  <c:v>Other Health </c:v>
                </c:pt>
                <c:pt idx="1">
                  <c:v>Learning Dis.</c:v>
                </c:pt>
                <c:pt idx="2">
                  <c:v>Emotional Dis.</c:v>
                </c:pt>
                <c:pt idx="3">
                  <c:v>Sensory-Physical</c:v>
                </c:pt>
              </c:strCache>
            </c:strRef>
          </c:cat>
          <c:val>
            <c:numRef>
              <c:f>Sheet1!$D$2:$D$5</c:f>
              <c:numCache>
                <c:formatCode>0</c:formatCode>
                <c:ptCount val="4"/>
              </c:numCache>
            </c:numRef>
          </c:val>
        </c:ser>
        <c:ser>
          <c:idx val="3"/>
          <c:order val="3"/>
          <c:tx>
            <c:strRef>
              <c:f>Sheet1!$E$1</c:f>
              <c:strCache>
                <c:ptCount val="1"/>
                <c:pt idx="0">
                  <c:v>PT Planned</c:v>
                </c:pt>
              </c:strCache>
            </c:strRef>
          </c:tx>
          <c:spPr>
            <a:solidFill>
              <a:srgbClr val="009900"/>
            </a:solidFill>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Other Health </c:v>
                </c:pt>
                <c:pt idx="1">
                  <c:v>Learning Dis.</c:v>
                </c:pt>
                <c:pt idx="2">
                  <c:v>Emotional Dis.</c:v>
                </c:pt>
                <c:pt idx="3">
                  <c:v>Sensory-Physical</c:v>
                </c:pt>
              </c:strCache>
            </c:strRef>
          </c:cat>
          <c:val>
            <c:numRef>
              <c:f>Sheet1!$E$2:$E$5</c:f>
              <c:numCache>
                <c:formatCode>0</c:formatCode>
                <c:ptCount val="4"/>
                <c:pt idx="0">
                  <c:v>17.100000000000001</c:v>
                </c:pt>
                <c:pt idx="1">
                  <c:v>78</c:v>
                </c:pt>
                <c:pt idx="2">
                  <c:v>5.5</c:v>
                </c:pt>
                <c:pt idx="3">
                  <c:v>4.4000000000000004</c:v>
                </c:pt>
              </c:numCache>
            </c:numRef>
          </c:val>
        </c:ser>
        <c:ser>
          <c:idx val="4"/>
          <c:order val="4"/>
          <c:tx>
            <c:strRef>
              <c:f>Sheet1!$F$1</c:f>
              <c:strCache>
                <c:ptCount val="1"/>
                <c:pt idx="0">
                  <c:v>PT Actual</c:v>
                </c:pt>
              </c:strCache>
            </c:strRef>
          </c:tx>
          <c:spPr>
            <a:solidFill>
              <a:srgbClr val="FFCC00"/>
            </a:solidFill>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Other Health </c:v>
                </c:pt>
                <c:pt idx="1">
                  <c:v>Learning Dis.</c:v>
                </c:pt>
                <c:pt idx="2">
                  <c:v>Emotional Dis.</c:v>
                </c:pt>
                <c:pt idx="3">
                  <c:v>Sensory-Physical</c:v>
                </c:pt>
              </c:strCache>
            </c:strRef>
          </c:cat>
          <c:val>
            <c:numRef>
              <c:f>Sheet1!$F$2:$F$5</c:f>
              <c:numCache>
                <c:formatCode>0</c:formatCode>
                <c:ptCount val="4"/>
                <c:pt idx="0">
                  <c:v>14.8</c:v>
                </c:pt>
                <c:pt idx="1">
                  <c:v>76.900000000000006</c:v>
                </c:pt>
                <c:pt idx="2">
                  <c:v>5.4</c:v>
                </c:pt>
                <c:pt idx="3">
                  <c:v>2.9</c:v>
                </c:pt>
              </c:numCache>
            </c:numRef>
          </c:val>
        </c:ser>
        <c:dLbls>
          <c:showLegendKey val="0"/>
          <c:showVal val="0"/>
          <c:showCatName val="0"/>
          <c:showSerName val="0"/>
          <c:showPercent val="0"/>
          <c:showBubbleSize val="0"/>
        </c:dLbls>
        <c:gapWidth val="150"/>
        <c:axId val="130308352"/>
        <c:axId val="130322432"/>
      </c:barChart>
      <c:catAx>
        <c:axId val="130308352"/>
        <c:scaling>
          <c:orientation val="minMax"/>
        </c:scaling>
        <c:delete val="0"/>
        <c:axPos val="b"/>
        <c:majorTickMark val="out"/>
        <c:minorTickMark val="none"/>
        <c:tickLblPos val="nextTo"/>
        <c:crossAx val="130322432"/>
        <c:crosses val="autoZero"/>
        <c:auto val="1"/>
        <c:lblAlgn val="ctr"/>
        <c:lblOffset val="100"/>
        <c:noMultiLvlLbl val="0"/>
      </c:catAx>
      <c:valAx>
        <c:axId val="130322432"/>
        <c:scaling>
          <c:orientation val="minMax"/>
        </c:scaling>
        <c:delete val="0"/>
        <c:axPos val="l"/>
        <c:majorGridlines/>
        <c:title>
          <c:tx>
            <c:rich>
              <a:bodyPr rot="-5400000" vert="horz"/>
              <a:lstStyle/>
              <a:p>
                <a:pPr>
                  <a:defRPr/>
                </a:pPr>
                <a:r>
                  <a:rPr lang="en-US" dirty="0" smtClean="0"/>
                  <a:t>Percent</a:t>
                </a:r>
                <a:endParaRPr lang="en-US" dirty="0"/>
              </a:p>
            </c:rich>
          </c:tx>
          <c:layout/>
          <c:overlay val="0"/>
        </c:title>
        <c:numFmt formatCode="0" sourceLinked="1"/>
        <c:majorTickMark val="out"/>
        <c:minorTickMark val="none"/>
        <c:tickLblPos val="nextTo"/>
        <c:crossAx val="130308352"/>
        <c:crosses val="autoZero"/>
        <c:crossBetween val="between"/>
      </c:valAx>
    </c:plotArea>
    <c:legend>
      <c:legendPos val="r"/>
      <c:legendEntry>
        <c:idx val="2"/>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dPt>
            <c:idx val="1"/>
            <c:invertIfNegative val="0"/>
            <c:bubble3D val="0"/>
            <c:spPr>
              <a:solidFill>
                <a:srgbClr val="C00000"/>
              </a:solidFill>
            </c:spPr>
          </c:dPt>
          <c:dPt>
            <c:idx val="2"/>
            <c:invertIfNegative val="0"/>
            <c:bubble3D val="0"/>
            <c:spPr>
              <a:solidFill>
                <a:srgbClr val="FFC000"/>
              </a:solidFill>
            </c:spPr>
          </c:dPt>
          <c:dPt>
            <c:idx val="3"/>
            <c:invertIfNegative val="0"/>
            <c:bubble3D val="0"/>
            <c:spPr>
              <a:solidFill>
                <a:srgbClr val="00B050"/>
              </a:solidFill>
            </c:spPr>
          </c:dPt>
          <c:dPt>
            <c:idx val="4"/>
            <c:invertIfNegative val="0"/>
            <c:bubble3D val="0"/>
            <c:spPr>
              <a:solidFill>
                <a:srgbClr val="7030A0"/>
              </a:solidFill>
            </c:spPr>
          </c:dPt>
          <c:dPt>
            <c:idx val="5"/>
            <c:invertIfNegative val="0"/>
            <c:bubble3D val="0"/>
            <c:spPr>
              <a:solidFill>
                <a:srgbClr val="00B0F0"/>
              </a:solidFill>
            </c:spPr>
          </c:dPt>
          <c:dPt>
            <c:idx val="6"/>
            <c:invertIfNegative val="0"/>
            <c:bubble3D val="0"/>
            <c:spPr>
              <a:solidFill>
                <a:srgbClr val="FF0000"/>
              </a:solidFill>
            </c:spPr>
          </c:dPt>
          <c:dLbls>
            <c:dLblPos val="outEnd"/>
            <c:showLegendKey val="0"/>
            <c:showVal val="1"/>
            <c:showCatName val="0"/>
            <c:showSerName val="0"/>
            <c:showPercent val="0"/>
            <c:showBubbleSize val="0"/>
            <c:showLeaderLines val="0"/>
          </c:dLbls>
          <c:cat>
            <c:strRef>
              <c:f>Sheet1!$A$2:$A$8</c:f>
              <c:strCache>
                <c:ptCount val="7"/>
                <c:pt idx="0">
                  <c:v>Transition Specialist</c:v>
                </c:pt>
                <c:pt idx="1">
                  <c:v>Career Assessment</c:v>
                </c:pt>
                <c:pt idx="2">
                  <c:v>VOSE</c:v>
                </c:pt>
                <c:pt idx="3">
                  <c:v>WorkStudy</c:v>
                </c:pt>
                <c:pt idx="4">
                  <c:v>Assistive Tech</c:v>
                </c:pt>
                <c:pt idx="5">
                  <c:v>Sp. Needs CTE</c:v>
                </c:pt>
                <c:pt idx="6">
                  <c:v>IV/JTC</c:v>
                </c:pt>
              </c:strCache>
            </c:strRef>
          </c:cat>
          <c:val>
            <c:numRef>
              <c:f>Sheet1!$B$2:$B$8</c:f>
              <c:numCache>
                <c:formatCode>General</c:formatCode>
                <c:ptCount val="7"/>
                <c:pt idx="0">
                  <c:v>76.2</c:v>
                </c:pt>
                <c:pt idx="1">
                  <c:v>41.3</c:v>
                </c:pt>
                <c:pt idx="2">
                  <c:v>22.5</c:v>
                </c:pt>
                <c:pt idx="3">
                  <c:v>20.100000000000001</c:v>
                </c:pt>
                <c:pt idx="4">
                  <c:v>2.8</c:v>
                </c:pt>
                <c:pt idx="5">
                  <c:v>2.7</c:v>
                </c:pt>
                <c:pt idx="6">
                  <c:v>1.3</c:v>
                </c:pt>
              </c:numCache>
            </c:numRef>
          </c:val>
        </c:ser>
        <c:dLbls>
          <c:showLegendKey val="0"/>
          <c:showVal val="0"/>
          <c:showCatName val="0"/>
          <c:showSerName val="0"/>
          <c:showPercent val="0"/>
          <c:showBubbleSize val="0"/>
        </c:dLbls>
        <c:gapWidth val="150"/>
        <c:axId val="130425984"/>
        <c:axId val="130427520"/>
      </c:barChart>
      <c:catAx>
        <c:axId val="130425984"/>
        <c:scaling>
          <c:orientation val="minMax"/>
        </c:scaling>
        <c:delete val="0"/>
        <c:axPos val="b"/>
        <c:majorTickMark val="out"/>
        <c:minorTickMark val="none"/>
        <c:tickLblPos val="nextTo"/>
        <c:crossAx val="130427520"/>
        <c:crosses val="autoZero"/>
        <c:auto val="1"/>
        <c:lblAlgn val="ctr"/>
        <c:lblOffset val="100"/>
        <c:noMultiLvlLbl val="0"/>
      </c:catAx>
      <c:valAx>
        <c:axId val="130427520"/>
        <c:scaling>
          <c:orientation val="minMax"/>
        </c:scaling>
        <c:delete val="0"/>
        <c:axPos val="l"/>
        <c:majorGridlines/>
        <c:title>
          <c:tx>
            <c:rich>
              <a:bodyPr rot="-5400000" vert="horz"/>
              <a:lstStyle/>
              <a:p>
                <a:pPr>
                  <a:defRPr/>
                </a:pPr>
                <a:r>
                  <a:rPr lang="en-US" dirty="0" smtClean="0"/>
                  <a:t>Percent</a:t>
                </a:r>
                <a:endParaRPr lang="en-US" dirty="0"/>
              </a:p>
            </c:rich>
          </c:tx>
          <c:layout/>
          <c:overlay val="0"/>
        </c:title>
        <c:numFmt formatCode="General" sourceLinked="1"/>
        <c:majorTickMark val="out"/>
        <c:minorTickMark val="none"/>
        <c:tickLblPos val="nextTo"/>
        <c:crossAx val="1304259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0.00926</cdr:x>
      <cdr:y>0.05051</cdr:y>
    </cdr:from>
    <cdr:to>
      <cdr:x>0.03704</cdr:x>
      <cdr:y>0.10102</cdr:y>
    </cdr:to>
    <cdr:sp macro="" textlink="">
      <cdr:nvSpPr>
        <cdr:cNvPr id="2" name="TextBox 1"/>
        <cdr:cNvSpPr txBox="1"/>
      </cdr:nvSpPr>
      <cdr:spPr>
        <a:xfrm xmlns:a="http://schemas.openxmlformats.org/drawingml/2006/main">
          <a:off x="76200" y="228600"/>
          <a:ext cx="228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0.10185</cdr:x>
      <cdr:y>0.57143</cdr:y>
    </cdr:from>
    <cdr:to>
      <cdr:x>0.17593</cdr:x>
      <cdr:y>0.62338</cdr:y>
    </cdr:to>
    <cdr:sp macro="" textlink="">
      <cdr:nvSpPr>
        <cdr:cNvPr id="4" name="TextBox 3"/>
        <cdr:cNvSpPr txBox="1"/>
      </cdr:nvSpPr>
      <cdr:spPr>
        <a:xfrm xmlns:a="http://schemas.openxmlformats.org/drawingml/2006/main">
          <a:off x="838200" y="3352800"/>
          <a:ext cx="60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0.00926</cdr:x>
      <cdr:y>0.05051</cdr:y>
    </cdr:from>
    <cdr:to>
      <cdr:x>0.03704</cdr:x>
      <cdr:y>0.10102</cdr:y>
    </cdr:to>
    <cdr:sp macro="" textlink="">
      <cdr:nvSpPr>
        <cdr:cNvPr id="2" name="TextBox 1"/>
        <cdr:cNvSpPr txBox="1"/>
      </cdr:nvSpPr>
      <cdr:spPr>
        <a:xfrm xmlns:a="http://schemas.openxmlformats.org/drawingml/2006/main">
          <a:off x="76200" y="228600"/>
          <a:ext cx="228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0.10185</cdr:x>
      <cdr:y>0.57143</cdr:y>
    </cdr:from>
    <cdr:to>
      <cdr:x>0.17593</cdr:x>
      <cdr:y>0.62338</cdr:y>
    </cdr:to>
    <cdr:sp macro="" textlink="">
      <cdr:nvSpPr>
        <cdr:cNvPr id="4" name="TextBox 3"/>
        <cdr:cNvSpPr txBox="1"/>
      </cdr:nvSpPr>
      <cdr:spPr>
        <a:xfrm xmlns:a="http://schemas.openxmlformats.org/drawingml/2006/main">
          <a:off x="838200" y="3352800"/>
          <a:ext cx="60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0.00926</cdr:x>
      <cdr:y>0.05051</cdr:y>
    </cdr:from>
    <cdr:to>
      <cdr:x>0.03704</cdr:x>
      <cdr:y>0.10102</cdr:y>
    </cdr:to>
    <cdr:sp macro="" textlink="">
      <cdr:nvSpPr>
        <cdr:cNvPr id="2" name="TextBox 1"/>
        <cdr:cNvSpPr txBox="1"/>
      </cdr:nvSpPr>
      <cdr:spPr>
        <a:xfrm xmlns:a="http://schemas.openxmlformats.org/drawingml/2006/main">
          <a:off x="76200" y="228600"/>
          <a:ext cx="228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0.10185</cdr:x>
      <cdr:y>0.57143</cdr:y>
    </cdr:from>
    <cdr:to>
      <cdr:x>0.17593</cdr:x>
      <cdr:y>0.62338</cdr:y>
    </cdr:to>
    <cdr:sp macro="" textlink="">
      <cdr:nvSpPr>
        <cdr:cNvPr id="4" name="TextBox 3"/>
        <cdr:cNvSpPr txBox="1"/>
      </cdr:nvSpPr>
      <cdr:spPr>
        <a:xfrm xmlns:a="http://schemas.openxmlformats.org/drawingml/2006/main">
          <a:off x="838200" y="3352800"/>
          <a:ext cx="609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353343-07A9-D040-948B-07457227C1C6}" type="datetimeFigureOut">
              <a:rPr lang="en-US" smtClean="0"/>
              <a:t>4/19/2017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BCD6D0-F41D-FC48-BBF3-DBB333702D63}" type="slidenum">
              <a:rPr lang="en-US" smtClean="0"/>
              <a:t>‹#›</a:t>
            </a:fld>
            <a:endParaRPr lang="en-US"/>
          </a:p>
        </p:txBody>
      </p:sp>
    </p:spTree>
    <p:extLst>
      <p:ext uri="{BB962C8B-B14F-4D97-AF65-F5344CB8AC3E}">
        <p14:creationId xmlns:p14="http://schemas.microsoft.com/office/powerpoint/2010/main" val="2237786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Specific fields of employment and supports needed at the postsecondary level will be reviewed.</a:t>
            </a:r>
          </a:p>
          <a:p>
            <a:pPr lvl="0"/>
            <a:r>
              <a:rPr lang="en-US" dirty="0" smtClean="0"/>
              <a:t>This will assist educators and service providers in the identification of effective programming for students with disabilities transitioning into employment and postsecondary education. </a:t>
            </a:r>
          </a:p>
          <a:p>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3</a:t>
            </a:fld>
            <a:endParaRPr lang="en-US"/>
          </a:p>
        </p:txBody>
      </p:sp>
    </p:spTree>
    <p:extLst>
      <p:ext uri="{BB962C8B-B14F-4D97-AF65-F5344CB8AC3E}">
        <p14:creationId xmlns:p14="http://schemas.microsoft.com/office/powerpoint/2010/main" val="3699569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13</a:t>
            </a:fld>
            <a:endParaRPr lang="en-US"/>
          </a:p>
        </p:txBody>
      </p:sp>
    </p:spTree>
    <p:extLst>
      <p:ext uri="{BB962C8B-B14F-4D97-AF65-F5344CB8AC3E}">
        <p14:creationId xmlns:p14="http://schemas.microsoft.com/office/powerpoint/2010/main" val="1590307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makeup of the</a:t>
            </a:r>
            <a:r>
              <a:rPr lang="en-US" baseline="0" dirty="0" smtClean="0"/>
              <a:t> OLTS sample has shown dropping rates for intellectual disabilities and increasing rates of students with autism over the 2006-2015 class graduation years.  This is consistent with national trends.</a:t>
            </a:r>
            <a:endParaRPr lang="en-US" dirty="0"/>
          </a:p>
        </p:txBody>
      </p:sp>
      <p:sp>
        <p:nvSpPr>
          <p:cNvPr id="4" name="Slide Number Placeholder 3"/>
          <p:cNvSpPr>
            <a:spLocks noGrp="1"/>
          </p:cNvSpPr>
          <p:nvPr>
            <p:ph type="sldNum" sz="quarter" idx="10"/>
          </p:nvPr>
        </p:nvSpPr>
        <p:spPr/>
        <p:txBody>
          <a:bodyPr/>
          <a:lstStyle/>
          <a:p>
            <a:fld id="{BD4A1B5C-5FE3-4867-99F2-716B2494865E}" type="slidenum">
              <a:rPr lang="en-US" smtClean="0"/>
              <a:t>14</a:t>
            </a:fld>
            <a:endParaRPr lang="en-US"/>
          </a:p>
        </p:txBody>
      </p:sp>
    </p:spTree>
    <p:extLst>
      <p:ext uri="{BB962C8B-B14F-4D97-AF65-F5344CB8AC3E}">
        <p14:creationId xmlns:p14="http://schemas.microsoft.com/office/powerpoint/2010/main" val="2869189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Calibri" charset="0"/>
              </a:rPr>
              <a:t>Expectations slide</a:t>
            </a:r>
            <a:endParaRPr lang="en-US" dirty="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Calibri" charset="0"/>
              </a:rPr>
              <a:t>Region 2 Transition services received=100%, Ohio</a:t>
            </a:r>
            <a:r>
              <a:rPr lang="ja-JP" altLang="en-US" dirty="0">
                <a:latin typeface="Calibri" charset="0"/>
              </a:rPr>
              <a:t>’</a:t>
            </a:r>
            <a:r>
              <a:rPr lang="en-US" altLang="ja-JP" dirty="0">
                <a:latin typeface="Calibri" charset="0"/>
              </a:rPr>
              <a:t>s 72</a:t>
            </a:r>
            <a:r>
              <a:rPr lang="en-US" altLang="ja-JP" dirty="0" smtClean="0">
                <a:latin typeface="Calibri" charset="0"/>
              </a:rPr>
              <a:t>%</a:t>
            </a:r>
          </a:p>
          <a:p>
            <a:r>
              <a:rPr lang="en-US" altLang="ja-JP" dirty="0" smtClean="0">
                <a:latin typeface="Calibri" charset="0"/>
              </a:rPr>
              <a:t>See Bob’s slide for services</a:t>
            </a:r>
            <a:endParaRPr lang="en-US" altLang="ja-JP" dirty="0">
              <a:latin typeface="Calibri" charset="0"/>
            </a:endParaRPr>
          </a:p>
          <a:p>
            <a:endParaRPr lang="en-US" dirty="0">
              <a:latin typeface="Calibri" charset="0"/>
            </a:endParaRPr>
          </a:p>
          <a:p>
            <a:endParaRPr lang="en-US" dirty="0">
              <a:latin typeface="Calibri" charset="0"/>
            </a:endParaRPr>
          </a:p>
          <a:p>
            <a:endParaRPr lang="en-US" dirty="0">
              <a:latin typeface="Calibri" charset="0"/>
            </a:endParaRPr>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420714C-AA43-874B-A584-66A6DFD2FA50}" type="slidenum">
              <a:rPr lang="en-US" sz="1200">
                <a:latin typeface="Georgia" charset="0"/>
              </a:rPr>
              <a:pPr eaLnBrk="1" hangingPunct="1"/>
              <a:t>17</a:t>
            </a:fld>
            <a:endParaRPr lang="en-US" sz="1200">
              <a:latin typeface="Georgia"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Courses of study were not sig for Full time work for students with MD or TBI</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20</a:t>
            </a:fld>
            <a:endParaRPr lang="en-US"/>
          </a:p>
        </p:txBody>
      </p:sp>
    </p:spTree>
    <p:extLst>
      <p:ext uri="{BB962C8B-B14F-4D97-AF65-F5344CB8AC3E}">
        <p14:creationId xmlns:p14="http://schemas.microsoft.com/office/powerpoint/2010/main" val="6954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22</a:t>
            </a:fld>
            <a:endParaRPr lang="en-US"/>
          </a:p>
        </p:txBody>
      </p:sp>
    </p:spTree>
    <p:extLst>
      <p:ext uri="{BB962C8B-B14F-4D97-AF65-F5344CB8AC3E}">
        <p14:creationId xmlns:p14="http://schemas.microsoft.com/office/powerpoint/2010/main" val="1990210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27</a:t>
            </a:fld>
            <a:endParaRPr lang="en-US"/>
          </a:p>
        </p:txBody>
      </p:sp>
    </p:spTree>
    <p:extLst>
      <p:ext uri="{BB962C8B-B14F-4D97-AF65-F5344CB8AC3E}">
        <p14:creationId xmlns:p14="http://schemas.microsoft.com/office/powerpoint/2010/main" val="108617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in trend slides</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29</a:t>
            </a:fld>
            <a:endParaRPr lang="en-US"/>
          </a:p>
        </p:txBody>
      </p:sp>
    </p:spTree>
    <p:extLst>
      <p:ext uri="{BB962C8B-B14F-4D97-AF65-F5344CB8AC3E}">
        <p14:creationId xmlns:p14="http://schemas.microsoft.com/office/powerpoint/2010/main" val="1490288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Replace with Bob’s chart</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30</a:t>
            </a:fld>
            <a:endParaRPr lang="en-US"/>
          </a:p>
        </p:txBody>
      </p:sp>
    </p:spTree>
    <p:extLst>
      <p:ext uri="{BB962C8B-B14F-4D97-AF65-F5344CB8AC3E}">
        <p14:creationId xmlns:p14="http://schemas.microsoft.com/office/powerpoint/2010/main" val="1590307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4A1B5C-5FE3-4867-99F2-716B2494865E}" type="slidenum">
              <a:rPr lang="en-US" smtClean="0"/>
              <a:t>31</a:t>
            </a:fld>
            <a:endParaRPr lang="en-US"/>
          </a:p>
        </p:txBody>
      </p:sp>
    </p:spTree>
    <p:extLst>
      <p:ext uri="{BB962C8B-B14F-4D97-AF65-F5344CB8AC3E}">
        <p14:creationId xmlns:p14="http://schemas.microsoft.com/office/powerpoint/2010/main" val="2869189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trends</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4</a:t>
            </a:fld>
            <a:endParaRPr lang="en-US"/>
          </a:p>
        </p:txBody>
      </p:sp>
    </p:spTree>
    <p:extLst>
      <p:ext uri="{BB962C8B-B14F-4D97-AF65-F5344CB8AC3E}">
        <p14:creationId xmlns:p14="http://schemas.microsoft.com/office/powerpoint/2010/main" val="3010393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Courses of study were not sig for Full time work for students with MD or TBI</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37</a:t>
            </a:fld>
            <a:endParaRPr lang="en-US"/>
          </a:p>
        </p:txBody>
      </p:sp>
    </p:spTree>
    <p:extLst>
      <p:ext uri="{BB962C8B-B14F-4D97-AF65-F5344CB8AC3E}">
        <p14:creationId xmlns:p14="http://schemas.microsoft.com/office/powerpoint/2010/main" val="6954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39</a:t>
            </a:fld>
            <a:endParaRPr lang="en-US"/>
          </a:p>
        </p:txBody>
      </p:sp>
    </p:spTree>
    <p:extLst>
      <p:ext uri="{BB962C8B-B14F-4D97-AF65-F5344CB8AC3E}">
        <p14:creationId xmlns:p14="http://schemas.microsoft.com/office/powerpoint/2010/main" val="1990210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43</a:t>
            </a:fld>
            <a:endParaRPr lang="en-US"/>
          </a:p>
        </p:txBody>
      </p:sp>
    </p:spTree>
    <p:extLst>
      <p:ext uri="{BB962C8B-B14F-4D97-AF65-F5344CB8AC3E}">
        <p14:creationId xmlns:p14="http://schemas.microsoft.com/office/powerpoint/2010/main" val="1086172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46</a:t>
            </a:fld>
            <a:endParaRPr lang="en-US"/>
          </a:p>
        </p:txBody>
      </p:sp>
    </p:spTree>
    <p:extLst>
      <p:ext uri="{BB962C8B-B14F-4D97-AF65-F5344CB8AC3E}">
        <p14:creationId xmlns:p14="http://schemas.microsoft.com/office/powerpoint/2010/main" val="2920150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indicate that all high</a:t>
            </a:r>
            <a:r>
              <a:rPr lang="en-US" baseline="0" dirty="0" smtClean="0"/>
              <a:t> school exiters age 16-19 (as reported by the Bureau of Labor Statistics) were less likely to work after the recession starting in 2009 (black lines).  S</a:t>
            </a:r>
            <a:r>
              <a:rPr lang="en-US" dirty="0" smtClean="0"/>
              <a:t>tudents with disabilities</a:t>
            </a:r>
            <a:r>
              <a:rPr lang="en-US" baseline="0" dirty="0" smtClean="0"/>
              <a:t> were more likely to work after graduation but showed a similar drop in work outcomes due to the recession.</a:t>
            </a:r>
            <a:endParaRPr lang="en-US" dirty="0"/>
          </a:p>
        </p:txBody>
      </p:sp>
      <p:sp>
        <p:nvSpPr>
          <p:cNvPr id="4" name="Slide Number Placeholder 3"/>
          <p:cNvSpPr>
            <a:spLocks noGrp="1"/>
          </p:cNvSpPr>
          <p:nvPr>
            <p:ph type="sldNum" sz="quarter" idx="10"/>
          </p:nvPr>
        </p:nvSpPr>
        <p:spPr/>
        <p:txBody>
          <a:bodyPr/>
          <a:lstStyle/>
          <a:p>
            <a:fld id="{BD4A1B5C-5FE3-4867-99F2-716B2494865E}" type="slidenum">
              <a:rPr lang="en-US" smtClean="0"/>
              <a:t>5</a:t>
            </a:fld>
            <a:endParaRPr lang="en-US"/>
          </a:p>
        </p:txBody>
      </p:sp>
    </p:spTree>
    <p:extLst>
      <p:ext uri="{BB962C8B-B14F-4D97-AF65-F5344CB8AC3E}">
        <p14:creationId xmlns:p14="http://schemas.microsoft.com/office/powerpoint/2010/main" val="2869189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of 2004 mandates that each state evaluate the implementation of federal special education policy. To address this requirement, Ohio’s State Performance Plan defines and provides action strategies for 20 target indicators. Target indicator #14 focuses on tracking </a:t>
            </a:r>
            <a:r>
              <a:rPr lang="en-US" dirty="0" err="1" smtClean="0"/>
              <a:t>postschool</a:t>
            </a:r>
            <a:r>
              <a:rPr lang="en-US" dirty="0" smtClean="0"/>
              <a:t> employment, postsecondary education, and independent living outcomes of students with disabilities This presentation</a:t>
            </a:r>
            <a:r>
              <a:rPr lang="en-US" baseline="0" dirty="0" smtClean="0"/>
              <a:t> includes data from graduates that completed both in-school and post-school surveys. </a:t>
            </a:r>
          </a:p>
          <a:p>
            <a:r>
              <a:rPr lang="en-US" baseline="0" dirty="0" smtClean="0"/>
              <a:t>In addressing Indicator 14, the Ohio Office for Exceptional Children contracted with the Center for innovation in Transition and Employment at KSU to develop the Ohio Longitudinal transition Study (OLTS). The OLTS is designed to collect data not only on </a:t>
            </a:r>
            <a:r>
              <a:rPr lang="en-US" baseline="0" dirty="0" err="1" smtClean="0"/>
              <a:t>postschool</a:t>
            </a:r>
            <a:r>
              <a:rPr lang="en-US" baseline="0" dirty="0" smtClean="0"/>
              <a:t> outcomes, but also on how students’ secondary programs and services promoted these outcomes. This presentation highlights some of the information collected. The OLTS website (www.kent.edu/olts)contains additional information regarding regional reports, copies of publications, and journal articles.</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7</a:t>
            </a:fld>
            <a:endParaRPr lang="en-US"/>
          </a:p>
        </p:txBody>
      </p:sp>
    </p:spTree>
    <p:extLst>
      <p:ext uri="{BB962C8B-B14F-4D97-AF65-F5344CB8AC3E}">
        <p14:creationId xmlns:p14="http://schemas.microsoft.com/office/powerpoint/2010/main" val="2551574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Center for Innovation in Transition and employment works in collaboration with OEC’s sixteen regional state support teams to collect data from a portion of Ohio’s schools each year. Teachers and transition professionals interview students just before graduation and one year later to evaluate school services, student satisfaction and </a:t>
            </a:r>
            <a:r>
              <a:rPr lang="en-US" baseline="0" dirty="0" err="1" smtClean="0"/>
              <a:t>postschool</a:t>
            </a:r>
            <a:r>
              <a:rPr lang="en-US" baseline="0" dirty="0" smtClean="0"/>
              <a:t> outcomes. Virtually all </a:t>
            </a:r>
            <a:r>
              <a:rPr lang="en-US" baseline="0" dirty="0" err="1" smtClean="0"/>
              <a:t>fo</a:t>
            </a:r>
            <a:r>
              <a:rPr lang="en-US" baseline="0" dirty="0" smtClean="0"/>
              <a:t> Ohio’s schools have participated in this </a:t>
            </a:r>
            <a:r>
              <a:rPr lang="en-US" baseline="0" dirty="0" err="1" smtClean="0"/>
              <a:t>process.s</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8</a:t>
            </a:fld>
            <a:endParaRPr lang="en-US"/>
          </a:p>
        </p:txBody>
      </p:sp>
    </p:spTree>
    <p:extLst>
      <p:ext uri="{BB962C8B-B14F-4D97-AF65-F5344CB8AC3E}">
        <p14:creationId xmlns:p14="http://schemas.microsoft.com/office/powerpoint/2010/main" val="1439285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Ohio sample</a:t>
            </a:r>
            <a:r>
              <a:rPr lang="en-US" baseline="0" dirty="0" smtClean="0"/>
              <a:t> was drawn from exiters in </a:t>
            </a:r>
            <a:r>
              <a:rPr lang="en-US" dirty="0" smtClean="0"/>
              <a:t>the classes of 2006 – 2015.  Almost</a:t>
            </a:r>
            <a:r>
              <a:rPr lang="en-US" baseline="0" dirty="0" smtClean="0"/>
              <a:t> all exiters from selected schools were interviewed just prior to graduation.  Teachers attempted at least four times to contact these exiters one year after graduation.  Some exiters were harder to reach than others so teachers made an effort to reach a representative sample of the students they interviewed at exit.  </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9</a:t>
            </a:fld>
            <a:endParaRPr lang="en-US"/>
          </a:p>
        </p:txBody>
      </p:sp>
    </p:spTree>
    <p:extLst>
      <p:ext uri="{BB962C8B-B14F-4D97-AF65-F5344CB8AC3E}">
        <p14:creationId xmlns:p14="http://schemas.microsoft.com/office/powerpoint/2010/main" val="473051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Ohio sample (like</a:t>
            </a:r>
            <a:r>
              <a:rPr lang="en-US" baseline="0" dirty="0" smtClean="0"/>
              <a:t> national samples) was dominated by students with academic disabilities (i.e., learning disabilities and other health impairments).  Students with intellectual disabilities were another large part of the Ohio sample.  Some disability groups were very small (i.e. sensory, speech, and sensory impairments) and had to be aggregated for statistical </a:t>
            </a:r>
            <a:r>
              <a:rPr lang="en-US" baseline="0" dirty="0" smtClean="0"/>
              <a:t>analysis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10</a:t>
            </a:fld>
            <a:endParaRPr lang="en-US"/>
          </a:p>
        </p:txBody>
      </p:sp>
    </p:spTree>
    <p:extLst>
      <p:ext uri="{BB962C8B-B14F-4D97-AF65-F5344CB8AC3E}">
        <p14:creationId xmlns:p14="http://schemas.microsoft.com/office/powerpoint/2010/main" val="2449279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comparison of the OLTS exit and one-year follow up surveys showed that African-American exiters and exiters with intellectual and emotional disabilities were slightly underrepresented in the follow up sample. </a:t>
            </a:r>
            <a:endParaRPr lang="en-US" dirty="0"/>
          </a:p>
        </p:txBody>
      </p:sp>
      <p:sp>
        <p:nvSpPr>
          <p:cNvPr id="4" name="Slide Number Placeholder 3"/>
          <p:cNvSpPr>
            <a:spLocks noGrp="1"/>
          </p:cNvSpPr>
          <p:nvPr>
            <p:ph type="sldNum" sz="quarter" idx="10"/>
          </p:nvPr>
        </p:nvSpPr>
        <p:spPr/>
        <p:txBody>
          <a:bodyPr/>
          <a:lstStyle/>
          <a:p>
            <a:fld id="{BD4A1B5C-5FE3-4867-99F2-716B2494865E}" type="slidenum">
              <a:rPr lang="en-US" smtClean="0"/>
              <a:t>11</a:t>
            </a:fld>
            <a:endParaRPr lang="en-US"/>
          </a:p>
        </p:txBody>
      </p:sp>
    </p:spTree>
    <p:extLst>
      <p:ext uri="{BB962C8B-B14F-4D97-AF65-F5344CB8AC3E}">
        <p14:creationId xmlns:p14="http://schemas.microsoft.com/office/powerpoint/2010/main" val="3150656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in trend slides</a:t>
            </a:r>
            <a:endParaRPr lang="en-US" dirty="0"/>
          </a:p>
        </p:txBody>
      </p:sp>
      <p:sp>
        <p:nvSpPr>
          <p:cNvPr id="4" name="Slide Number Placeholder 3"/>
          <p:cNvSpPr>
            <a:spLocks noGrp="1"/>
          </p:cNvSpPr>
          <p:nvPr>
            <p:ph type="sldNum" sz="quarter" idx="10"/>
          </p:nvPr>
        </p:nvSpPr>
        <p:spPr/>
        <p:txBody>
          <a:bodyPr/>
          <a:lstStyle/>
          <a:p>
            <a:fld id="{3FBCD6D0-F41D-FC48-BBF3-DBB333702D63}" type="slidenum">
              <a:rPr lang="en-US" smtClean="0"/>
              <a:t>12</a:t>
            </a:fld>
            <a:endParaRPr lang="en-US"/>
          </a:p>
        </p:txBody>
      </p:sp>
    </p:spTree>
    <p:extLst>
      <p:ext uri="{BB962C8B-B14F-4D97-AF65-F5344CB8AC3E}">
        <p14:creationId xmlns:p14="http://schemas.microsoft.com/office/powerpoint/2010/main" val="1490288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40825E-4A15-4D39-8176-1F07E904CB3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03770-EACE-B246-99C3-F1FF08BEC7C1}"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A476B-B232-1944-AB27-83998972B6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03770-EACE-B246-99C3-F1FF08BEC7C1}"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A476B-B232-1944-AB27-83998972B6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03770-EACE-B246-99C3-F1FF08BEC7C1}"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A476B-B232-1944-AB27-83998972B6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303770-EACE-B246-99C3-F1FF08BEC7C1}"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A476B-B232-1944-AB27-83998972B6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303770-EACE-B246-99C3-F1FF08BEC7C1}"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0A476B-B232-1944-AB27-83998972B6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303770-EACE-B246-99C3-F1FF08BEC7C1}"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A476B-B232-1944-AB27-83998972B6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03770-EACE-B246-99C3-F1FF08BEC7C1}"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0A476B-B232-1944-AB27-83998972B6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03770-EACE-B246-99C3-F1FF08BEC7C1}"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3303770-EACE-B246-99C3-F1FF08BEC7C1}" type="datetimeFigureOut">
              <a:rPr lang="en-US" smtClean="0"/>
              <a:t>4/19/2017</a:t>
            </a:fld>
            <a:endParaRPr lang="en-US"/>
          </a:p>
        </p:txBody>
      </p:sp>
      <p:sp>
        <p:nvSpPr>
          <p:cNvPr id="9" name="Slide Number Placeholder 8"/>
          <p:cNvSpPr>
            <a:spLocks noGrp="1"/>
          </p:cNvSpPr>
          <p:nvPr>
            <p:ph type="sldNum" sz="quarter" idx="11"/>
          </p:nvPr>
        </p:nvSpPr>
        <p:spPr/>
        <p:txBody>
          <a:bodyPr/>
          <a:lstStyle/>
          <a:p>
            <a:fld id="{2F0A476B-B232-1944-AB27-83998972B6A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F0A476B-B232-1944-AB27-83998972B6A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3303770-EACE-B246-99C3-F1FF08BEC7C1}" type="datetimeFigureOut">
              <a:rPr lang="en-US" smtClean="0"/>
              <a:t>4/19/2017</a:t>
            </a:fld>
            <a:endParaRPr lang="en-US"/>
          </a:p>
        </p:txBody>
      </p:sp>
    </p:spTree>
  </p:cSld>
  <p:clrMap bg1="lt1" tx1="dk1" bg2="lt2" tx2="dk2" accent1="accent1" accent2="accent2" accent3="accent3" accent4="accent4" accent5="accent5" accent6="accent6" hlink="hlink" folHlink="folHlink"/>
  <p:sldLayoutIdLst>
    <p:sldLayoutId id="2147484202" r:id="rId1"/>
    <p:sldLayoutId id="2147484203" r:id="rId2"/>
    <p:sldLayoutId id="2147484204" r:id="rId3"/>
    <p:sldLayoutId id="2147484205" r:id="rId4"/>
    <p:sldLayoutId id="2147484206" r:id="rId5"/>
    <p:sldLayoutId id="2147484207" r:id="rId6"/>
    <p:sldLayoutId id="2147484208" r:id="rId7"/>
    <p:sldLayoutId id="2147484209" r:id="rId8"/>
    <p:sldLayoutId id="2147484210" r:id="rId9"/>
    <p:sldLayoutId id="2147484211" r:id="rId10"/>
    <p:sldLayoutId id="2147484212"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223" y="1349578"/>
            <a:ext cx="7369183" cy="2493233"/>
          </a:xfrm>
        </p:spPr>
        <p:txBody>
          <a:bodyPr>
            <a:noAutofit/>
          </a:bodyPr>
          <a:lstStyle/>
          <a:p>
            <a:pPr algn="ctr"/>
            <a:r>
              <a:rPr lang="en-US" sz="3600" b="1" dirty="0" smtClean="0">
                <a:latin typeface="Arial Narrow" panose="020B0606020202030204" pitchFamily="34" charset="0"/>
              </a:rPr>
              <a:t>Evidence-based Predictors and Practices </a:t>
            </a:r>
            <a:br>
              <a:rPr lang="en-US" sz="3600" b="1" dirty="0" smtClean="0">
                <a:latin typeface="Arial Narrow" panose="020B0606020202030204" pitchFamily="34" charset="0"/>
              </a:rPr>
            </a:br>
            <a:r>
              <a:rPr lang="en-US" sz="3600" b="1" dirty="0" smtClean="0">
                <a:latin typeface="Arial Narrow" panose="020B0606020202030204" pitchFamily="34" charset="0"/>
              </a:rPr>
              <a:t>for Promoting </a:t>
            </a:r>
            <a:r>
              <a:rPr lang="en-US" sz="3600" b="1" dirty="0">
                <a:latin typeface="Arial Narrow" panose="020B0606020202030204" pitchFamily="34" charset="0"/>
              </a:rPr>
              <a:t>Positive </a:t>
            </a:r>
            <a:r>
              <a:rPr lang="en-US" sz="3600" b="1" dirty="0" smtClean="0">
                <a:latin typeface="Arial Narrow" panose="020B0606020202030204" pitchFamily="34" charset="0"/>
              </a:rPr>
              <a:t>Transition </a:t>
            </a:r>
            <a:br>
              <a:rPr lang="en-US" sz="3600" b="1" dirty="0" smtClean="0">
                <a:latin typeface="Arial Narrow" panose="020B0606020202030204" pitchFamily="34" charset="0"/>
              </a:rPr>
            </a:br>
            <a:r>
              <a:rPr lang="en-US" sz="3600" b="1" dirty="0" smtClean="0">
                <a:latin typeface="Arial Narrow" panose="020B0606020202030204" pitchFamily="34" charset="0"/>
              </a:rPr>
              <a:t>Employment Outcomes</a:t>
            </a:r>
            <a:endParaRPr lang="en-US" sz="3600" b="1" dirty="0">
              <a:latin typeface="Arial Narrow" panose="020B0606020202030204" pitchFamily="34" charset="0"/>
            </a:endParaRPr>
          </a:p>
        </p:txBody>
      </p:sp>
      <p:sp>
        <p:nvSpPr>
          <p:cNvPr id="3" name="Subtitle 2"/>
          <p:cNvSpPr>
            <a:spLocks noGrp="1"/>
          </p:cNvSpPr>
          <p:nvPr>
            <p:ph type="subTitle" idx="1"/>
          </p:nvPr>
        </p:nvSpPr>
        <p:spPr>
          <a:xfrm>
            <a:off x="519223" y="3627221"/>
            <a:ext cx="7961255" cy="2998381"/>
          </a:xfrm>
        </p:spPr>
        <p:txBody>
          <a:bodyPr>
            <a:normAutofit/>
          </a:bodyPr>
          <a:lstStyle/>
          <a:p>
            <a:endParaRPr lang="en-US" dirty="0" smtClean="0"/>
          </a:p>
          <a:p>
            <a:pPr algn="ctr"/>
            <a:r>
              <a:rPr lang="en-US" sz="4000" b="1" dirty="0" smtClean="0">
                <a:solidFill>
                  <a:schemeClr val="tx2"/>
                </a:solidFill>
              </a:rPr>
              <a:t>CEC 2017</a:t>
            </a:r>
            <a:endParaRPr lang="en-US" sz="4000" b="1" dirty="0">
              <a:solidFill>
                <a:schemeClr val="tx2"/>
              </a:solidFill>
            </a:endParaRPr>
          </a:p>
          <a:p>
            <a:endParaRPr lang="en-US" dirty="0" smtClean="0"/>
          </a:p>
          <a:p>
            <a:pPr algn="ctr"/>
            <a:r>
              <a:rPr lang="en-US" sz="2400" dirty="0" smtClean="0">
                <a:solidFill>
                  <a:schemeClr val="tx2"/>
                </a:solidFill>
              </a:rPr>
              <a:t>Carol Feldman-</a:t>
            </a:r>
            <a:r>
              <a:rPr lang="en-US" sz="2400" dirty="0" err="1" smtClean="0">
                <a:solidFill>
                  <a:schemeClr val="tx2"/>
                </a:solidFill>
              </a:rPr>
              <a:t>Sparber</a:t>
            </a:r>
            <a:r>
              <a:rPr lang="en-US" sz="2400" dirty="0" smtClean="0">
                <a:solidFill>
                  <a:schemeClr val="tx2"/>
                </a:solidFill>
              </a:rPr>
              <a:t>, Ph.D</a:t>
            </a:r>
            <a:r>
              <a:rPr lang="en-US" sz="2400" dirty="0">
                <a:solidFill>
                  <a:schemeClr val="tx2"/>
                </a:solidFill>
              </a:rPr>
              <a:t>. Kent State </a:t>
            </a:r>
            <a:r>
              <a:rPr lang="en-US" sz="2400" dirty="0" smtClean="0">
                <a:solidFill>
                  <a:schemeClr val="tx2"/>
                </a:solidFill>
              </a:rPr>
              <a:t>University</a:t>
            </a:r>
          </a:p>
          <a:p>
            <a:pPr algn="ctr"/>
            <a:r>
              <a:rPr lang="en-US" sz="2400" dirty="0" smtClean="0">
                <a:solidFill>
                  <a:schemeClr val="tx2"/>
                </a:solidFill>
              </a:rPr>
              <a:t>Al </a:t>
            </a:r>
            <a:r>
              <a:rPr lang="en-US" sz="2400" dirty="0" err="1" smtClean="0">
                <a:solidFill>
                  <a:schemeClr val="tx2"/>
                </a:solidFill>
              </a:rPr>
              <a:t>Daviso</a:t>
            </a:r>
            <a:r>
              <a:rPr lang="en-US" sz="2400" dirty="0" smtClean="0">
                <a:solidFill>
                  <a:schemeClr val="tx2"/>
                </a:solidFill>
              </a:rPr>
              <a:t>, Ph.D. The University of Akron</a:t>
            </a:r>
            <a:endParaRPr lang="en-US" sz="2400" dirty="0" smtClean="0">
              <a:solidFill>
                <a:schemeClr val="tx2"/>
              </a:solidFill>
            </a:endParaRPr>
          </a:p>
          <a:p>
            <a:pPr algn="ctr"/>
            <a:r>
              <a:rPr lang="en-US" sz="2400" dirty="0" smtClean="0">
                <a:solidFill>
                  <a:schemeClr val="tx2"/>
                </a:solidFill>
              </a:rPr>
              <a:t>Rachel McMahan Queen </a:t>
            </a:r>
            <a:r>
              <a:rPr lang="en-US" sz="2400" dirty="0">
                <a:solidFill>
                  <a:schemeClr val="tx2"/>
                </a:solidFill>
              </a:rPr>
              <a:t>Ph.D. Kent State University</a:t>
            </a:r>
          </a:p>
          <a:p>
            <a:endParaRPr lang="en-US" dirty="0" smtClean="0"/>
          </a:p>
          <a:p>
            <a:endParaRPr lang="en-US" dirty="0"/>
          </a:p>
        </p:txBody>
      </p:sp>
    </p:spTree>
    <p:extLst>
      <p:ext uri="{BB962C8B-B14F-4D97-AF65-F5344CB8AC3E}">
        <p14:creationId xmlns:p14="http://schemas.microsoft.com/office/powerpoint/2010/main" val="2569219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86" y="122238"/>
            <a:ext cx="8219363" cy="708001"/>
          </a:xfrm>
        </p:spPr>
        <p:txBody>
          <a:bodyPr/>
          <a:lstStyle/>
          <a:p>
            <a:pPr algn="ctr"/>
            <a:r>
              <a:rPr lang="en-US" sz="3200" dirty="0" smtClean="0"/>
              <a:t>Demographics of </a:t>
            </a:r>
            <a:r>
              <a:rPr lang="en-US" sz="3200" dirty="0" err="1" smtClean="0"/>
              <a:t>Exiters</a:t>
            </a:r>
            <a:r>
              <a:rPr lang="en-US" sz="3200" dirty="0" smtClean="0"/>
              <a:t> Contacted One Year Out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8460387"/>
              </p:ext>
            </p:extLst>
          </p:nvPr>
        </p:nvGraphicFramePr>
        <p:xfrm>
          <a:off x="526386" y="1079500"/>
          <a:ext cx="7446105" cy="5563476"/>
        </p:xfrm>
        <a:graphic>
          <a:graphicData uri="http://schemas.openxmlformats.org/drawingml/2006/table">
            <a:tbl>
              <a:tblPr firstRow="1" bandRow="1">
                <a:tableStyleId>{5C22544A-7EE6-4342-B048-85BDC9FD1C3A}</a:tableStyleId>
              </a:tblPr>
              <a:tblGrid>
                <a:gridCol w="2273648"/>
                <a:gridCol w="906830"/>
                <a:gridCol w="722836"/>
                <a:gridCol w="807568"/>
                <a:gridCol w="947849"/>
                <a:gridCol w="1083255"/>
                <a:gridCol w="704119"/>
              </a:tblGrid>
              <a:tr h="294299">
                <a:tc gridSpan="2">
                  <a:txBody>
                    <a:bodyPr/>
                    <a:lstStyle/>
                    <a:p>
                      <a:r>
                        <a:rPr lang="en-US" dirty="0" smtClean="0"/>
                        <a:t>s</a:t>
                      </a:r>
                      <a:endParaRPr lang="en-US" dirty="0"/>
                    </a:p>
                  </a:txBody>
                  <a:tcPr>
                    <a:lnB w="38100" cmpd="sng">
                      <a:noFill/>
                    </a:lnB>
                  </a:tcPr>
                </a:tc>
                <a:tc hMerge="1">
                  <a:txBody>
                    <a:bodyPr/>
                    <a:lstStyle/>
                    <a:p>
                      <a:endParaRPr lang="en-US"/>
                    </a:p>
                  </a:txBody>
                  <a:tcPr/>
                </a:tc>
                <a:tc gridSpan="2">
                  <a:txBody>
                    <a:bodyPr/>
                    <a:lstStyle/>
                    <a:p>
                      <a:r>
                        <a:rPr lang="en-US" dirty="0" smtClean="0"/>
                        <a:t>Gender %</a:t>
                      </a:r>
                      <a:endParaRPr lang="en-US" dirty="0"/>
                    </a:p>
                  </a:txBody>
                  <a:tcPr/>
                </a:tc>
                <a:tc hMerge="1">
                  <a:txBody>
                    <a:bodyPr/>
                    <a:lstStyle/>
                    <a:p>
                      <a:endParaRPr lang="en-US"/>
                    </a:p>
                  </a:txBody>
                  <a:tcPr/>
                </a:tc>
                <a:tc gridSpan="3">
                  <a:txBody>
                    <a:bodyPr/>
                    <a:lstStyle/>
                    <a:p>
                      <a:r>
                        <a:rPr lang="en-US" dirty="0" smtClean="0"/>
                        <a:t>Ethnicity%</a:t>
                      </a:r>
                      <a:endParaRPr lang="en-US" dirty="0"/>
                    </a:p>
                  </a:txBody>
                  <a:tcPr/>
                </a:tc>
                <a:tc hMerge="1">
                  <a:txBody>
                    <a:bodyPr/>
                    <a:lstStyle/>
                    <a:p>
                      <a:endParaRPr lang="en-US"/>
                    </a:p>
                  </a:txBody>
                  <a:tcPr/>
                </a:tc>
                <a:tc hMerge="1">
                  <a:txBody>
                    <a:bodyPr/>
                    <a:lstStyle/>
                    <a:p>
                      <a:endParaRPr lang="en-US"/>
                    </a:p>
                  </a:txBody>
                  <a:tcPr/>
                </a:tc>
              </a:tr>
              <a:tr h="384883">
                <a:tc>
                  <a:txBody>
                    <a:bodyPr/>
                    <a:lstStyle/>
                    <a:p>
                      <a:r>
                        <a:rPr lang="en-US" sz="1600" b="1" dirty="0" smtClean="0">
                          <a:latin typeface="Arial Narrow" panose="020B0606020202030204" pitchFamily="34" charset="0"/>
                        </a:rPr>
                        <a:t>Disability Category</a:t>
                      </a:r>
                      <a:endParaRPr lang="en-US" sz="1600" b="1" dirty="0">
                        <a:latin typeface="Arial Narrow" panose="020B0606020202030204" pitchFamily="34" charset="0"/>
                      </a:endParaRPr>
                    </a:p>
                  </a:txBody>
                  <a:tcPr>
                    <a:lnT w="38100" cmpd="sng">
                      <a:noFill/>
                    </a:lnT>
                  </a:tcPr>
                </a:tc>
                <a:tc>
                  <a:txBody>
                    <a:bodyPr/>
                    <a:lstStyle/>
                    <a:p>
                      <a:r>
                        <a:rPr lang="en-US" sz="1600" b="1" dirty="0" smtClean="0">
                          <a:latin typeface="Arial Narrow" panose="020B0606020202030204" pitchFamily="34" charset="0"/>
                        </a:rPr>
                        <a:t># of students</a:t>
                      </a:r>
                      <a:endParaRPr lang="en-US" sz="1600" b="1" dirty="0">
                        <a:latin typeface="Arial Narrow" panose="020B0606020202030204" pitchFamily="34" charset="0"/>
                      </a:endParaRPr>
                    </a:p>
                  </a:txBody>
                  <a:tcPr>
                    <a:lnT w="38100" cmpd="sng">
                      <a:noFill/>
                    </a:lnT>
                  </a:tcPr>
                </a:tc>
                <a:tc>
                  <a:txBody>
                    <a:bodyPr/>
                    <a:lstStyle/>
                    <a:p>
                      <a:r>
                        <a:rPr lang="en-US" sz="1600" b="1" dirty="0" smtClean="0">
                          <a:latin typeface="Arial Narrow" panose="020B0606020202030204" pitchFamily="34" charset="0"/>
                        </a:rPr>
                        <a:t>Male</a:t>
                      </a:r>
                      <a:endParaRPr lang="en-US" sz="1600" b="1" dirty="0">
                        <a:latin typeface="Arial Narrow" panose="020B0606020202030204" pitchFamily="34" charset="0"/>
                      </a:endParaRPr>
                    </a:p>
                  </a:txBody>
                  <a:tcPr/>
                </a:tc>
                <a:tc>
                  <a:txBody>
                    <a:bodyPr/>
                    <a:lstStyle/>
                    <a:p>
                      <a:r>
                        <a:rPr lang="en-US" sz="1600" b="1" dirty="0" smtClean="0">
                          <a:latin typeface="Arial Narrow" panose="020B0606020202030204" pitchFamily="34" charset="0"/>
                        </a:rPr>
                        <a:t>Female</a:t>
                      </a:r>
                      <a:endParaRPr lang="en-US" sz="1600" b="1" dirty="0">
                        <a:latin typeface="Arial Narrow" panose="020B0606020202030204" pitchFamily="34" charset="0"/>
                      </a:endParaRPr>
                    </a:p>
                  </a:txBody>
                  <a:tcPr/>
                </a:tc>
                <a:tc>
                  <a:txBody>
                    <a:bodyPr/>
                    <a:lstStyle/>
                    <a:p>
                      <a:r>
                        <a:rPr lang="en-US" sz="1600" b="1" dirty="0" smtClean="0">
                          <a:latin typeface="Arial Narrow" panose="020B0606020202030204" pitchFamily="34" charset="0"/>
                        </a:rPr>
                        <a:t>African American</a:t>
                      </a:r>
                      <a:endParaRPr lang="en-US" sz="1600" b="1" dirty="0">
                        <a:latin typeface="Arial Narrow" panose="020B0606020202030204" pitchFamily="34" charset="0"/>
                      </a:endParaRPr>
                    </a:p>
                  </a:txBody>
                  <a:tcPr/>
                </a:tc>
                <a:tc>
                  <a:txBody>
                    <a:bodyPr/>
                    <a:lstStyle/>
                    <a:p>
                      <a:r>
                        <a:rPr lang="en-US" sz="1600" b="1" dirty="0" smtClean="0">
                          <a:latin typeface="Arial Narrow" panose="020B0606020202030204" pitchFamily="34" charset="0"/>
                        </a:rPr>
                        <a:t>Caucasian</a:t>
                      </a:r>
                      <a:endParaRPr lang="en-US" sz="1600" b="1" dirty="0">
                        <a:latin typeface="Arial Narrow" panose="020B0606020202030204" pitchFamily="34" charset="0"/>
                      </a:endParaRPr>
                    </a:p>
                  </a:txBody>
                  <a:tcPr/>
                </a:tc>
                <a:tc>
                  <a:txBody>
                    <a:bodyPr/>
                    <a:lstStyle/>
                    <a:p>
                      <a:r>
                        <a:rPr lang="en-US" sz="1600" b="1" dirty="0" smtClean="0">
                          <a:latin typeface="Arial Narrow" panose="020B0606020202030204" pitchFamily="34" charset="0"/>
                        </a:rPr>
                        <a:t>Other</a:t>
                      </a:r>
                      <a:endParaRPr lang="en-US" sz="1600" b="1"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Autism</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363</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85%</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15%</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6.9%</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88.4%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4.8%</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Deaf-blindness</a:t>
                      </a:r>
                    </a:p>
                  </a:txBody>
                  <a:tcPr/>
                </a:tc>
                <a:tc>
                  <a:txBody>
                    <a:bodyPr/>
                    <a:lstStyle/>
                    <a:p>
                      <a:r>
                        <a:rPr lang="en-US" dirty="0" smtClean="0">
                          <a:latin typeface="Arial Narrow" panose="020B0606020202030204" pitchFamily="34" charset="0"/>
                        </a:rPr>
                        <a:t>5</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40%</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60%</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0%</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80%</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20%</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Deaf &amp; Hearing Impaired</a:t>
                      </a:r>
                    </a:p>
                  </a:txBody>
                  <a:tcPr/>
                </a:tc>
                <a:tc>
                  <a:txBody>
                    <a:bodyPr/>
                    <a:lstStyle/>
                    <a:p>
                      <a:r>
                        <a:rPr lang="en-US" dirty="0" smtClean="0">
                          <a:latin typeface="Arial Narrow" panose="020B0606020202030204" pitchFamily="34" charset="0"/>
                        </a:rPr>
                        <a:t>112</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53%</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47%</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14.3%</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77.7%</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8.1%</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Intellect. Disability</a:t>
                      </a:r>
                    </a:p>
                  </a:txBody>
                  <a:tcPr/>
                </a:tc>
                <a:tc>
                  <a:txBody>
                    <a:bodyPr/>
                    <a:lstStyle/>
                    <a:p>
                      <a:r>
                        <a:rPr lang="en-US" dirty="0" smtClean="0">
                          <a:latin typeface="Arial Narrow" panose="020B0606020202030204" pitchFamily="34" charset="0"/>
                        </a:rPr>
                        <a:t>1312</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54%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46%</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26.9%</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69.6%</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3.7%</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Serious Emotional Dis.</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434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70%</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30%</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22%</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73.5%</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4.4%</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Multiple Disabilities</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422</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62%</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38%</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17.2%</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77.5%</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5.2%</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Orthopedic Impair.</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79</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57%</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43%</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21.3%</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76.3%</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2.6%</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Other Health Impaired</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1208</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66%</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34%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10.4%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84.8%</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3.8%</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Specific Learning Dis.</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5574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61%</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39%</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14.2%</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80.6%</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5.1%</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Speech</a:t>
                      </a:r>
                      <a:r>
                        <a:rPr lang="en-US" baseline="0" dirty="0" smtClean="0">
                          <a:latin typeface="Arial Narrow" panose="020B0606020202030204" pitchFamily="34" charset="0"/>
                        </a:rPr>
                        <a:t> &amp; Lang.</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61</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54%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46%</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14.8%</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80.3%</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4.9%</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Traumatic Brain Injury</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74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62%</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39%</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12.2%</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83.8%</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4.1%</a:t>
                      </a:r>
                      <a:endParaRPr lang="en-US" dirty="0">
                        <a:latin typeface="Arial Narrow" panose="020B0606020202030204" pitchFamily="34" charset="0"/>
                      </a:endParaRPr>
                    </a:p>
                  </a:txBody>
                  <a:tcPr/>
                </a:tc>
              </a:tr>
              <a:tr h="384883">
                <a:tc>
                  <a:txBody>
                    <a:bodyPr/>
                    <a:lstStyle/>
                    <a:p>
                      <a:r>
                        <a:rPr lang="en-US" dirty="0" smtClean="0">
                          <a:latin typeface="Arial Narrow" panose="020B0606020202030204" pitchFamily="34" charset="0"/>
                        </a:rPr>
                        <a:t>Visual Impairments</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54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44%</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56%</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15.1%</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75.5%</a:t>
                      </a:r>
                      <a:endParaRPr lang="en-US" dirty="0">
                        <a:latin typeface="Arial Narrow" panose="020B0606020202030204" pitchFamily="34" charset="0"/>
                      </a:endParaRPr>
                    </a:p>
                  </a:txBody>
                  <a:tcPr/>
                </a:tc>
                <a:tc>
                  <a:txBody>
                    <a:bodyPr/>
                    <a:lstStyle/>
                    <a:p>
                      <a:r>
                        <a:rPr lang="en-US" dirty="0" smtClean="0">
                          <a:latin typeface="Arial Narrow" panose="020B0606020202030204" pitchFamily="34" charset="0"/>
                        </a:rPr>
                        <a:t>9.5%</a:t>
                      </a:r>
                      <a:endParaRPr lang="en-US" dirty="0">
                        <a:latin typeface="Arial Narrow" panose="020B0606020202030204" pitchFamily="34" charset="0"/>
                      </a:endParaRPr>
                    </a:p>
                  </a:txBody>
                  <a:tcPr/>
                </a:tc>
              </a:tr>
            </a:tbl>
          </a:graphicData>
        </a:graphic>
      </p:graphicFrame>
    </p:spTree>
    <p:extLst>
      <p:ext uri="{BB962C8B-B14F-4D97-AF65-F5344CB8AC3E}">
        <p14:creationId xmlns:p14="http://schemas.microsoft.com/office/powerpoint/2010/main" val="719659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3200" dirty="0" smtClean="0">
                <a:solidFill>
                  <a:schemeClr val="tx1"/>
                </a:solidFill>
              </a:rPr>
              <a:t>Comparison of OLTS Exit and Follow Up Samples  – Classes of 2006-2015</a:t>
            </a:r>
            <a:endParaRPr lang="en-US" sz="32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5659176"/>
              </p:ext>
            </p:extLst>
          </p:nvPr>
        </p:nvGraphicFramePr>
        <p:xfrm>
          <a:off x="838200" y="1295400"/>
          <a:ext cx="7358062" cy="5132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6658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57200" y="513474"/>
            <a:ext cx="7620000" cy="1143000"/>
          </a:xfrm>
        </p:spPr>
        <p:txBody>
          <a:bodyPr>
            <a:noAutofit/>
          </a:bodyPr>
          <a:lstStyle/>
          <a:p>
            <a:pPr algn="ctr" eaLnBrk="1" fontAlgn="auto" hangingPunct="1">
              <a:spcAft>
                <a:spcPts val="0"/>
              </a:spcAft>
              <a:defRPr/>
            </a:pPr>
            <a:r>
              <a:rPr lang="en-US" sz="4800" dirty="0" smtClean="0">
                <a:solidFill>
                  <a:schemeClr val="tx1"/>
                </a:solidFill>
                <a:latin typeface="Book Antiqua"/>
                <a:cs typeface="Book Antiqua"/>
              </a:rPr>
              <a:t>3.  Students with Moderate/Intensive Needs</a:t>
            </a:r>
          </a:p>
        </p:txBody>
      </p:sp>
      <p:sp>
        <p:nvSpPr>
          <p:cNvPr id="18434" name="Rectangle 3"/>
          <p:cNvSpPr>
            <a:spLocks noGrp="1"/>
          </p:cNvSpPr>
          <p:nvPr>
            <p:ph idx="1"/>
          </p:nvPr>
        </p:nvSpPr>
        <p:spPr>
          <a:xfrm>
            <a:off x="457200" y="2238232"/>
            <a:ext cx="7620000" cy="4162567"/>
          </a:xfrm>
          <a:prstGeom prst="rect">
            <a:avLst/>
          </a:prstGeom>
        </p:spPr>
        <p:txBody>
          <a:bodyPr>
            <a:normAutofit/>
          </a:bodyPr>
          <a:lstStyle/>
          <a:p>
            <a:pPr algn="ctr" eaLnBrk="1" hangingPunct="1">
              <a:buFont typeface="Wingdings 2" charset="0"/>
              <a:buNone/>
            </a:pPr>
            <a:endParaRPr lang="en-US" dirty="0">
              <a:latin typeface="Century Gothic" charset="0"/>
            </a:endParaRPr>
          </a:p>
          <a:p>
            <a:pPr algn="ctr" eaLnBrk="1" hangingPunct="1">
              <a:buFont typeface="Wingdings 2" charset="0"/>
              <a:buNone/>
            </a:pPr>
            <a:endParaRPr lang="en-US" sz="4800" dirty="0" smtClean="0">
              <a:solidFill>
                <a:srgbClr val="FF0000"/>
              </a:solidFill>
              <a:latin typeface="Century Gothic" charset="0"/>
            </a:endParaRPr>
          </a:p>
          <a:p>
            <a:pPr algn="ctr" eaLnBrk="1" hangingPunct="1">
              <a:buFont typeface="Wingdings 2" charset="0"/>
              <a:buNone/>
            </a:pPr>
            <a:r>
              <a:rPr lang="en-US" sz="4800" dirty="0" smtClean="0">
                <a:solidFill>
                  <a:srgbClr val="FF0000"/>
                </a:solidFill>
                <a:latin typeface="Century Gothic" charset="0"/>
              </a:rPr>
              <a:t>OLTS 2006-2015</a:t>
            </a:r>
            <a:endParaRPr lang="en-US" sz="4800" dirty="0">
              <a:solidFill>
                <a:srgbClr val="FF0000"/>
              </a:solidFill>
              <a:latin typeface="Century Gothic" charset="0"/>
            </a:endParaRPr>
          </a:p>
          <a:p>
            <a:pPr algn="ctr" eaLnBrk="1" hangingPunct="1">
              <a:buFont typeface="Wingdings 2" charset="0"/>
              <a:buNone/>
            </a:pPr>
            <a:r>
              <a:rPr lang="en-US" sz="4800" dirty="0" smtClean="0">
                <a:latin typeface="Century Gothic" charset="0"/>
              </a:rPr>
              <a:t>N= 2172</a:t>
            </a:r>
            <a:endParaRPr lang="en-US" sz="4800" dirty="0">
              <a:solidFill>
                <a:srgbClr val="FF0000"/>
              </a:solidFill>
              <a:latin typeface="Century Gothic" charset="0"/>
            </a:endParaRPr>
          </a:p>
        </p:txBody>
      </p:sp>
      <p:sp>
        <p:nvSpPr>
          <p:cNvPr id="2" name="Rectangle 1"/>
          <p:cNvSpPr/>
          <p:nvPr/>
        </p:nvSpPr>
        <p:spPr>
          <a:xfrm>
            <a:off x="730155" y="1768354"/>
            <a:ext cx="7212841" cy="954107"/>
          </a:xfrm>
          <a:prstGeom prst="rect">
            <a:avLst/>
          </a:prstGeom>
        </p:spPr>
        <p:txBody>
          <a:bodyPr wrap="square">
            <a:spAutoFit/>
          </a:bodyPr>
          <a:lstStyle/>
          <a:p>
            <a:pPr algn="ctr">
              <a:buNone/>
            </a:pPr>
            <a:r>
              <a:rPr lang="en-US" sz="2800" dirty="0">
                <a:latin typeface="Century Gothic" charset="0"/>
              </a:rPr>
              <a:t>(Autism, TBI, Intellectual, and Multiple Disabilities)</a:t>
            </a:r>
          </a:p>
        </p:txBody>
      </p:sp>
    </p:spTree>
    <p:extLst>
      <p:ext uri="{BB962C8B-B14F-4D97-AF65-F5344CB8AC3E}">
        <p14:creationId xmlns:p14="http://schemas.microsoft.com/office/powerpoint/2010/main" val="2641002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a:xfrm>
            <a:off x="333376" y="265814"/>
            <a:ext cx="8534400" cy="758952"/>
          </a:xfrm>
        </p:spPr>
        <p:txBody>
          <a:bodyPr wrap="square" numCol="1" anchorCtr="0" compatLnSpc="1">
            <a:prstTxWarp prst="textNoShape">
              <a:avLst/>
            </a:prstTxWarp>
            <a:normAutofit fontScale="90000"/>
          </a:bodyPr>
          <a:lstStyle/>
          <a:p>
            <a:pPr algn="ctr">
              <a:defRPr/>
            </a:pPr>
            <a:r>
              <a:rPr lang="en-US" sz="3200" cap="none" dirty="0">
                <a:latin typeface="Book Antiqua" charset="0"/>
              </a:rPr>
              <a:t>DEMOGRAPHICS </a:t>
            </a:r>
            <a:r>
              <a:rPr lang="en-US" sz="3200" cap="none" dirty="0" smtClean="0">
                <a:latin typeface="Book Antiqua" charset="0"/>
              </a:rPr>
              <a:t/>
            </a:r>
            <a:br>
              <a:rPr lang="en-US" sz="3200" cap="none" dirty="0" smtClean="0">
                <a:latin typeface="Book Antiqua" charset="0"/>
              </a:rPr>
            </a:br>
            <a:r>
              <a:rPr lang="en-US" sz="3200" dirty="0" smtClean="0">
                <a:solidFill>
                  <a:schemeClr val="accent1">
                    <a:lumMod val="75000"/>
                  </a:schemeClr>
                </a:solidFill>
                <a:latin typeface="Book Antiqua"/>
                <a:cs typeface="Book Antiqua"/>
              </a:rPr>
              <a:t>Students </a:t>
            </a:r>
            <a:r>
              <a:rPr lang="en-US" sz="3200" dirty="0">
                <a:solidFill>
                  <a:schemeClr val="accent1">
                    <a:lumMod val="75000"/>
                  </a:schemeClr>
                </a:solidFill>
                <a:latin typeface="Book Antiqua"/>
                <a:cs typeface="Book Antiqua"/>
              </a:rPr>
              <a:t>with </a:t>
            </a:r>
            <a:r>
              <a:rPr lang="en-US" sz="3200" dirty="0" smtClean="0">
                <a:solidFill>
                  <a:schemeClr val="accent1">
                    <a:lumMod val="75000"/>
                  </a:schemeClr>
                </a:solidFill>
                <a:latin typeface="Book Antiqua"/>
                <a:cs typeface="Book Antiqua"/>
              </a:rPr>
              <a:t>Moderate-Intensive  Disabilities</a:t>
            </a:r>
            <a:endParaRPr lang="en-US" sz="3200" cap="none" dirty="0">
              <a:latin typeface="Book Antiqua" charset="0"/>
            </a:endParaRPr>
          </a:p>
        </p:txBody>
      </p:sp>
      <p:graphicFrame>
        <p:nvGraphicFramePr>
          <p:cNvPr id="85078" name="Group 86"/>
          <p:cNvGraphicFramePr>
            <a:graphicFrameLocks noGrp="1"/>
          </p:cNvGraphicFramePr>
          <p:nvPr>
            <p:extLst>
              <p:ext uri="{D42A27DB-BD31-4B8C-83A1-F6EECF244321}">
                <p14:modId xmlns:p14="http://schemas.microsoft.com/office/powerpoint/2010/main" val="2686772787"/>
              </p:ext>
            </p:extLst>
          </p:nvPr>
        </p:nvGraphicFramePr>
        <p:xfrm>
          <a:off x="304800" y="1557873"/>
          <a:ext cx="7968343" cy="2712684"/>
        </p:xfrm>
        <a:graphic>
          <a:graphicData uri="http://schemas.openxmlformats.org/drawingml/2006/table">
            <a:tbl>
              <a:tblPr/>
              <a:tblGrid>
                <a:gridCol w="4185392"/>
                <a:gridCol w="2075090"/>
                <a:gridCol w="1707861"/>
              </a:tblGrid>
              <a:tr h="0">
                <a:tc gridSpan="3">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300" b="1" i="0" u="none" strike="noStrike" cap="none" normalizeH="0" baseline="0" dirty="0" smtClean="0">
                          <a:ln>
                            <a:noFill/>
                          </a:ln>
                          <a:solidFill>
                            <a:schemeClr val="tx1"/>
                          </a:solidFill>
                          <a:effectLst/>
                          <a:latin typeface="Georgia" pitchFamily="18" charset="0"/>
                        </a:rPr>
                        <a:t>Disability Category</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dirty="0" smtClean="0">
                        <a:ln>
                          <a:noFill/>
                        </a:ln>
                        <a:solidFill>
                          <a:schemeClr val="tx1"/>
                        </a:solidFill>
                        <a:effectLst/>
                        <a:latin typeface="Georgia"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dirty="0" smtClean="0">
                        <a:ln>
                          <a:noFill/>
                        </a:ln>
                        <a:solidFill>
                          <a:schemeClr val="tx1"/>
                        </a:solidFill>
                        <a:effectLst/>
                        <a:latin typeface="Georgia"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019">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dirty="0" smtClean="0">
                        <a:ln>
                          <a:noFill/>
                        </a:ln>
                        <a:solidFill>
                          <a:schemeClr val="tx1"/>
                        </a:solidFill>
                        <a:effectLst/>
                        <a:latin typeface="Georgia" pitchFamily="18"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300" b="1" i="0" u="none" strike="noStrike" cap="none" normalizeH="0" baseline="0" dirty="0" smtClean="0">
                          <a:ln>
                            <a:noFill/>
                          </a:ln>
                          <a:solidFill>
                            <a:schemeClr val="tx1"/>
                          </a:solidFill>
                          <a:effectLst/>
                          <a:latin typeface="Georgia" pitchFamily="18"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300" b="1" i="0" u="none" strike="noStrike" cap="none" normalizeH="0" baseline="0" dirty="0" smtClean="0">
                          <a:ln>
                            <a:noFill/>
                          </a:ln>
                          <a:solidFill>
                            <a:schemeClr val="tx1"/>
                          </a:solidFill>
                          <a:effectLst/>
                          <a:latin typeface="Georgia" pitchFamily="18" charset="0"/>
                        </a:rPr>
                        <a: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279">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Intellectual Disabilities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1312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13.5%</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279">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Autism</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364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3.8%</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022">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Multiple Disabilities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422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4.4%</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279">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TBI</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74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0.7%</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5098" name="Group 106"/>
          <p:cNvGraphicFramePr>
            <a:graphicFrameLocks noGrp="1"/>
          </p:cNvGraphicFramePr>
          <p:nvPr>
            <p:extLst>
              <p:ext uri="{D42A27DB-BD31-4B8C-83A1-F6EECF244321}">
                <p14:modId xmlns:p14="http://schemas.microsoft.com/office/powerpoint/2010/main" val="2032865460"/>
              </p:ext>
            </p:extLst>
          </p:nvPr>
        </p:nvGraphicFramePr>
        <p:xfrm>
          <a:off x="304800" y="4356901"/>
          <a:ext cx="7968343" cy="1813560"/>
        </p:xfrm>
        <a:graphic>
          <a:graphicData uri="http://schemas.openxmlformats.org/drawingml/2006/table">
            <a:tbl>
              <a:tblPr/>
              <a:tblGrid>
                <a:gridCol w="4128450"/>
                <a:gridCol w="2118093"/>
                <a:gridCol w="1721800"/>
              </a:tblGrid>
              <a:tr h="0">
                <a:tc gridSpan="3">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300" b="1" i="0" u="none" strike="noStrike" cap="none" normalizeH="0" baseline="0" dirty="0" smtClean="0">
                          <a:ln>
                            <a:noFill/>
                          </a:ln>
                          <a:solidFill>
                            <a:schemeClr val="tx1"/>
                          </a:solidFill>
                          <a:effectLst/>
                          <a:latin typeface="Georgia" pitchFamily="18" charset="0"/>
                        </a:rPr>
                        <a:t>Gender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smtClean="0">
                        <a:ln>
                          <a:noFill/>
                        </a:ln>
                        <a:solidFill>
                          <a:schemeClr val="tx1"/>
                        </a:solidFill>
                        <a:effectLst/>
                        <a:latin typeface="Georg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dirty="0" smtClean="0">
                        <a:ln>
                          <a:noFill/>
                        </a:ln>
                        <a:solidFill>
                          <a:schemeClr val="tx1"/>
                        </a:solidFill>
                        <a:effectLst/>
                        <a:latin typeface="Georgi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847">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400" b="1" i="0" u="none" strike="noStrike" cap="none" normalizeH="0" baseline="0" dirty="0" smtClean="0">
                        <a:ln>
                          <a:noFill/>
                        </a:ln>
                        <a:solidFill>
                          <a:schemeClr val="tx1"/>
                        </a:solidFill>
                        <a:effectLst/>
                        <a:latin typeface="Georg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1" i="0" u="none" strike="noStrike" cap="none" normalizeH="0" baseline="0" dirty="0" smtClean="0">
                          <a:ln>
                            <a:noFill/>
                          </a:ln>
                          <a:solidFill>
                            <a:schemeClr val="tx1"/>
                          </a:solidFill>
                          <a:effectLst/>
                          <a:latin typeface="Georgia"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1" i="0" u="none" strike="noStrike" cap="none" normalizeH="0" baseline="0" dirty="0" smtClean="0">
                          <a:ln>
                            <a:noFill/>
                          </a:ln>
                          <a:solidFill>
                            <a:schemeClr val="tx1"/>
                          </a:solidFill>
                          <a:effectLst/>
                          <a:latin typeface="Georgia"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847">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smtClean="0">
                          <a:ln>
                            <a:noFill/>
                          </a:ln>
                          <a:solidFill>
                            <a:schemeClr val="tx1"/>
                          </a:solidFill>
                          <a:effectLst/>
                          <a:latin typeface="Georgia" pitchFamily="18" charset="0"/>
                        </a:rPr>
                        <a:t>Female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842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38.8%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847">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Male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1330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62672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870416"/>
              </p:ext>
            </p:extLst>
          </p:nvPr>
        </p:nvGraphicFramePr>
        <p:xfrm>
          <a:off x="259307" y="533400"/>
          <a:ext cx="8161361" cy="6096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09933" y="285825"/>
            <a:ext cx="7410735" cy="1631216"/>
          </a:xfrm>
          <a:prstGeom prst="rect">
            <a:avLst/>
          </a:prstGeom>
          <a:solidFill>
            <a:schemeClr val="bg1"/>
          </a:solidFill>
        </p:spPr>
        <p:txBody>
          <a:bodyPr wrap="square" rtlCol="0">
            <a:spAutoFit/>
          </a:bodyPr>
          <a:lstStyle/>
          <a:p>
            <a:pPr algn="ctr"/>
            <a:r>
              <a:rPr lang="en-US" sz="4000" dirty="0" smtClean="0"/>
              <a:t>Trends in Prevalence of Moderate-Intensive Disabilities</a:t>
            </a:r>
            <a:endParaRPr lang="en-US" sz="3600" dirty="0" smtClean="0"/>
          </a:p>
          <a:p>
            <a:pPr algn="ctr"/>
            <a:r>
              <a:rPr lang="en-US" sz="2000" b="1" dirty="0" smtClean="0"/>
              <a:t>Cohort 1</a:t>
            </a:r>
            <a:r>
              <a:rPr lang="en-US" sz="2000" dirty="0" smtClean="0"/>
              <a:t> (2006-2010) and </a:t>
            </a:r>
            <a:r>
              <a:rPr lang="en-US" sz="2000" b="1" dirty="0" smtClean="0"/>
              <a:t>Cohort 2</a:t>
            </a:r>
            <a:r>
              <a:rPr lang="en-US" sz="2000" dirty="0" smtClean="0"/>
              <a:t> (</a:t>
            </a:r>
            <a:r>
              <a:rPr lang="en-US" sz="2000" dirty="0"/>
              <a:t>2011-2015) (</a:t>
            </a:r>
            <a:r>
              <a:rPr lang="en-US" sz="2000" dirty="0" smtClean="0"/>
              <a:t>N=2172)</a:t>
            </a:r>
            <a:endParaRPr lang="en-US" sz="2000" dirty="0"/>
          </a:p>
        </p:txBody>
      </p:sp>
    </p:spTree>
    <p:extLst>
      <p:ext uri="{BB962C8B-B14F-4D97-AF65-F5344CB8AC3E}">
        <p14:creationId xmlns:p14="http://schemas.microsoft.com/office/powerpoint/2010/main" val="1007907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lumMod val="75000"/>
                  </a:schemeClr>
                </a:solidFill>
                <a:ea typeface="+mj-ea"/>
                <a:cs typeface="+mj-cs"/>
              </a:rPr>
              <a:t>Trends in Work Goals: Moderate-Intensive </a:t>
            </a:r>
            <a:r>
              <a:rPr lang="en-US" sz="2200" dirty="0" smtClean="0">
                <a:solidFill>
                  <a:schemeClr val="accent1">
                    <a:lumMod val="75000"/>
                  </a:schemeClr>
                </a:solidFill>
                <a:ea typeface="+mj-ea"/>
                <a:cs typeface="+mj-cs"/>
              </a:rPr>
              <a:t>(Autism, ID, MD, TBI)</a:t>
            </a:r>
          </a:p>
        </p:txBody>
      </p:sp>
      <p:sp>
        <p:nvSpPr>
          <p:cNvPr id="23555" name="Text Box 4"/>
          <p:cNvSpPr txBox="1">
            <a:spLocks noChangeArrowheads="1"/>
          </p:cNvSpPr>
          <p:nvPr/>
        </p:nvSpPr>
        <p:spPr bwMode="auto">
          <a:xfrm>
            <a:off x="2362200" y="59436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16586207"/>
              </p:ext>
            </p:extLst>
          </p:nvPr>
        </p:nvGraphicFramePr>
        <p:xfrm>
          <a:off x="457200" y="1417638"/>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6780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Expected Fields of Employment</a:t>
            </a:r>
            <a:endParaRPr lang="en-US" dirty="0"/>
          </a:p>
        </p:txBody>
      </p:sp>
      <p:sp>
        <p:nvSpPr>
          <p:cNvPr id="3" name="Content Placeholder 2"/>
          <p:cNvSpPr>
            <a:spLocks noGrp="1"/>
          </p:cNvSpPr>
          <p:nvPr>
            <p:ph idx="1"/>
          </p:nvPr>
        </p:nvSpPr>
        <p:spPr/>
        <p:txBody>
          <a:bodyPr>
            <a:normAutofit/>
          </a:bodyPr>
          <a:lstStyle/>
          <a:p>
            <a:endParaRPr lang="en-US" sz="2800" dirty="0" smtClean="0"/>
          </a:p>
          <a:p>
            <a:pPr marL="0" indent="0">
              <a:buNone/>
            </a:pPr>
            <a:r>
              <a:rPr lang="en-US" sz="3200" dirty="0" smtClean="0"/>
              <a:t>Top Four </a:t>
            </a:r>
            <a:endParaRPr lang="en-US" sz="3200" dirty="0"/>
          </a:p>
          <a:p>
            <a:r>
              <a:rPr lang="en-US" sz="3200" dirty="0" smtClean="0"/>
              <a:t>Hospitality and Tourism </a:t>
            </a:r>
          </a:p>
          <a:p>
            <a:r>
              <a:rPr lang="en-US" sz="3200" dirty="0" smtClean="0"/>
              <a:t>Construction &amp; Manufacturing </a:t>
            </a:r>
          </a:p>
          <a:p>
            <a:r>
              <a:rPr lang="en-US" sz="3200" dirty="0" smtClean="0"/>
              <a:t>Health and Human Services</a:t>
            </a:r>
          </a:p>
          <a:p>
            <a:r>
              <a:rPr lang="en-US" sz="3200" dirty="0" smtClean="0"/>
              <a:t>Information Technology </a:t>
            </a:r>
          </a:p>
          <a:p>
            <a:endParaRPr lang="en-US" sz="2800" dirty="0"/>
          </a:p>
          <a:p>
            <a:pPr marL="0" indent="0">
              <a:buNone/>
            </a:pPr>
            <a:endParaRPr lang="en-US" sz="2800" dirty="0"/>
          </a:p>
        </p:txBody>
      </p:sp>
    </p:spTree>
    <p:extLst>
      <p:ext uri="{BB962C8B-B14F-4D97-AF65-F5344CB8AC3E}">
        <p14:creationId xmlns:p14="http://schemas.microsoft.com/office/powerpoint/2010/main" val="1050254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p:cNvSpPr>
          <p:nvPr>
            <p:ph type="title"/>
          </p:nvPr>
        </p:nvSpPr>
        <p:spPr/>
        <p:txBody>
          <a:bodyPr>
            <a:normAutofit fontScale="90000"/>
          </a:bodyPr>
          <a:lstStyle/>
          <a:p>
            <a:pPr algn="ctr" eaLnBrk="1" fontAlgn="auto" hangingPunct="1">
              <a:spcAft>
                <a:spcPts val="0"/>
              </a:spcAft>
              <a:defRPr/>
            </a:pPr>
            <a:r>
              <a:rPr lang="en-US" sz="3600" dirty="0" smtClean="0">
                <a:solidFill>
                  <a:schemeClr val="accent1">
                    <a:lumMod val="75000"/>
                  </a:schemeClr>
                </a:solidFill>
                <a:ea typeface="+mj-ea"/>
                <a:cs typeface="+mj-cs"/>
              </a:rPr>
              <a:t>Transition  Services Received by Students with Moderate-Intensive Disabilities</a:t>
            </a:r>
          </a:p>
        </p:txBody>
      </p:sp>
      <p:sp>
        <p:nvSpPr>
          <p:cNvPr id="21507" name="Text Box 4"/>
          <p:cNvSpPr txBox="1">
            <a:spLocks noChangeArrowheads="1"/>
          </p:cNvSpPr>
          <p:nvPr/>
        </p:nvSpPr>
        <p:spPr bwMode="auto">
          <a:xfrm>
            <a:off x="3124200" y="57912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endParaRPr lang="en-US" sz="18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6183143"/>
              </p:ext>
            </p:extLst>
          </p:nvPr>
        </p:nvGraphicFramePr>
        <p:xfrm>
          <a:off x="457200" y="1269242"/>
          <a:ext cx="7620000" cy="51315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4836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Students Found Their Jobs</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a:t>32.8%	Agency Assisted</a:t>
            </a:r>
          </a:p>
          <a:p>
            <a:r>
              <a:rPr lang="en-US" sz="2800" dirty="0"/>
              <a:t>22.0%	Found on </a:t>
            </a:r>
            <a:r>
              <a:rPr lang="en-US" sz="2800" dirty="0" smtClean="0"/>
              <a:t>Own</a:t>
            </a:r>
            <a:endParaRPr lang="en-US" sz="2800" dirty="0" smtClean="0"/>
          </a:p>
          <a:p>
            <a:r>
              <a:rPr lang="en-US" sz="2800" dirty="0" smtClean="0"/>
              <a:t>18.8</a:t>
            </a:r>
            <a:r>
              <a:rPr lang="en-US" sz="2800" dirty="0" smtClean="0"/>
              <a:t>%	Parent Helped</a:t>
            </a:r>
          </a:p>
          <a:p>
            <a:r>
              <a:rPr lang="en-US" sz="2800" dirty="0"/>
              <a:t>15.0%        Other </a:t>
            </a:r>
            <a:r>
              <a:rPr lang="en-US" sz="2800" dirty="0" smtClean="0"/>
              <a:t>help</a:t>
            </a:r>
            <a:endParaRPr lang="en-US" sz="2800" dirty="0" smtClean="0"/>
          </a:p>
          <a:p>
            <a:r>
              <a:rPr lang="en-US" sz="2800" dirty="0" smtClean="0"/>
              <a:t>11.4</a:t>
            </a:r>
            <a:r>
              <a:rPr lang="en-US" sz="2800" dirty="0" smtClean="0"/>
              <a:t>%	Friend Helped</a:t>
            </a:r>
          </a:p>
          <a:p>
            <a:endParaRPr lang="en-US" sz="2800" dirty="0" smtClean="0"/>
          </a:p>
          <a:p>
            <a:endParaRPr lang="en-US" sz="2800" dirty="0" smtClean="0"/>
          </a:p>
          <a:p>
            <a:r>
              <a:rPr lang="en-US" sz="2800" dirty="0" smtClean="0"/>
              <a:t>Agencies reported: BVR, DD Services, Goodwill</a:t>
            </a:r>
            <a:endParaRPr lang="en-US" sz="2800" dirty="0"/>
          </a:p>
          <a:p>
            <a:endParaRPr lang="en-US" sz="2800" dirty="0" smtClean="0"/>
          </a:p>
          <a:p>
            <a:endParaRPr lang="en-US" sz="2800" dirty="0"/>
          </a:p>
        </p:txBody>
      </p:sp>
    </p:spTree>
    <p:extLst>
      <p:ext uri="{BB962C8B-B14F-4D97-AF65-F5344CB8AC3E}">
        <p14:creationId xmlns:p14="http://schemas.microsoft.com/office/powerpoint/2010/main" val="641317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0125" y="304800"/>
            <a:ext cx="8461612" cy="1017588"/>
          </a:xfrm>
        </p:spPr>
        <p:txBody>
          <a:bodyPr>
            <a:noAutofit/>
          </a:bodyPr>
          <a:lstStyle/>
          <a:p>
            <a:pPr algn="ctr">
              <a:defRPr/>
            </a:pPr>
            <a:r>
              <a:rPr lang="en-US" sz="4000" dirty="0" smtClean="0">
                <a:solidFill>
                  <a:schemeClr val="tx1"/>
                </a:solidFill>
                <a:ea typeface="+mj-ea"/>
                <a:cs typeface="+mj-cs"/>
              </a:rPr>
              <a:t>4.  Identifying Predictors of OLTS </a:t>
            </a:r>
            <a:br>
              <a:rPr lang="en-US" sz="4000" dirty="0" smtClean="0">
                <a:solidFill>
                  <a:schemeClr val="tx1"/>
                </a:solidFill>
                <a:ea typeface="+mj-ea"/>
                <a:cs typeface="+mj-cs"/>
              </a:rPr>
            </a:br>
            <a:r>
              <a:rPr lang="en-US" sz="4000" dirty="0" smtClean="0">
                <a:solidFill>
                  <a:schemeClr val="tx1"/>
                </a:solidFill>
                <a:ea typeface="+mj-ea"/>
                <a:cs typeface="+mj-cs"/>
              </a:rPr>
              <a:t>Outcomes for Moderate-Intensive</a:t>
            </a:r>
          </a:p>
        </p:txBody>
      </p:sp>
      <p:sp>
        <p:nvSpPr>
          <p:cNvPr id="57346" name="Content Placeholder 2"/>
          <p:cNvSpPr>
            <a:spLocks noGrp="1"/>
          </p:cNvSpPr>
          <p:nvPr>
            <p:ph idx="1"/>
          </p:nvPr>
        </p:nvSpPr>
        <p:spPr>
          <a:xfrm>
            <a:off x="272143" y="1426030"/>
            <a:ext cx="8044543" cy="4395334"/>
          </a:xfrm>
          <a:prstGeom prst="rect">
            <a:avLst/>
          </a:prstGeom>
        </p:spPr>
        <p:txBody>
          <a:bodyPr>
            <a:normAutofit/>
          </a:bodyPr>
          <a:lstStyle/>
          <a:p>
            <a:pPr>
              <a:lnSpc>
                <a:spcPct val="90000"/>
              </a:lnSpc>
            </a:pPr>
            <a:endParaRPr lang="en-US" sz="2400" dirty="0" smtClean="0">
              <a:latin typeface="Century Gothic" charset="0"/>
            </a:endParaRPr>
          </a:p>
          <a:p>
            <a:pPr>
              <a:lnSpc>
                <a:spcPct val="90000"/>
              </a:lnSpc>
            </a:pPr>
            <a:r>
              <a:rPr lang="en-US" sz="2600" dirty="0" smtClean="0"/>
              <a:t>Based </a:t>
            </a:r>
            <a:r>
              <a:rPr lang="en-US" sz="2600" dirty="0"/>
              <a:t>on exit and postschool interviews by teachers with </a:t>
            </a:r>
            <a:r>
              <a:rPr lang="en-US" sz="2600" dirty="0" smtClean="0"/>
              <a:t>2172 students with ID, MD, Autism, or TBI</a:t>
            </a:r>
          </a:p>
          <a:p>
            <a:pPr>
              <a:lnSpc>
                <a:spcPct val="90000"/>
              </a:lnSpc>
            </a:pPr>
            <a:r>
              <a:rPr lang="en-US" sz="2600" dirty="0" smtClean="0"/>
              <a:t>Used logistic </a:t>
            </a:r>
            <a:r>
              <a:rPr lang="en-US" sz="2600" dirty="0"/>
              <a:t>regression to </a:t>
            </a:r>
            <a:r>
              <a:rPr lang="en-US" sz="2600" dirty="0" smtClean="0"/>
              <a:t>calculate “</a:t>
            </a:r>
            <a:r>
              <a:rPr lang="en-US" altLang="ja-JP" sz="2600" dirty="0" smtClean="0"/>
              <a:t>odds-ratios</a:t>
            </a:r>
            <a:r>
              <a:rPr lang="ja-JP" altLang="en-US" sz="2600" dirty="0"/>
              <a:t>”</a:t>
            </a:r>
            <a:r>
              <a:rPr lang="en-US" altLang="ja-JP" sz="2600" dirty="0"/>
              <a:t> of outcomes after controlling for gender, minority status, and disability type.</a:t>
            </a:r>
          </a:p>
          <a:p>
            <a:pPr>
              <a:lnSpc>
                <a:spcPct val="90000"/>
              </a:lnSpc>
            </a:pPr>
            <a:r>
              <a:rPr lang="en-US" sz="2600" dirty="0" smtClean="0"/>
              <a:t>For </a:t>
            </a:r>
            <a:r>
              <a:rPr lang="en-US" sz="2600" dirty="0"/>
              <a:t>smaller disability groups (e.g., </a:t>
            </a:r>
            <a:r>
              <a:rPr lang="en-US" sz="2600" dirty="0" smtClean="0"/>
              <a:t>MD, TBI) </a:t>
            </a:r>
            <a:r>
              <a:rPr lang="en-US" sz="2600" dirty="0"/>
              <a:t>predictors could not </a:t>
            </a:r>
            <a:r>
              <a:rPr lang="en-US" sz="2600" dirty="0" smtClean="0"/>
              <a:t>always be </a:t>
            </a:r>
            <a:r>
              <a:rPr lang="en-US" sz="2600" dirty="0"/>
              <a:t>calculated due to small size of samples</a:t>
            </a:r>
          </a:p>
          <a:p>
            <a:pPr>
              <a:lnSpc>
                <a:spcPct val="90000"/>
              </a:lnSpc>
              <a:spcBef>
                <a:spcPts val="1200"/>
              </a:spcBef>
            </a:pPr>
            <a:r>
              <a:rPr lang="en-US" sz="2600" dirty="0" smtClean="0"/>
              <a:t>Predictors can </a:t>
            </a:r>
            <a:r>
              <a:rPr lang="en-US" sz="2600" dirty="0"/>
              <a:t>be used in transition planning to identify </a:t>
            </a:r>
            <a:r>
              <a:rPr lang="ja-JP" altLang="en-US" sz="2600" dirty="0"/>
              <a:t>“</a:t>
            </a:r>
            <a:r>
              <a:rPr lang="en-US" altLang="ja-JP" sz="2600" dirty="0"/>
              <a:t>successful career paths</a:t>
            </a:r>
            <a:r>
              <a:rPr lang="ja-JP" altLang="en-US" sz="2600" dirty="0" smtClean="0"/>
              <a:t>”</a:t>
            </a:r>
            <a:r>
              <a:rPr lang="en-US" altLang="ja-JP" sz="2600" dirty="0" smtClean="0"/>
              <a:t>in IEP development</a:t>
            </a:r>
            <a:endParaRPr lang="en-US" sz="2600" dirty="0"/>
          </a:p>
        </p:txBody>
      </p:sp>
    </p:spTree>
    <p:extLst>
      <p:ext uri="{BB962C8B-B14F-4D97-AF65-F5344CB8AC3E}">
        <p14:creationId xmlns:p14="http://schemas.microsoft.com/office/powerpoint/2010/main" val="2740992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smtClean="0"/>
              <a:t>Introductions</a:t>
            </a:r>
            <a:endParaRPr lang="en-US" dirty="0"/>
          </a:p>
        </p:txBody>
      </p:sp>
      <p:pic>
        <p:nvPicPr>
          <p:cNvPr id="1026" name="Picture 2" descr="C:\Users\csfeldma\AppData\Local\Microsoft\Windows\Temporary Internet Files\Content.IE5\WXCJ882B\0511-1008-1202-4130_Guy_Greeting_His_Friend_with_a_Handshake_clipart_imag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2440" y="838200"/>
            <a:ext cx="2297723"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101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6190"/>
            <a:ext cx="8434316" cy="758952"/>
          </a:xfrm>
        </p:spPr>
        <p:txBody>
          <a:bodyPr>
            <a:noAutofit/>
          </a:bodyPr>
          <a:lstStyle/>
          <a:p>
            <a:pPr algn="ctr" fontAlgn="auto">
              <a:spcAft>
                <a:spcPts val="0"/>
              </a:spcAft>
              <a:defRPr/>
            </a:pPr>
            <a:r>
              <a:rPr lang="en-US" sz="3600" b="1" dirty="0" smtClean="0"/>
              <a:t>Predictors of </a:t>
            </a:r>
            <a:r>
              <a:rPr lang="en-US" sz="3600" b="1" u="sng" dirty="0" smtClean="0"/>
              <a:t>Full Time </a:t>
            </a:r>
            <a:r>
              <a:rPr lang="en-US" sz="3600" b="1" dirty="0" smtClean="0"/>
              <a:t>Employment</a:t>
            </a:r>
            <a:br>
              <a:rPr lang="en-US" sz="3600" b="1" dirty="0" smtClean="0"/>
            </a:br>
            <a:r>
              <a:rPr lang="en-US" sz="3600" b="1" dirty="0" smtClean="0"/>
              <a:t>(35 hours/week) Moderate-Intensive</a:t>
            </a:r>
            <a:endParaRPr lang="en-US" sz="3600" b="1" dirty="0"/>
          </a:p>
        </p:txBody>
      </p:sp>
      <p:sp>
        <p:nvSpPr>
          <p:cNvPr id="58370" name="Content Placeholder 2"/>
          <p:cNvSpPr>
            <a:spLocks noGrp="1"/>
          </p:cNvSpPr>
          <p:nvPr>
            <p:ph idx="1"/>
          </p:nvPr>
        </p:nvSpPr>
        <p:spPr>
          <a:xfrm>
            <a:off x="232011" y="1395477"/>
            <a:ext cx="8038531" cy="5169090"/>
          </a:xfrm>
          <a:prstGeom prst="rect">
            <a:avLst/>
          </a:prstGeom>
        </p:spPr>
        <p:txBody>
          <a:bodyPr>
            <a:noAutofit/>
          </a:bodyPr>
          <a:lstStyle/>
          <a:p>
            <a:pPr marL="0" indent="0">
              <a:buNone/>
            </a:pPr>
            <a:r>
              <a:rPr lang="en-US" sz="2800" b="1" dirty="0" smtClean="0">
                <a:latin typeface="Century Gothic" charset="0"/>
              </a:rPr>
              <a:t>Students with Autism </a:t>
            </a:r>
          </a:p>
          <a:p>
            <a:r>
              <a:rPr lang="en-US" sz="2800" dirty="0" smtClean="0">
                <a:latin typeface="Century Gothic" charset="0"/>
              </a:rPr>
              <a:t>were </a:t>
            </a:r>
            <a:r>
              <a:rPr lang="en-US" sz="2800" b="1" dirty="0">
                <a:latin typeface="Century Gothic" charset="0"/>
              </a:rPr>
              <a:t>3</a:t>
            </a:r>
            <a:r>
              <a:rPr lang="en-US" sz="2800" b="1" dirty="0" smtClean="0">
                <a:latin typeface="Century Gothic" charset="0"/>
              </a:rPr>
              <a:t> times more likely </a:t>
            </a:r>
            <a:r>
              <a:rPr lang="en-US" sz="2800" dirty="0" smtClean="0">
                <a:latin typeface="Century Gothic" charset="0"/>
              </a:rPr>
              <a:t>to work full-time if they had a Job Training Coordinator</a:t>
            </a:r>
          </a:p>
          <a:p>
            <a:r>
              <a:rPr lang="en-US" sz="2800" dirty="0">
                <a:latin typeface="Century Gothic" charset="0"/>
              </a:rPr>
              <a:t>were </a:t>
            </a:r>
            <a:r>
              <a:rPr lang="en-US" sz="2800" dirty="0" smtClean="0">
                <a:latin typeface="Century Gothic" charset="0"/>
              </a:rPr>
              <a:t>almost </a:t>
            </a:r>
            <a:r>
              <a:rPr lang="en-US" sz="2800" b="1" dirty="0" smtClean="0">
                <a:latin typeface="Century Gothic" charset="0"/>
              </a:rPr>
              <a:t>3 </a:t>
            </a:r>
            <a:r>
              <a:rPr lang="en-US" sz="2800" b="1" dirty="0">
                <a:latin typeface="Century Gothic" charset="0"/>
              </a:rPr>
              <a:t>times more likely </a:t>
            </a:r>
            <a:r>
              <a:rPr lang="en-US" sz="2800" dirty="0">
                <a:latin typeface="Century Gothic" charset="0"/>
              </a:rPr>
              <a:t>to work full-time if they if they completed 3 or more semesters of Career Tech Ed.</a:t>
            </a:r>
          </a:p>
          <a:p>
            <a:pPr marL="0" indent="0">
              <a:buNone/>
            </a:pPr>
            <a:r>
              <a:rPr lang="en-US" sz="2800" b="1" dirty="0" smtClean="0">
                <a:latin typeface="Century Gothic" charset="0"/>
              </a:rPr>
              <a:t>Students with Multiple Disabilities </a:t>
            </a:r>
          </a:p>
          <a:p>
            <a:r>
              <a:rPr lang="en-US" sz="2800" dirty="0" smtClean="0">
                <a:latin typeface="Century Gothic" charset="0"/>
              </a:rPr>
              <a:t>were </a:t>
            </a:r>
            <a:r>
              <a:rPr lang="en-US" sz="2800" b="1" dirty="0" smtClean="0">
                <a:latin typeface="Century Gothic" charset="0"/>
              </a:rPr>
              <a:t>almost 4 times more likely</a:t>
            </a:r>
            <a:r>
              <a:rPr lang="en-US" sz="2800" dirty="0" smtClean="0">
                <a:latin typeface="Century Gothic" charset="0"/>
              </a:rPr>
              <a:t> to work full-time if they were in general education classes for more than 80% of the time</a:t>
            </a:r>
          </a:p>
          <a:p>
            <a:pPr marL="0" indent="0">
              <a:buNone/>
            </a:pPr>
            <a:endParaRPr lang="en-US" sz="3200" dirty="0" smtClean="0">
              <a:latin typeface="Century Gothic" charset="0"/>
            </a:endParaRPr>
          </a:p>
          <a:p>
            <a:pPr marL="0" indent="0">
              <a:buNone/>
            </a:pPr>
            <a:endParaRPr lang="en-US" sz="3200" dirty="0">
              <a:latin typeface="Century Gothic" charset="0"/>
            </a:endParaRPr>
          </a:p>
        </p:txBody>
      </p:sp>
    </p:spTree>
    <p:extLst>
      <p:ext uri="{BB962C8B-B14F-4D97-AF65-F5344CB8AC3E}">
        <p14:creationId xmlns:p14="http://schemas.microsoft.com/office/powerpoint/2010/main" val="412484491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OLTS Predictors of </a:t>
            </a:r>
            <a:r>
              <a:rPr lang="en-US" sz="3200" b="1" u="sng" dirty="0"/>
              <a:t>Full Time </a:t>
            </a:r>
            <a:r>
              <a:rPr lang="en-US" sz="3200" b="1" dirty="0"/>
              <a:t>Employment</a:t>
            </a:r>
            <a:br>
              <a:rPr lang="en-US" sz="3200" b="1" dirty="0"/>
            </a:br>
            <a:r>
              <a:rPr lang="en-US" sz="3200" b="1" dirty="0" smtClean="0"/>
              <a:t>Moderate-Intensive (cont’d)</a:t>
            </a:r>
            <a:endParaRPr lang="en-US" sz="3200" dirty="0"/>
          </a:p>
        </p:txBody>
      </p:sp>
      <p:sp>
        <p:nvSpPr>
          <p:cNvPr id="3" name="Content Placeholder 2"/>
          <p:cNvSpPr>
            <a:spLocks noGrp="1"/>
          </p:cNvSpPr>
          <p:nvPr>
            <p:ph idx="1"/>
          </p:nvPr>
        </p:nvSpPr>
        <p:spPr/>
        <p:txBody>
          <a:bodyPr>
            <a:normAutofit/>
          </a:bodyPr>
          <a:lstStyle/>
          <a:p>
            <a:pPr marL="114300" indent="0">
              <a:buNone/>
            </a:pPr>
            <a:r>
              <a:rPr lang="en-US" sz="3200" b="1" dirty="0">
                <a:latin typeface="Century Gothic" charset="0"/>
              </a:rPr>
              <a:t>Students with Intellectual Disabilities </a:t>
            </a:r>
          </a:p>
          <a:p>
            <a:r>
              <a:rPr lang="en-US" sz="3200" dirty="0">
                <a:latin typeface="Century Gothic" charset="0"/>
              </a:rPr>
              <a:t>were </a:t>
            </a:r>
            <a:r>
              <a:rPr lang="en-US" sz="3200" b="1" dirty="0">
                <a:latin typeface="Century Gothic" charset="0"/>
              </a:rPr>
              <a:t>1½  times more likely </a:t>
            </a:r>
            <a:r>
              <a:rPr lang="en-US" sz="3200" dirty="0">
                <a:latin typeface="Century Gothic" charset="0"/>
              </a:rPr>
              <a:t>to work full-time if they were in general education classes for more than 80% of the </a:t>
            </a:r>
            <a:r>
              <a:rPr lang="en-US" sz="3200" dirty="0" smtClean="0">
                <a:latin typeface="Century Gothic" charset="0"/>
              </a:rPr>
              <a:t>time</a:t>
            </a:r>
          </a:p>
          <a:p>
            <a:r>
              <a:rPr lang="en-US" sz="3200" dirty="0" smtClean="0">
                <a:latin typeface="Century Gothic" charset="0"/>
              </a:rPr>
              <a:t>were </a:t>
            </a:r>
            <a:r>
              <a:rPr lang="en-US" sz="3200" dirty="0">
                <a:latin typeface="Century Gothic" charset="0"/>
              </a:rPr>
              <a:t>almost </a:t>
            </a:r>
            <a:r>
              <a:rPr lang="en-US" sz="3200" b="1" dirty="0">
                <a:latin typeface="Century Gothic" charset="0"/>
              </a:rPr>
              <a:t>3 times more likely </a:t>
            </a:r>
            <a:r>
              <a:rPr lang="en-US" sz="3200" dirty="0">
                <a:latin typeface="Century Gothic" charset="0"/>
              </a:rPr>
              <a:t>to work full-time if they if they completed 3 or more semesters of Career Tech Ed.</a:t>
            </a:r>
          </a:p>
          <a:p>
            <a:pPr marL="114300" indent="0">
              <a:buNone/>
            </a:pPr>
            <a:endParaRPr lang="en-US" sz="3200" dirty="0"/>
          </a:p>
        </p:txBody>
      </p:sp>
    </p:spTree>
    <p:extLst>
      <p:ext uri="{BB962C8B-B14F-4D97-AF65-F5344CB8AC3E}">
        <p14:creationId xmlns:p14="http://schemas.microsoft.com/office/powerpoint/2010/main" val="4160809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93" y="301929"/>
            <a:ext cx="7736007" cy="1143000"/>
          </a:xfrm>
        </p:spPr>
        <p:txBody>
          <a:bodyPr/>
          <a:lstStyle/>
          <a:p>
            <a:pPr algn="ctr"/>
            <a:r>
              <a:rPr lang="en-US" sz="3200" b="1" dirty="0"/>
              <a:t>OLTS Predictors of </a:t>
            </a:r>
            <a:r>
              <a:rPr lang="en-US" sz="3200" b="1" u="sng" dirty="0" smtClean="0"/>
              <a:t>Part-Time</a:t>
            </a:r>
            <a:r>
              <a:rPr lang="en-US" sz="3200" b="1" dirty="0" smtClean="0"/>
              <a:t> Employment (20-34 </a:t>
            </a:r>
            <a:r>
              <a:rPr lang="en-US" sz="3200" b="1" dirty="0"/>
              <a:t>hours/week) </a:t>
            </a:r>
            <a:r>
              <a:rPr lang="en-US" sz="3200" b="1" dirty="0" smtClean="0"/>
              <a:t>Moderate-Intensive </a:t>
            </a:r>
            <a:endParaRPr lang="en-US" sz="3200" dirty="0"/>
          </a:p>
        </p:txBody>
      </p:sp>
      <p:sp>
        <p:nvSpPr>
          <p:cNvPr id="3" name="Content Placeholder 2"/>
          <p:cNvSpPr>
            <a:spLocks noGrp="1"/>
          </p:cNvSpPr>
          <p:nvPr>
            <p:ph idx="1"/>
          </p:nvPr>
        </p:nvSpPr>
        <p:spPr>
          <a:xfrm>
            <a:off x="232011" y="1651379"/>
            <a:ext cx="8079475" cy="5022376"/>
          </a:xfrm>
        </p:spPr>
        <p:txBody>
          <a:bodyPr>
            <a:normAutofit/>
          </a:bodyPr>
          <a:lstStyle/>
          <a:p>
            <a:pPr marL="0" indent="0">
              <a:buNone/>
            </a:pPr>
            <a:r>
              <a:rPr lang="en-US" sz="2800" b="1" dirty="0">
                <a:latin typeface="Century Gothic" charset="0"/>
              </a:rPr>
              <a:t>Students with </a:t>
            </a:r>
            <a:r>
              <a:rPr lang="en-US" sz="2800" b="1" dirty="0" smtClean="0">
                <a:latin typeface="Century Gothic" charset="0"/>
              </a:rPr>
              <a:t>Autism:</a:t>
            </a:r>
            <a:endParaRPr lang="en-US" sz="2800" b="1" dirty="0">
              <a:latin typeface="Century Gothic" charset="0"/>
            </a:endParaRPr>
          </a:p>
          <a:p>
            <a:r>
              <a:rPr lang="en-US" sz="2800" dirty="0" smtClean="0">
                <a:latin typeface="Century Gothic" charset="0"/>
              </a:rPr>
              <a:t>almost </a:t>
            </a:r>
            <a:r>
              <a:rPr lang="en-US" sz="2800" b="1" dirty="0" smtClean="0">
                <a:latin typeface="Century Gothic" charset="0"/>
              </a:rPr>
              <a:t>3 </a:t>
            </a:r>
            <a:r>
              <a:rPr lang="en-US" sz="2800" b="1" dirty="0">
                <a:latin typeface="Century Gothic" charset="0"/>
              </a:rPr>
              <a:t>times more likely </a:t>
            </a:r>
            <a:r>
              <a:rPr lang="en-US" sz="2800" dirty="0">
                <a:latin typeface="Century Gothic" charset="0"/>
              </a:rPr>
              <a:t>to work </a:t>
            </a:r>
            <a:r>
              <a:rPr lang="en-US" sz="2800" dirty="0" smtClean="0">
                <a:latin typeface="Century Gothic" charset="0"/>
              </a:rPr>
              <a:t>part-time </a:t>
            </a:r>
            <a:r>
              <a:rPr lang="en-US" sz="2800" dirty="0">
                <a:latin typeface="Century Gothic" charset="0"/>
              </a:rPr>
              <a:t>if they had a Job Training </a:t>
            </a:r>
            <a:r>
              <a:rPr lang="en-US" sz="2800" dirty="0" smtClean="0">
                <a:latin typeface="Century Gothic" charset="0"/>
              </a:rPr>
              <a:t>Coordinator</a:t>
            </a:r>
          </a:p>
          <a:p>
            <a:r>
              <a:rPr lang="en-US" sz="2800" b="1" dirty="0" smtClean="0">
                <a:latin typeface="Century Gothic" charset="0"/>
              </a:rPr>
              <a:t>45% more likely </a:t>
            </a:r>
            <a:r>
              <a:rPr lang="en-US" sz="2800" dirty="0" smtClean="0">
                <a:latin typeface="Century Gothic" charset="0"/>
              </a:rPr>
              <a:t>to work part-time if they completed 3 or more semesters of Career Tech Ed.</a:t>
            </a:r>
          </a:p>
          <a:p>
            <a:pPr marL="0" indent="0">
              <a:buNone/>
            </a:pPr>
            <a:r>
              <a:rPr lang="en-US" sz="2800" b="1" dirty="0" smtClean="0">
                <a:latin typeface="Century Gothic" charset="0"/>
              </a:rPr>
              <a:t>Students </a:t>
            </a:r>
            <a:r>
              <a:rPr lang="en-US" sz="2800" b="1" dirty="0">
                <a:latin typeface="Century Gothic" charset="0"/>
              </a:rPr>
              <a:t>with </a:t>
            </a:r>
            <a:r>
              <a:rPr lang="en-US" sz="2800" b="1" dirty="0" smtClean="0">
                <a:latin typeface="Century Gothic" charset="0"/>
              </a:rPr>
              <a:t>Intellectual Disabilities:</a:t>
            </a:r>
            <a:endParaRPr lang="en-US" sz="2800" b="1" dirty="0">
              <a:latin typeface="Century Gothic" charset="0"/>
            </a:endParaRPr>
          </a:p>
          <a:p>
            <a:r>
              <a:rPr lang="en-US" sz="2800" dirty="0">
                <a:latin typeface="Century Gothic" charset="0"/>
              </a:rPr>
              <a:t>were </a:t>
            </a:r>
            <a:r>
              <a:rPr lang="en-US" sz="2800" b="1" dirty="0" smtClean="0">
                <a:latin typeface="Century Gothic" charset="0"/>
              </a:rPr>
              <a:t>1.3 </a:t>
            </a:r>
            <a:r>
              <a:rPr lang="en-US" sz="2800" b="1" dirty="0">
                <a:latin typeface="Century Gothic" charset="0"/>
              </a:rPr>
              <a:t>times more likely</a:t>
            </a:r>
            <a:r>
              <a:rPr lang="en-US" sz="2800" dirty="0">
                <a:latin typeface="Century Gothic" charset="0"/>
              </a:rPr>
              <a:t> to work </a:t>
            </a:r>
            <a:r>
              <a:rPr lang="en-US" sz="2800" dirty="0" smtClean="0">
                <a:latin typeface="Century Gothic" charset="0"/>
              </a:rPr>
              <a:t>part-time </a:t>
            </a:r>
            <a:r>
              <a:rPr lang="en-US" sz="2800" dirty="0">
                <a:latin typeface="Century Gothic" charset="0"/>
              </a:rPr>
              <a:t>if they were in </a:t>
            </a:r>
            <a:r>
              <a:rPr lang="en-US" sz="2800" dirty="0" smtClean="0">
                <a:latin typeface="Century Gothic" charset="0"/>
              </a:rPr>
              <a:t>a work study program</a:t>
            </a:r>
            <a:endParaRPr lang="en-US" sz="2800" dirty="0">
              <a:latin typeface="Century Gothic" charset="0"/>
            </a:endParaRPr>
          </a:p>
          <a:p>
            <a:pPr marL="0" indent="0">
              <a:buNone/>
            </a:pPr>
            <a:endParaRPr lang="en-US" sz="2400" b="1" dirty="0" smtClean="0">
              <a:latin typeface="Century Gothic" charset="0"/>
            </a:endParaRPr>
          </a:p>
          <a:p>
            <a:endParaRPr lang="en-US" sz="1800" dirty="0">
              <a:latin typeface="Century Gothic" charset="0"/>
            </a:endParaRPr>
          </a:p>
          <a:p>
            <a:endParaRPr lang="en-US" dirty="0"/>
          </a:p>
        </p:txBody>
      </p:sp>
    </p:spTree>
    <p:extLst>
      <p:ext uri="{BB962C8B-B14F-4D97-AF65-F5344CB8AC3E}">
        <p14:creationId xmlns:p14="http://schemas.microsoft.com/office/powerpoint/2010/main" val="787063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OLTS Predictors of </a:t>
            </a:r>
            <a:r>
              <a:rPr lang="en-US" sz="3200" b="1" u="sng" dirty="0"/>
              <a:t>Part-Time</a:t>
            </a:r>
            <a:r>
              <a:rPr lang="en-US" sz="3200" b="1" dirty="0"/>
              <a:t> Employment</a:t>
            </a:r>
            <a:br>
              <a:rPr lang="en-US" sz="3200" b="1" dirty="0"/>
            </a:br>
            <a:r>
              <a:rPr lang="en-US" sz="3200" b="1" dirty="0" smtClean="0"/>
              <a:t>Moderate-Intensive (cont’d)</a:t>
            </a:r>
            <a:endParaRPr lang="en-US" sz="3200" dirty="0"/>
          </a:p>
        </p:txBody>
      </p:sp>
      <p:sp>
        <p:nvSpPr>
          <p:cNvPr id="3" name="Content Placeholder 2"/>
          <p:cNvSpPr>
            <a:spLocks noGrp="1"/>
          </p:cNvSpPr>
          <p:nvPr>
            <p:ph idx="1"/>
          </p:nvPr>
        </p:nvSpPr>
        <p:spPr/>
        <p:txBody>
          <a:bodyPr/>
          <a:lstStyle/>
          <a:p>
            <a:pPr marL="0" indent="0">
              <a:buNone/>
            </a:pPr>
            <a:r>
              <a:rPr lang="en-US" sz="2800" b="1" dirty="0">
                <a:latin typeface="Century Gothic" charset="0"/>
              </a:rPr>
              <a:t>Students with Multiple Disabilities :</a:t>
            </a:r>
          </a:p>
          <a:p>
            <a:r>
              <a:rPr lang="en-US" sz="2800" dirty="0">
                <a:latin typeface="Century Gothic" charset="0"/>
              </a:rPr>
              <a:t>were </a:t>
            </a:r>
            <a:r>
              <a:rPr lang="en-US" sz="2800" b="1" dirty="0">
                <a:latin typeface="Century Gothic" charset="0"/>
              </a:rPr>
              <a:t>2.7 times more likely</a:t>
            </a:r>
            <a:r>
              <a:rPr lang="en-US" sz="2800" dirty="0">
                <a:latin typeface="Century Gothic" charset="0"/>
              </a:rPr>
              <a:t> to work part-time if they completed 3 or more semesters of Career Tech Ed.</a:t>
            </a:r>
          </a:p>
          <a:p>
            <a:r>
              <a:rPr lang="en-US" sz="2800" dirty="0">
                <a:latin typeface="Century Gothic" charset="0"/>
              </a:rPr>
              <a:t>were </a:t>
            </a:r>
            <a:r>
              <a:rPr lang="en-US" sz="2800" b="1" dirty="0">
                <a:latin typeface="Century Gothic" charset="0"/>
              </a:rPr>
              <a:t>2.8 times more likely </a:t>
            </a:r>
            <a:r>
              <a:rPr lang="en-US" sz="2800" dirty="0">
                <a:latin typeface="Century Gothic" charset="0"/>
              </a:rPr>
              <a:t>to work part-time if they had a Job Training Coordinator</a:t>
            </a:r>
          </a:p>
          <a:p>
            <a:r>
              <a:rPr lang="en-US" sz="2800" dirty="0">
                <a:latin typeface="Century Gothic" charset="0"/>
              </a:rPr>
              <a:t>were almost </a:t>
            </a:r>
            <a:r>
              <a:rPr lang="en-US" sz="2800" b="1" dirty="0">
                <a:latin typeface="Century Gothic" charset="0"/>
              </a:rPr>
              <a:t>2 times more likely</a:t>
            </a:r>
            <a:r>
              <a:rPr lang="en-US" sz="2800" dirty="0">
                <a:latin typeface="Century Gothic" charset="0"/>
              </a:rPr>
              <a:t> to work part-time if they were in a work study program</a:t>
            </a:r>
          </a:p>
          <a:p>
            <a:pPr marL="114300" indent="0">
              <a:buNone/>
            </a:pPr>
            <a:endParaRPr lang="en-US" dirty="0"/>
          </a:p>
        </p:txBody>
      </p:sp>
    </p:spTree>
    <p:extLst>
      <p:ext uri="{BB962C8B-B14F-4D97-AF65-F5344CB8AC3E}">
        <p14:creationId xmlns:p14="http://schemas.microsoft.com/office/powerpoint/2010/main" val="626806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5.  Stated reasons for not working</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600" dirty="0" smtClean="0"/>
              <a:t>Exiters who were not working were asked to comment on reasons for not working one-year after high school.</a:t>
            </a:r>
          </a:p>
          <a:p>
            <a:r>
              <a:rPr lang="en-US" sz="3600" dirty="0" smtClean="0"/>
              <a:t>These responses were broken down by disability categories</a:t>
            </a:r>
            <a:endParaRPr lang="en-US" sz="3600" dirty="0"/>
          </a:p>
        </p:txBody>
      </p:sp>
    </p:spTree>
    <p:extLst>
      <p:ext uri="{BB962C8B-B14F-4D97-AF65-F5344CB8AC3E}">
        <p14:creationId xmlns:p14="http://schemas.microsoft.com/office/powerpoint/2010/main" val="3906113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8360229" cy="1139825"/>
          </a:xfrm>
        </p:spPr>
        <p:txBody>
          <a:bodyPr>
            <a:normAutofit fontScale="90000"/>
          </a:bodyPr>
          <a:lstStyle/>
          <a:p>
            <a:pPr algn="ctr" fontAlgn="auto">
              <a:spcAft>
                <a:spcPts val="0"/>
              </a:spcAft>
              <a:defRPr/>
            </a:pPr>
            <a:r>
              <a:rPr lang="en-US" dirty="0" smtClean="0"/>
              <a:t>Stated reasons why students with Autism were not working: </a:t>
            </a:r>
            <a:endParaRPr lang="en-US" dirty="0">
              <a:ea typeface="+mj-ea"/>
              <a:cs typeface="+mj-cs"/>
            </a:endParaRPr>
          </a:p>
        </p:txBody>
      </p:sp>
      <p:sp>
        <p:nvSpPr>
          <p:cNvPr id="60418" name="Content Placeholder 2"/>
          <p:cNvSpPr>
            <a:spLocks noGrp="1"/>
          </p:cNvSpPr>
          <p:nvPr>
            <p:ph idx="1"/>
          </p:nvPr>
        </p:nvSpPr>
        <p:spPr>
          <a:xfrm>
            <a:off x="163286" y="1417638"/>
            <a:ext cx="7970780" cy="4961391"/>
          </a:xfrm>
          <a:prstGeom prst="rect">
            <a:avLst/>
          </a:prstGeom>
        </p:spPr>
        <p:txBody>
          <a:bodyPr>
            <a:normAutofit/>
          </a:bodyPr>
          <a:lstStyle/>
          <a:p>
            <a:endParaRPr lang="en-US" sz="3200" dirty="0" smtClean="0">
              <a:latin typeface="Century Gothic" charset="0"/>
            </a:endParaRPr>
          </a:p>
          <a:p>
            <a:r>
              <a:rPr lang="en-US" sz="3200" dirty="0" smtClean="0"/>
              <a:t>Fired due to [lack of] social skills</a:t>
            </a:r>
          </a:p>
          <a:p>
            <a:r>
              <a:rPr lang="en-US" sz="3200" dirty="0" smtClean="0"/>
              <a:t>Refused to go to any BVR activities &amp; refused to work</a:t>
            </a:r>
          </a:p>
          <a:p>
            <a:r>
              <a:rPr lang="en-US" sz="3200" dirty="0" smtClean="0"/>
              <a:t>Doesn’t want to work</a:t>
            </a:r>
          </a:p>
          <a:p>
            <a:r>
              <a:rPr lang="en-US" sz="3200" dirty="0" smtClean="0"/>
              <a:t>Surgery</a:t>
            </a:r>
          </a:p>
          <a:p>
            <a:r>
              <a:rPr lang="en-US" sz="3200" dirty="0" smtClean="0"/>
              <a:t>Incarcerated</a:t>
            </a:r>
          </a:p>
          <a:p>
            <a:r>
              <a:rPr lang="en-US" sz="3200" dirty="0" smtClean="0"/>
              <a:t>Attending anger management support group</a:t>
            </a:r>
            <a:endParaRPr lang="en-US" sz="3200" dirty="0"/>
          </a:p>
        </p:txBody>
      </p:sp>
    </p:spTree>
    <p:extLst>
      <p:ext uri="{BB962C8B-B14F-4D97-AF65-F5344CB8AC3E}">
        <p14:creationId xmlns:p14="http://schemas.microsoft.com/office/powerpoint/2010/main" val="38983814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Stated reasons </a:t>
            </a:r>
            <a:r>
              <a:rPr lang="en-US" dirty="0"/>
              <a:t>why students with </a:t>
            </a:r>
            <a:r>
              <a:rPr lang="en-US" dirty="0" smtClean="0"/>
              <a:t>ID were not </a:t>
            </a:r>
            <a:r>
              <a:rPr lang="en-US" dirty="0"/>
              <a:t>working: </a:t>
            </a:r>
          </a:p>
        </p:txBody>
      </p:sp>
      <p:sp>
        <p:nvSpPr>
          <p:cNvPr id="3" name="Content Placeholder 2"/>
          <p:cNvSpPr>
            <a:spLocks noGrp="1"/>
          </p:cNvSpPr>
          <p:nvPr>
            <p:ph idx="1"/>
          </p:nvPr>
        </p:nvSpPr>
        <p:spPr>
          <a:xfrm>
            <a:off x="185057" y="1382486"/>
            <a:ext cx="8784771" cy="4963723"/>
          </a:xfrm>
        </p:spPr>
        <p:txBody>
          <a:bodyPr>
            <a:normAutofit lnSpcReduction="10000"/>
          </a:bodyPr>
          <a:lstStyle/>
          <a:p>
            <a:endParaRPr lang="en-US" dirty="0" smtClean="0"/>
          </a:p>
          <a:p>
            <a:r>
              <a:rPr lang="en-US" sz="2400" dirty="0" smtClean="0"/>
              <a:t>Can’t drive, Fearful of buses</a:t>
            </a:r>
          </a:p>
          <a:p>
            <a:r>
              <a:rPr lang="en-US" sz="2400" dirty="0" smtClean="0"/>
              <a:t>Lost job because someone said she did something wrong</a:t>
            </a:r>
          </a:p>
          <a:p>
            <a:r>
              <a:rPr lang="en-US" sz="2400" dirty="0" smtClean="0"/>
              <a:t>Getting married</a:t>
            </a:r>
          </a:p>
          <a:p>
            <a:r>
              <a:rPr lang="en-US" sz="2400" dirty="0" smtClean="0"/>
              <a:t>Lost license due to speeding and accidents</a:t>
            </a:r>
          </a:p>
          <a:p>
            <a:r>
              <a:rPr lang="en-US" sz="2400" dirty="0" smtClean="0"/>
              <a:t>Too many people on BVR waiting list</a:t>
            </a:r>
          </a:p>
          <a:p>
            <a:r>
              <a:rPr lang="en-US" sz="2400" dirty="0" smtClean="0"/>
              <a:t>Pregnant </a:t>
            </a:r>
          </a:p>
          <a:p>
            <a:r>
              <a:rPr lang="en-US" sz="2400" dirty="0" smtClean="0"/>
              <a:t>Doesn’t want to work</a:t>
            </a:r>
          </a:p>
          <a:p>
            <a:r>
              <a:rPr lang="en-US" sz="2400" dirty="0" smtClean="0"/>
              <a:t>Boyfriend takes care of the bills</a:t>
            </a:r>
          </a:p>
          <a:p>
            <a:r>
              <a:rPr lang="en-US" sz="2400" dirty="0" smtClean="0"/>
              <a:t>Taking care of a new baby</a:t>
            </a:r>
          </a:p>
          <a:p>
            <a:r>
              <a:rPr lang="en-US" sz="2400" dirty="0" smtClean="0"/>
              <a:t>Doesn’t know how to read</a:t>
            </a:r>
          </a:p>
          <a:p>
            <a:r>
              <a:rPr lang="en-US" sz="2400" dirty="0" smtClean="0"/>
              <a:t>Enlisted</a:t>
            </a:r>
            <a:endParaRPr lang="en-US" sz="2400" dirty="0"/>
          </a:p>
        </p:txBody>
      </p:sp>
    </p:spTree>
    <p:extLst>
      <p:ext uri="{BB962C8B-B14F-4D97-AF65-F5344CB8AC3E}">
        <p14:creationId xmlns:p14="http://schemas.microsoft.com/office/powerpoint/2010/main" val="3590564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865"/>
            <a:ext cx="7620000" cy="1140505"/>
          </a:xfrm>
        </p:spPr>
        <p:txBody>
          <a:bodyPr>
            <a:noAutofit/>
          </a:bodyPr>
          <a:lstStyle/>
          <a:p>
            <a:pPr algn="ctr"/>
            <a:r>
              <a:rPr lang="en-US" sz="4000" dirty="0" smtClean="0"/>
              <a:t>Stated reasons </a:t>
            </a:r>
            <a:r>
              <a:rPr lang="en-US" sz="4000" dirty="0"/>
              <a:t>why students with </a:t>
            </a:r>
            <a:r>
              <a:rPr lang="en-US" sz="4000" dirty="0" smtClean="0"/>
              <a:t>MD were not </a:t>
            </a:r>
            <a:r>
              <a:rPr lang="en-US" sz="4000" dirty="0"/>
              <a:t>working: </a:t>
            </a:r>
          </a:p>
        </p:txBody>
      </p:sp>
      <p:sp>
        <p:nvSpPr>
          <p:cNvPr id="3" name="Content Placeholder 2"/>
          <p:cNvSpPr>
            <a:spLocks noGrp="1"/>
          </p:cNvSpPr>
          <p:nvPr>
            <p:ph idx="1"/>
          </p:nvPr>
        </p:nvSpPr>
        <p:spPr>
          <a:xfrm>
            <a:off x="457200" y="1415143"/>
            <a:ext cx="7620000" cy="6541502"/>
          </a:xfrm>
        </p:spPr>
        <p:txBody>
          <a:bodyPr>
            <a:normAutofit/>
          </a:bodyPr>
          <a:lstStyle/>
          <a:p>
            <a:r>
              <a:rPr lang="en-US" sz="2400" dirty="0" smtClean="0"/>
              <a:t>Enjoys staying at home</a:t>
            </a:r>
          </a:p>
          <a:p>
            <a:r>
              <a:rPr lang="en-US" sz="2400" dirty="0" smtClean="0"/>
              <a:t>Involved with Day Habilitation program</a:t>
            </a:r>
          </a:p>
          <a:p>
            <a:r>
              <a:rPr lang="en-US" sz="2400" dirty="0" smtClean="0"/>
              <a:t>Critically and terminally ill</a:t>
            </a:r>
          </a:p>
          <a:p>
            <a:r>
              <a:rPr lang="en-US" sz="2400" dirty="0" smtClean="0"/>
              <a:t>Trying to get a job</a:t>
            </a:r>
          </a:p>
          <a:p>
            <a:r>
              <a:rPr lang="en-US" sz="2400" dirty="0" smtClean="0"/>
              <a:t>Needs an assistant to help with daily tasks.</a:t>
            </a:r>
          </a:p>
          <a:p>
            <a:r>
              <a:rPr lang="en-US" sz="2400" dirty="0" smtClean="0"/>
              <a:t>Will not work with groups of special needs people </a:t>
            </a:r>
          </a:p>
          <a:p>
            <a:r>
              <a:rPr lang="en-US" sz="2400" dirty="0" smtClean="0"/>
              <a:t>Needs communication device</a:t>
            </a:r>
          </a:p>
          <a:p>
            <a:r>
              <a:rPr lang="en-US" sz="2400" dirty="0" smtClean="0"/>
              <a:t>Moved out of state</a:t>
            </a:r>
          </a:p>
          <a:p>
            <a:r>
              <a:rPr lang="en-US" sz="2400" dirty="0" smtClean="0"/>
              <a:t>Doesn’t want to lose SSI check</a:t>
            </a:r>
          </a:p>
          <a:p>
            <a:r>
              <a:rPr lang="en-US" sz="2400" dirty="0" smtClean="0"/>
              <a:t>No goals, no motivation</a:t>
            </a:r>
          </a:p>
          <a:p>
            <a:r>
              <a:rPr lang="en-US" sz="2400" dirty="0" smtClean="0"/>
              <a:t>Needs waiver to provide opportunity to develop social and educational skills </a:t>
            </a:r>
            <a:endParaRPr lang="en-US" sz="2400" dirty="0"/>
          </a:p>
        </p:txBody>
      </p:sp>
    </p:spTree>
    <p:extLst>
      <p:ext uri="{BB962C8B-B14F-4D97-AF65-F5344CB8AC3E}">
        <p14:creationId xmlns:p14="http://schemas.microsoft.com/office/powerpoint/2010/main" val="4112709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Stated reasons </a:t>
            </a:r>
            <a:r>
              <a:rPr lang="en-US" dirty="0"/>
              <a:t>why students with </a:t>
            </a:r>
            <a:r>
              <a:rPr lang="en-US" dirty="0" smtClean="0"/>
              <a:t>TBI were not </a:t>
            </a:r>
            <a:r>
              <a:rPr lang="en-US" dirty="0"/>
              <a:t>working: </a:t>
            </a:r>
          </a:p>
        </p:txBody>
      </p:sp>
      <p:sp>
        <p:nvSpPr>
          <p:cNvPr id="3" name="Content Placeholder 2"/>
          <p:cNvSpPr>
            <a:spLocks noGrp="1"/>
          </p:cNvSpPr>
          <p:nvPr>
            <p:ph idx="1"/>
          </p:nvPr>
        </p:nvSpPr>
        <p:spPr/>
        <p:txBody>
          <a:bodyPr/>
          <a:lstStyle/>
          <a:p>
            <a:endParaRPr lang="en-US" dirty="0" smtClean="0"/>
          </a:p>
          <a:p>
            <a:r>
              <a:rPr lang="en-US" sz="2400" dirty="0" smtClean="0"/>
              <a:t>Job was too rigorous </a:t>
            </a:r>
          </a:p>
          <a:p>
            <a:r>
              <a:rPr lang="en-US" sz="2400" dirty="0" smtClean="0"/>
              <a:t>Enrolled in a social day program within the residential facility 20 hrs. </a:t>
            </a:r>
            <a:r>
              <a:rPr lang="en-US" sz="2400" dirty="0"/>
              <a:t>p</a:t>
            </a:r>
            <a:r>
              <a:rPr lang="en-US" sz="2400" dirty="0" smtClean="0"/>
              <a:t>er week</a:t>
            </a:r>
          </a:p>
          <a:p>
            <a:r>
              <a:rPr lang="en-US" sz="2400" dirty="0" smtClean="0"/>
              <a:t>Unable to work due to automobile accident</a:t>
            </a:r>
          </a:p>
          <a:p>
            <a:r>
              <a:rPr lang="en-US" sz="2400" dirty="0" smtClean="0"/>
              <a:t>No motivation, doesn’t want to work</a:t>
            </a:r>
          </a:p>
          <a:p>
            <a:r>
              <a:rPr lang="en-US" sz="2400" dirty="0" smtClean="0"/>
              <a:t>Going to college next year</a:t>
            </a:r>
          </a:p>
          <a:p>
            <a:r>
              <a:rPr lang="en-US" sz="2400" dirty="0" smtClean="0"/>
              <a:t>Needs help in applying for employment</a:t>
            </a:r>
            <a:endParaRPr lang="en-US" sz="2400" dirty="0"/>
          </a:p>
        </p:txBody>
      </p:sp>
    </p:spTree>
    <p:extLst>
      <p:ext uri="{BB962C8B-B14F-4D97-AF65-F5344CB8AC3E}">
        <p14:creationId xmlns:p14="http://schemas.microsoft.com/office/powerpoint/2010/main" val="636494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57200" y="513474"/>
            <a:ext cx="7620000" cy="1143000"/>
          </a:xfrm>
        </p:spPr>
        <p:txBody>
          <a:bodyPr>
            <a:noAutofit/>
          </a:bodyPr>
          <a:lstStyle/>
          <a:p>
            <a:pPr algn="ctr" eaLnBrk="1" fontAlgn="auto" hangingPunct="1">
              <a:spcAft>
                <a:spcPts val="0"/>
              </a:spcAft>
              <a:defRPr/>
            </a:pPr>
            <a:r>
              <a:rPr lang="en-US" sz="4800" dirty="0" smtClean="0">
                <a:solidFill>
                  <a:schemeClr val="tx1"/>
                </a:solidFill>
                <a:latin typeface="Book Antiqua"/>
                <a:cs typeface="Book Antiqua"/>
              </a:rPr>
              <a:t>3.  Students with Mild - Moderate  Disabilities</a:t>
            </a:r>
          </a:p>
        </p:txBody>
      </p:sp>
      <p:sp>
        <p:nvSpPr>
          <p:cNvPr id="18434" name="Rectangle 3"/>
          <p:cNvSpPr>
            <a:spLocks noGrp="1"/>
          </p:cNvSpPr>
          <p:nvPr>
            <p:ph idx="1"/>
          </p:nvPr>
        </p:nvSpPr>
        <p:spPr>
          <a:xfrm>
            <a:off x="457200" y="2238232"/>
            <a:ext cx="7620000" cy="4162567"/>
          </a:xfrm>
          <a:prstGeom prst="rect">
            <a:avLst/>
          </a:prstGeom>
        </p:spPr>
        <p:txBody>
          <a:bodyPr>
            <a:normAutofit/>
          </a:bodyPr>
          <a:lstStyle/>
          <a:p>
            <a:pPr algn="ctr" eaLnBrk="1" hangingPunct="1">
              <a:buFont typeface="Wingdings 2" charset="0"/>
              <a:buNone/>
            </a:pPr>
            <a:endParaRPr lang="en-US" dirty="0">
              <a:latin typeface="Century Gothic" charset="0"/>
            </a:endParaRPr>
          </a:p>
          <a:p>
            <a:pPr algn="ctr" eaLnBrk="1" hangingPunct="1">
              <a:buFont typeface="Wingdings 2" charset="0"/>
              <a:buNone/>
            </a:pPr>
            <a:endParaRPr lang="en-US" sz="4800" dirty="0" smtClean="0">
              <a:solidFill>
                <a:srgbClr val="FF0000"/>
              </a:solidFill>
              <a:latin typeface="Century Gothic" charset="0"/>
            </a:endParaRPr>
          </a:p>
          <a:p>
            <a:pPr algn="ctr" eaLnBrk="1" hangingPunct="1">
              <a:buFont typeface="Wingdings 2" charset="0"/>
              <a:buNone/>
            </a:pPr>
            <a:r>
              <a:rPr lang="en-US" sz="4800" dirty="0" smtClean="0">
                <a:solidFill>
                  <a:srgbClr val="FF0000"/>
                </a:solidFill>
                <a:latin typeface="Century Gothic" charset="0"/>
              </a:rPr>
              <a:t>OLTS 2006-2015</a:t>
            </a:r>
            <a:endParaRPr lang="en-US" sz="4800" dirty="0">
              <a:solidFill>
                <a:srgbClr val="FF0000"/>
              </a:solidFill>
              <a:latin typeface="Century Gothic" charset="0"/>
            </a:endParaRPr>
          </a:p>
          <a:p>
            <a:pPr algn="ctr" eaLnBrk="1" hangingPunct="1">
              <a:buFont typeface="Wingdings 2" charset="0"/>
              <a:buNone/>
            </a:pPr>
            <a:r>
              <a:rPr lang="en-US" sz="4800" dirty="0" smtClean="0">
                <a:latin typeface="Century Gothic" charset="0"/>
              </a:rPr>
              <a:t>N= 7552</a:t>
            </a:r>
            <a:endParaRPr lang="en-US" sz="4800" dirty="0">
              <a:solidFill>
                <a:srgbClr val="FF0000"/>
              </a:solidFill>
              <a:latin typeface="Century Gothic" charset="0"/>
            </a:endParaRPr>
          </a:p>
        </p:txBody>
      </p:sp>
      <p:sp>
        <p:nvSpPr>
          <p:cNvPr id="2" name="Rectangle 1"/>
          <p:cNvSpPr/>
          <p:nvPr/>
        </p:nvSpPr>
        <p:spPr>
          <a:xfrm>
            <a:off x="730155" y="1768354"/>
            <a:ext cx="7212841" cy="1384995"/>
          </a:xfrm>
          <a:prstGeom prst="rect">
            <a:avLst/>
          </a:prstGeom>
        </p:spPr>
        <p:txBody>
          <a:bodyPr wrap="square">
            <a:spAutoFit/>
          </a:bodyPr>
          <a:lstStyle/>
          <a:p>
            <a:pPr algn="ctr"/>
            <a:r>
              <a:rPr lang="en-US" sz="2800" dirty="0" smtClean="0">
                <a:latin typeface="Century Gothic" charset="0"/>
              </a:rPr>
              <a:t>(</a:t>
            </a:r>
            <a:r>
              <a:rPr lang="en-US" sz="2800" dirty="0"/>
              <a:t>Other Health Impairments, Learning Disabilities, Emotional </a:t>
            </a:r>
            <a:r>
              <a:rPr lang="en-US" sz="2800" dirty="0" smtClean="0"/>
              <a:t>Disabilities, &amp; Sensory/Physical</a:t>
            </a:r>
            <a:r>
              <a:rPr lang="en-US" sz="2800" dirty="0" smtClean="0">
                <a:latin typeface="Century Gothic" charset="0"/>
              </a:rPr>
              <a:t>)</a:t>
            </a:r>
            <a:endParaRPr lang="en-US" sz="2800" dirty="0">
              <a:latin typeface="Century Gothic" charset="0"/>
            </a:endParaRPr>
          </a:p>
        </p:txBody>
      </p:sp>
    </p:spTree>
    <p:extLst>
      <p:ext uri="{BB962C8B-B14F-4D97-AF65-F5344CB8AC3E}">
        <p14:creationId xmlns:p14="http://schemas.microsoft.com/office/powerpoint/2010/main" val="280274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12717"/>
          </a:xfrm>
        </p:spPr>
        <p:txBody>
          <a:bodyPr>
            <a:normAutofit/>
          </a:bodyPr>
          <a:lstStyle/>
          <a:p>
            <a:r>
              <a:rPr lang="en-US" dirty="0" smtClean="0"/>
              <a:t>Participant Outcomes</a:t>
            </a:r>
            <a:endParaRPr lang="en-US" dirty="0"/>
          </a:p>
        </p:txBody>
      </p:sp>
      <p:sp>
        <p:nvSpPr>
          <p:cNvPr id="3" name="Content Placeholder 2"/>
          <p:cNvSpPr>
            <a:spLocks noGrp="1"/>
          </p:cNvSpPr>
          <p:nvPr>
            <p:ph idx="1"/>
          </p:nvPr>
        </p:nvSpPr>
        <p:spPr>
          <a:xfrm>
            <a:off x="457200" y="1187355"/>
            <a:ext cx="7620000" cy="5213445"/>
          </a:xfrm>
        </p:spPr>
        <p:txBody>
          <a:bodyPr>
            <a:normAutofit fontScale="92500" lnSpcReduction="20000"/>
          </a:bodyPr>
          <a:lstStyle/>
          <a:p>
            <a:pPr marL="114300" lvl="0" indent="0">
              <a:buNone/>
            </a:pPr>
            <a:r>
              <a:rPr lang="en-US" sz="2800" dirty="0" smtClean="0"/>
              <a:t>Participants will:</a:t>
            </a:r>
          </a:p>
          <a:p>
            <a:pPr marL="628650" lvl="0" indent="-514350">
              <a:buFont typeface="+mj-lt"/>
              <a:buAutoNum type="arabicPeriod"/>
            </a:pPr>
            <a:r>
              <a:rPr lang="en-US" sz="2800" dirty="0" smtClean="0"/>
              <a:t>Understand general trends in postschool employment for youth with disabilities</a:t>
            </a:r>
          </a:p>
          <a:p>
            <a:pPr marL="628650" lvl="0" indent="-514350">
              <a:buFont typeface="+mj-lt"/>
              <a:buAutoNum type="arabicPeriod"/>
            </a:pPr>
            <a:r>
              <a:rPr lang="en-US" sz="2800" dirty="0" smtClean="0"/>
              <a:t>Review the method and sample for the OLTS</a:t>
            </a:r>
          </a:p>
          <a:p>
            <a:pPr marL="628650" lvl="0" indent="-514350">
              <a:buFont typeface="+mj-lt"/>
              <a:buAutoNum type="arabicPeriod"/>
            </a:pPr>
            <a:r>
              <a:rPr lang="en-US" sz="2800" dirty="0" smtClean="0"/>
              <a:t>Identify trends in OLTS disability categories, work goals, high school services, and outcomes for exiters with moderate-intensive disabilities</a:t>
            </a:r>
          </a:p>
          <a:p>
            <a:pPr marL="628650" lvl="0" indent="-514350">
              <a:buFont typeface="+mj-lt"/>
              <a:buAutoNum type="arabicPeriod"/>
            </a:pPr>
            <a:r>
              <a:rPr lang="en-US" sz="2800" dirty="0" smtClean="0"/>
              <a:t>Examine predictors of full, part-time, and other types of postschool employment for exiters with moderate-intensive disabilities</a:t>
            </a:r>
          </a:p>
          <a:p>
            <a:pPr marL="628650" lvl="0" indent="-514350">
              <a:buFont typeface="+mj-lt"/>
              <a:buAutoNum type="arabicPeriod"/>
            </a:pPr>
            <a:r>
              <a:rPr lang="en-US" sz="2800" dirty="0" smtClean="0"/>
              <a:t>Understand reasons for not working for exiters with moderate-intensive disabilities</a:t>
            </a:r>
          </a:p>
          <a:p>
            <a:pPr marL="628650" lvl="0" indent="-514350">
              <a:buFont typeface="+mj-lt"/>
              <a:buAutoNum type="arabicPeriod"/>
            </a:pPr>
            <a:r>
              <a:rPr lang="en-US" sz="2800" dirty="0" smtClean="0"/>
              <a:t>Understand how OLTS data compares with national research on predictors</a:t>
            </a:r>
            <a:endParaRPr lang="en-US" sz="2800" dirty="0"/>
          </a:p>
        </p:txBody>
      </p:sp>
    </p:spTree>
    <p:extLst>
      <p:ext uri="{BB962C8B-B14F-4D97-AF65-F5344CB8AC3E}">
        <p14:creationId xmlns:p14="http://schemas.microsoft.com/office/powerpoint/2010/main" val="4271971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a:xfrm>
            <a:off x="333376" y="265814"/>
            <a:ext cx="8534400" cy="758952"/>
          </a:xfrm>
        </p:spPr>
        <p:txBody>
          <a:bodyPr wrap="square" numCol="1" anchorCtr="0" compatLnSpc="1">
            <a:prstTxWarp prst="textNoShape">
              <a:avLst/>
            </a:prstTxWarp>
            <a:normAutofit fontScale="90000"/>
          </a:bodyPr>
          <a:lstStyle/>
          <a:p>
            <a:pPr algn="ctr">
              <a:defRPr/>
            </a:pPr>
            <a:r>
              <a:rPr lang="en-US" sz="3200" cap="none" dirty="0">
                <a:latin typeface="Book Antiqua" charset="0"/>
              </a:rPr>
              <a:t>DEMOGRAPHICS </a:t>
            </a:r>
            <a:r>
              <a:rPr lang="en-US" sz="3200" cap="none" dirty="0" smtClean="0">
                <a:latin typeface="Book Antiqua" charset="0"/>
              </a:rPr>
              <a:t/>
            </a:r>
            <a:br>
              <a:rPr lang="en-US" sz="3200" cap="none" dirty="0" smtClean="0">
                <a:latin typeface="Book Antiqua" charset="0"/>
              </a:rPr>
            </a:br>
            <a:r>
              <a:rPr lang="en-US" sz="3200" dirty="0" smtClean="0">
                <a:solidFill>
                  <a:schemeClr val="accent1">
                    <a:lumMod val="75000"/>
                  </a:schemeClr>
                </a:solidFill>
                <a:latin typeface="Book Antiqua"/>
                <a:cs typeface="Book Antiqua"/>
              </a:rPr>
              <a:t>Students </a:t>
            </a:r>
            <a:r>
              <a:rPr lang="en-US" sz="3200" dirty="0">
                <a:solidFill>
                  <a:schemeClr val="accent1">
                    <a:lumMod val="75000"/>
                  </a:schemeClr>
                </a:solidFill>
                <a:latin typeface="Book Antiqua"/>
                <a:cs typeface="Book Antiqua"/>
              </a:rPr>
              <a:t>with </a:t>
            </a:r>
            <a:r>
              <a:rPr lang="en-US" sz="3200" dirty="0" smtClean="0">
                <a:solidFill>
                  <a:schemeClr val="accent1">
                    <a:lumMod val="75000"/>
                  </a:schemeClr>
                </a:solidFill>
                <a:latin typeface="Book Antiqua"/>
                <a:cs typeface="Book Antiqua"/>
              </a:rPr>
              <a:t>Mild - Moderate Disabilities</a:t>
            </a:r>
            <a:endParaRPr lang="en-US" sz="3200" cap="none" dirty="0">
              <a:latin typeface="Book Antiqua" charset="0"/>
            </a:endParaRPr>
          </a:p>
        </p:txBody>
      </p:sp>
      <p:graphicFrame>
        <p:nvGraphicFramePr>
          <p:cNvPr id="85078" name="Group 86"/>
          <p:cNvGraphicFramePr>
            <a:graphicFrameLocks noGrp="1"/>
          </p:cNvGraphicFramePr>
          <p:nvPr>
            <p:extLst>
              <p:ext uri="{D42A27DB-BD31-4B8C-83A1-F6EECF244321}">
                <p14:modId xmlns:p14="http://schemas.microsoft.com/office/powerpoint/2010/main" val="1145038337"/>
              </p:ext>
            </p:extLst>
          </p:nvPr>
        </p:nvGraphicFramePr>
        <p:xfrm>
          <a:off x="304800" y="1284918"/>
          <a:ext cx="7968343" cy="2895564"/>
        </p:xfrm>
        <a:graphic>
          <a:graphicData uri="http://schemas.openxmlformats.org/drawingml/2006/table">
            <a:tbl>
              <a:tblPr/>
              <a:tblGrid>
                <a:gridCol w="4185392"/>
                <a:gridCol w="2075090"/>
                <a:gridCol w="1707861"/>
              </a:tblGrid>
              <a:tr h="0">
                <a:tc gridSpan="3">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300" b="1" i="0" u="none" strike="noStrike" cap="none" normalizeH="0" baseline="0" dirty="0" smtClean="0">
                          <a:ln>
                            <a:noFill/>
                          </a:ln>
                          <a:solidFill>
                            <a:schemeClr val="tx1"/>
                          </a:solidFill>
                          <a:effectLst/>
                          <a:latin typeface="Georgia" pitchFamily="18" charset="0"/>
                        </a:rPr>
                        <a:t>Disability Category</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dirty="0" smtClean="0">
                        <a:ln>
                          <a:noFill/>
                        </a:ln>
                        <a:solidFill>
                          <a:schemeClr val="tx1"/>
                        </a:solidFill>
                        <a:effectLst/>
                        <a:latin typeface="Georgia"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dirty="0" smtClean="0">
                        <a:ln>
                          <a:noFill/>
                        </a:ln>
                        <a:solidFill>
                          <a:schemeClr val="tx1"/>
                        </a:solidFill>
                        <a:effectLst/>
                        <a:latin typeface="Georgia"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019">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dirty="0" smtClean="0">
                        <a:ln>
                          <a:noFill/>
                        </a:ln>
                        <a:solidFill>
                          <a:schemeClr val="tx1"/>
                        </a:solidFill>
                        <a:effectLst/>
                        <a:latin typeface="Georgia" pitchFamily="18"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300" b="1" i="0" u="none" strike="noStrike" cap="none" normalizeH="0" baseline="0" dirty="0" smtClean="0">
                          <a:ln>
                            <a:noFill/>
                          </a:ln>
                          <a:solidFill>
                            <a:schemeClr val="tx1"/>
                          </a:solidFill>
                          <a:effectLst/>
                          <a:latin typeface="Georgia" pitchFamily="18" charset="0"/>
                        </a:rPr>
                        <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300" b="1" i="0" u="none" strike="noStrike" cap="none" normalizeH="0" baseline="0" dirty="0" smtClean="0">
                          <a:ln>
                            <a:noFill/>
                          </a:ln>
                          <a:solidFill>
                            <a:schemeClr val="tx1"/>
                          </a:solidFill>
                          <a:effectLst/>
                          <a:latin typeface="Georgia" pitchFamily="18" charset="0"/>
                        </a:rPr>
                        <a: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279">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Emotional Disabilities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445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5.9%</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279">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Specific Learning Disabilities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5586</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74%</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022">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Other Health Impairments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1209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16%</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90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Sensory-Physical</a:t>
                      </a:r>
                      <a:r>
                        <a:rPr kumimoji="0" lang="en-US" sz="1200" b="0" i="0" u="none" strike="noStrike" cap="none" normalizeH="0" baseline="0" dirty="0" smtClean="0">
                          <a:ln>
                            <a:noFill/>
                          </a:ln>
                          <a:solidFill>
                            <a:schemeClr val="tx1"/>
                          </a:solidFill>
                          <a:effectLst/>
                          <a:latin typeface="Georgia" pitchFamily="18" charset="0"/>
                        </a:rPr>
                        <a:t>*(deaf-blindness, visual, orthopedic,  speech &amp; lang., deaf &amp; hearing impairment)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312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4.1%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5098" name="Group 106"/>
          <p:cNvGraphicFramePr>
            <a:graphicFrameLocks noGrp="1"/>
          </p:cNvGraphicFramePr>
          <p:nvPr>
            <p:extLst>
              <p:ext uri="{D42A27DB-BD31-4B8C-83A1-F6EECF244321}">
                <p14:modId xmlns:p14="http://schemas.microsoft.com/office/powerpoint/2010/main" val="2214442974"/>
              </p:ext>
            </p:extLst>
          </p:nvPr>
        </p:nvGraphicFramePr>
        <p:xfrm>
          <a:off x="304800" y="4356901"/>
          <a:ext cx="7968343" cy="1813560"/>
        </p:xfrm>
        <a:graphic>
          <a:graphicData uri="http://schemas.openxmlformats.org/drawingml/2006/table">
            <a:tbl>
              <a:tblPr/>
              <a:tblGrid>
                <a:gridCol w="4128450"/>
                <a:gridCol w="2118093"/>
                <a:gridCol w="1721800"/>
              </a:tblGrid>
              <a:tr h="0">
                <a:tc gridSpan="3">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300" b="1" i="0" u="none" strike="noStrike" cap="none" normalizeH="0" baseline="0" dirty="0" smtClean="0">
                          <a:ln>
                            <a:noFill/>
                          </a:ln>
                          <a:solidFill>
                            <a:schemeClr val="tx1"/>
                          </a:solidFill>
                          <a:effectLst/>
                          <a:latin typeface="Georgia" pitchFamily="18" charset="0"/>
                        </a:rPr>
                        <a:t>Gender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smtClean="0">
                        <a:ln>
                          <a:noFill/>
                        </a:ln>
                        <a:solidFill>
                          <a:schemeClr val="tx1"/>
                        </a:solidFill>
                        <a:effectLst/>
                        <a:latin typeface="Georg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300" b="1" i="0" u="none" strike="noStrike" cap="none" normalizeH="0" baseline="0" dirty="0" smtClean="0">
                        <a:ln>
                          <a:noFill/>
                        </a:ln>
                        <a:solidFill>
                          <a:schemeClr val="tx1"/>
                        </a:solidFill>
                        <a:effectLst/>
                        <a:latin typeface="Georgi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847">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en-US" sz="2400" b="1" i="0" u="none" strike="noStrike" cap="none" normalizeH="0" baseline="0" dirty="0" smtClean="0">
                        <a:ln>
                          <a:noFill/>
                        </a:ln>
                        <a:solidFill>
                          <a:schemeClr val="tx1"/>
                        </a:solidFill>
                        <a:effectLst/>
                        <a:latin typeface="Georg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1" i="0" u="none" strike="noStrike" cap="none" normalizeH="0" baseline="0" dirty="0" smtClean="0">
                          <a:ln>
                            <a:noFill/>
                          </a:ln>
                          <a:solidFill>
                            <a:schemeClr val="tx1"/>
                          </a:solidFill>
                          <a:effectLst/>
                          <a:latin typeface="Georgia"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1" i="0" u="none" strike="noStrike" cap="none" normalizeH="0" baseline="0" dirty="0" smtClean="0">
                          <a:ln>
                            <a:noFill/>
                          </a:ln>
                          <a:solidFill>
                            <a:schemeClr val="tx1"/>
                          </a:solidFill>
                          <a:effectLst/>
                          <a:latin typeface="Georgia"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847">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smtClean="0">
                          <a:ln>
                            <a:noFill/>
                          </a:ln>
                          <a:solidFill>
                            <a:schemeClr val="tx1"/>
                          </a:solidFill>
                          <a:effectLst/>
                          <a:latin typeface="Georgia" pitchFamily="18" charset="0"/>
                        </a:rPr>
                        <a:t>Female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2847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37.7%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847">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chemeClr val="tx1"/>
                          </a:solidFill>
                          <a:effectLst/>
                          <a:latin typeface="Georgia" pitchFamily="18" charset="0"/>
                        </a:rPr>
                        <a:t>Male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4705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r>
                        <a:rPr kumimoji="0" lang="en-US" sz="2400" b="0" i="0" u="none" strike="noStrike" cap="none" normalizeH="0" baseline="0" dirty="0" smtClean="0">
                          <a:ln>
                            <a:noFill/>
                          </a:ln>
                          <a:solidFill>
                            <a:srgbClr val="FF0000"/>
                          </a:solidFill>
                          <a:effectLst/>
                          <a:latin typeface="Georgia" pitchFamily="18" charset="0"/>
                        </a:rPr>
                        <a:t>62.3%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0499441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98012988"/>
              </p:ext>
            </p:extLst>
          </p:nvPr>
        </p:nvGraphicFramePr>
        <p:xfrm>
          <a:off x="60960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626301" y="285825"/>
            <a:ext cx="7696200" cy="1015663"/>
          </a:xfrm>
          <a:prstGeom prst="rect">
            <a:avLst/>
          </a:prstGeom>
          <a:solidFill>
            <a:schemeClr val="bg1"/>
          </a:solidFill>
        </p:spPr>
        <p:txBody>
          <a:bodyPr wrap="square" rtlCol="0">
            <a:spAutoFit/>
          </a:bodyPr>
          <a:lstStyle/>
          <a:p>
            <a:pPr algn="ctr"/>
            <a:r>
              <a:rPr lang="en-US" sz="2000" dirty="0"/>
              <a:t>Prevalence of Students with Emotional, Learning, Sensory-Physical*, and Other Health Impairments –  </a:t>
            </a:r>
            <a:endParaRPr lang="en-US" sz="2000" dirty="0" smtClean="0"/>
          </a:p>
          <a:p>
            <a:pPr algn="ctr"/>
            <a:r>
              <a:rPr lang="en-US" sz="2000" dirty="0" smtClean="0"/>
              <a:t>Cohort </a:t>
            </a:r>
            <a:r>
              <a:rPr lang="en-US" sz="2000" dirty="0"/>
              <a:t>1 (2006-2010) and Cohort 2 (2011-2015) (</a:t>
            </a:r>
            <a:r>
              <a:rPr lang="en-US" sz="2000" dirty="0" smtClean="0"/>
              <a:t>N=7540)</a:t>
            </a:r>
            <a:endParaRPr lang="en-US" sz="2000" dirty="0"/>
          </a:p>
        </p:txBody>
      </p:sp>
    </p:spTree>
    <p:extLst>
      <p:ext uri="{BB962C8B-B14F-4D97-AF65-F5344CB8AC3E}">
        <p14:creationId xmlns:p14="http://schemas.microsoft.com/office/powerpoint/2010/main" val="40631457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 in Work Goals: Mild – Moderate Disabilities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2159215"/>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1909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Expected Fields of Employment</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Top Five</a:t>
            </a:r>
          </a:p>
          <a:p>
            <a:pPr marL="457200" indent="-457200"/>
            <a:r>
              <a:rPr lang="en-US" sz="3200" dirty="0" smtClean="0"/>
              <a:t>Health related fields</a:t>
            </a:r>
          </a:p>
          <a:p>
            <a:pPr marL="457200" indent="-457200"/>
            <a:r>
              <a:rPr lang="en-US" sz="3200" dirty="0" smtClean="0"/>
              <a:t>Construction</a:t>
            </a:r>
          </a:p>
          <a:p>
            <a:pPr marL="457200" indent="-457200"/>
            <a:r>
              <a:rPr lang="en-US" sz="3200" dirty="0" smtClean="0"/>
              <a:t>Education/Training</a:t>
            </a:r>
          </a:p>
          <a:p>
            <a:pPr marL="457200" indent="-457200"/>
            <a:r>
              <a:rPr lang="en-US" sz="3200" dirty="0" smtClean="0"/>
              <a:t>Human Services</a:t>
            </a:r>
          </a:p>
          <a:p>
            <a:pPr marL="457200" indent="-457200"/>
            <a:r>
              <a:rPr lang="en-US" sz="3200" dirty="0" smtClean="0"/>
              <a:t>Arts/Communication </a:t>
            </a:r>
            <a:endParaRPr lang="en-US" sz="3200" dirty="0"/>
          </a:p>
          <a:p>
            <a:endParaRPr lang="en-US" sz="2800" dirty="0"/>
          </a:p>
          <a:p>
            <a:pPr marL="0" indent="0">
              <a:buNone/>
            </a:pPr>
            <a:endParaRPr lang="en-US" sz="2800" dirty="0"/>
          </a:p>
        </p:txBody>
      </p:sp>
    </p:spTree>
    <p:extLst>
      <p:ext uri="{BB962C8B-B14F-4D97-AF65-F5344CB8AC3E}">
        <p14:creationId xmlns:p14="http://schemas.microsoft.com/office/powerpoint/2010/main" val="1011570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95230" cy="1143000"/>
          </a:xfrm>
        </p:spPr>
        <p:txBody>
          <a:bodyPr/>
          <a:lstStyle/>
          <a:p>
            <a:r>
              <a:rPr lang="en-US" sz="3600" dirty="0">
                <a:solidFill>
                  <a:schemeClr val="accent1">
                    <a:lumMod val="75000"/>
                  </a:schemeClr>
                </a:solidFill>
              </a:rPr>
              <a:t>Transition  Services Received by Students with  </a:t>
            </a:r>
            <a:r>
              <a:rPr lang="en-US" sz="3600" dirty="0" smtClean="0">
                <a:solidFill>
                  <a:schemeClr val="accent1">
                    <a:lumMod val="75000"/>
                  </a:schemeClr>
                </a:solidFill>
              </a:rPr>
              <a:t>Mild - Moderate </a:t>
            </a:r>
            <a:r>
              <a:rPr lang="en-US" sz="3600" dirty="0">
                <a:solidFill>
                  <a:schemeClr val="accent1">
                    <a:lumMod val="75000"/>
                  </a:schemeClr>
                </a:solidFill>
              </a:rPr>
              <a:t>Disabilities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3502916"/>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7042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Students Found Their Jobs</a:t>
            </a:r>
            <a:endParaRPr lang="en-US" dirty="0"/>
          </a:p>
        </p:txBody>
      </p:sp>
      <p:sp>
        <p:nvSpPr>
          <p:cNvPr id="3" name="Content Placeholder 2"/>
          <p:cNvSpPr>
            <a:spLocks noGrp="1"/>
          </p:cNvSpPr>
          <p:nvPr>
            <p:ph idx="1"/>
          </p:nvPr>
        </p:nvSpPr>
        <p:spPr/>
        <p:txBody>
          <a:bodyPr>
            <a:normAutofit/>
          </a:bodyPr>
          <a:lstStyle/>
          <a:p>
            <a:r>
              <a:rPr lang="en-US" sz="2800" dirty="0" smtClean="0"/>
              <a:t>42.9</a:t>
            </a:r>
            <a:r>
              <a:rPr lang="en-US" sz="2800" dirty="0"/>
              <a:t>%	Found on </a:t>
            </a:r>
            <a:r>
              <a:rPr lang="en-US" sz="2800" dirty="0" smtClean="0"/>
              <a:t>Own</a:t>
            </a:r>
          </a:p>
          <a:p>
            <a:r>
              <a:rPr lang="en-US" sz="2800" dirty="0"/>
              <a:t>20.0%	Friend </a:t>
            </a:r>
            <a:r>
              <a:rPr lang="en-US" sz="2800" dirty="0" smtClean="0"/>
              <a:t>Helped</a:t>
            </a:r>
            <a:endParaRPr lang="en-US" sz="2800" dirty="0"/>
          </a:p>
          <a:p>
            <a:r>
              <a:rPr lang="en-US" sz="2800" dirty="0" smtClean="0"/>
              <a:t>17.9%	Parent Helped</a:t>
            </a:r>
          </a:p>
          <a:p>
            <a:r>
              <a:rPr lang="en-US" sz="2800" dirty="0" smtClean="0"/>
              <a:t>12.6%        Other help</a:t>
            </a:r>
          </a:p>
          <a:p>
            <a:r>
              <a:rPr lang="en-US" sz="2800" dirty="0"/>
              <a:t>6.6%	Agency Assisted</a:t>
            </a:r>
          </a:p>
          <a:p>
            <a:pPr marL="114300" indent="0">
              <a:buNone/>
            </a:pPr>
            <a:endParaRPr lang="en-US" sz="2800" dirty="0" smtClean="0"/>
          </a:p>
          <a:p>
            <a:endParaRPr lang="en-US" sz="2800" dirty="0" smtClean="0"/>
          </a:p>
          <a:p>
            <a:endParaRPr lang="en-US" sz="2800" dirty="0" smtClean="0"/>
          </a:p>
          <a:p>
            <a:pPr marL="114300" indent="0">
              <a:buNone/>
            </a:pPr>
            <a:endParaRPr lang="en-US" sz="2800" dirty="0"/>
          </a:p>
          <a:p>
            <a:endParaRPr lang="en-US" sz="2800" dirty="0" smtClean="0"/>
          </a:p>
          <a:p>
            <a:endParaRPr lang="en-US" sz="2800" dirty="0"/>
          </a:p>
        </p:txBody>
      </p:sp>
    </p:spTree>
    <p:extLst>
      <p:ext uri="{BB962C8B-B14F-4D97-AF65-F5344CB8AC3E}">
        <p14:creationId xmlns:p14="http://schemas.microsoft.com/office/powerpoint/2010/main" val="3261945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0125" y="304800"/>
            <a:ext cx="8461612" cy="1017588"/>
          </a:xfrm>
        </p:spPr>
        <p:txBody>
          <a:bodyPr>
            <a:noAutofit/>
          </a:bodyPr>
          <a:lstStyle/>
          <a:p>
            <a:pPr algn="ctr">
              <a:defRPr/>
            </a:pPr>
            <a:r>
              <a:rPr lang="en-US" sz="4000" dirty="0" smtClean="0">
                <a:solidFill>
                  <a:schemeClr val="tx1"/>
                </a:solidFill>
                <a:ea typeface="+mj-ea"/>
                <a:cs typeface="+mj-cs"/>
              </a:rPr>
              <a:t>4.  Identifying Predictors of OLTS </a:t>
            </a:r>
            <a:br>
              <a:rPr lang="en-US" sz="4000" dirty="0" smtClean="0">
                <a:solidFill>
                  <a:schemeClr val="tx1"/>
                </a:solidFill>
                <a:ea typeface="+mj-ea"/>
                <a:cs typeface="+mj-cs"/>
              </a:rPr>
            </a:br>
            <a:r>
              <a:rPr lang="en-US" sz="4000" dirty="0" smtClean="0">
                <a:solidFill>
                  <a:schemeClr val="tx1"/>
                </a:solidFill>
                <a:ea typeface="+mj-ea"/>
                <a:cs typeface="+mj-cs"/>
              </a:rPr>
              <a:t>Outcomes for Mild - Moderate</a:t>
            </a:r>
          </a:p>
        </p:txBody>
      </p:sp>
      <p:sp>
        <p:nvSpPr>
          <p:cNvPr id="57346" name="Content Placeholder 2"/>
          <p:cNvSpPr>
            <a:spLocks noGrp="1"/>
          </p:cNvSpPr>
          <p:nvPr>
            <p:ph idx="1"/>
          </p:nvPr>
        </p:nvSpPr>
        <p:spPr>
          <a:xfrm>
            <a:off x="272143" y="1426030"/>
            <a:ext cx="8044543" cy="4395334"/>
          </a:xfrm>
          <a:prstGeom prst="rect">
            <a:avLst/>
          </a:prstGeom>
        </p:spPr>
        <p:txBody>
          <a:bodyPr>
            <a:normAutofit lnSpcReduction="10000"/>
          </a:bodyPr>
          <a:lstStyle/>
          <a:p>
            <a:pPr>
              <a:lnSpc>
                <a:spcPct val="90000"/>
              </a:lnSpc>
            </a:pPr>
            <a:endParaRPr lang="en-US" sz="2400" dirty="0" smtClean="0">
              <a:latin typeface="Century Gothic" charset="0"/>
            </a:endParaRPr>
          </a:p>
          <a:p>
            <a:pPr>
              <a:lnSpc>
                <a:spcPct val="90000"/>
              </a:lnSpc>
            </a:pPr>
            <a:r>
              <a:rPr lang="en-US" sz="2600" dirty="0" smtClean="0"/>
              <a:t>Based </a:t>
            </a:r>
            <a:r>
              <a:rPr lang="en-US" sz="2600" dirty="0"/>
              <a:t>on exit and postschool interviews by teachers with </a:t>
            </a:r>
            <a:r>
              <a:rPr lang="en-US" sz="2600" dirty="0" smtClean="0"/>
              <a:t>5380 students with OHI, SLD, SED, Sensory/Physical</a:t>
            </a:r>
          </a:p>
          <a:p>
            <a:pPr>
              <a:lnSpc>
                <a:spcPct val="90000"/>
              </a:lnSpc>
            </a:pPr>
            <a:r>
              <a:rPr lang="en-US" sz="2600" dirty="0" smtClean="0"/>
              <a:t>Used logistic </a:t>
            </a:r>
            <a:r>
              <a:rPr lang="en-US" sz="2600" dirty="0"/>
              <a:t>regression to </a:t>
            </a:r>
            <a:r>
              <a:rPr lang="en-US" sz="2600" dirty="0" smtClean="0"/>
              <a:t>calculate “</a:t>
            </a:r>
            <a:r>
              <a:rPr lang="en-US" altLang="ja-JP" sz="2600" dirty="0" smtClean="0"/>
              <a:t>odds-ratios</a:t>
            </a:r>
            <a:r>
              <a:rPr lang="ja-JP" altLang="en-US" sz="2600" dirty="0"/>
              <a:t>”</a:t>
            </a:r>
            <a:r>
              <a:rPr lang="en-US" altLang="ja-JP" sz="2600" dirty="0"/>
              <a:t> of outcomes after controlling for gender, minority status, and disability type.</a:t>
            </a:r>
          </a:p>
          <a:p>
            <a:pPr>
              <a:lnSpc>
                <a:spcPct val="90000"/>
              </a:lnSpc>
            </a:pPr>
            <a:r>
              <a:rPr lang="en-US" sz="2600" dirty="0" smtClean="0"/>
              <a:t>For </a:t>
            </a:r>
            <a:r>
              <a:rPr lang="en-US" sz="2600" dirty="0"/>
              <a:t>smaller disability groups (e.g., </a:t>
            </a:r>
            <a:r>
              <a:rPr lang="en-US" sz="2600" dirty="0" smtClean="0"/>
              <a:t>Deaf Blind, Deaf &amp; Hearing Impaired, Vision Impaired ) </a:t>
            </a:r>
            <a:r>
              <a:rPr lang="en-US" sz="2600" dirty="0"/>
              <a:t>predictors could not </a:t>
            </a:r>
            <a:r>
              <a:rPr lang="en-US" sz="2600" dirty="0" smtClean="0"/>
              <a:t>always be </a:t>
            </a:r>
            <a:r>
              <a:rPr lang="en-US" sz="2600" dirty="0"/>
              <a:t>calculated due to small size of samples</a:t>
            </a:r>
          </a:p>
          <a:p>
            <a:pPr>
              <a:lnSpc>
                <a:spcPct val="90000"/>
              </a:lnSpc>
              <a:spcBef>
                <a:spcPts val="1200"/>
              </a:spcBef>
            </a:pPr>
            <a:r>
              <a:rPr lang="en-US" sz="2600" dirty="0" smtClean="0"/>
              <a:t>Predictors can </a:t>
            </a:r>
            <a:r>
              <a:rPr lang="en-US" sz="2600" dirty="0"/>
              <a:t>be used in transition planning to identify </a:t>
            </a:r>
            <a:r>
              <a:rPr lang="ja-JP" altLang="en-US" sz="2600" dirty="0"/>
              <a:t>“</a:t>
            </a:r>
            <a:r>
              <a:rPr lang="en-US" altLang="ja-JP" sz="2600" dirty="0"/>
              <a:t>successful career paths</a:t>
            </a:r>
            <a:r>
              <a:rPr lang="ja-JP" altLang="en-US" sz="2600" dirty="0" smtClean="0"/>
              <a:t>”</a:t>
            </a:r>
            <a:r>
              <a:rPr lang="en-US" altLang="ja-JP" sz="2600" dirty="0" smtClean="0"/>
              <a:t>in IEP development</a:t>
            </a:r>
            <a:endParaRPr lang="en-US" sz="2600" dirty="0"/>
          </a:p>
        </p:txBody>
      </p:sp>
    </p:spTree>
    <p:extLst>
      <p:ext uri="{BB962C8B-B14F-4D97-AF65-F5344CB8AC3E}">
        <p14:creationId xmlns:p14="http://schemas.microsoft.com/office/powerpoint/2010/main" val="260473259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6190"/>
            <a:ext cx="8434316" cy="758952"/>
          </a:xfrm>
        </p:spPr>
        <p:txBody>
          <a:bodyPr>
            <a:noAutofit/>
          </a:bodyPr>
          <a:lstStyle/>
          <a:p>
            <a:pPr algn="ctr" fontAlgn="auto">
              <a:spcAft>
                <a:spcPts val="0"/>
              </a:spcAft>
              <a:defRPr/>
            </a:pPr>
            <a:r>
              <a:rPr lang="en-US" sz="3600" b="1" dirty="0" smtClean="0"/>
              <a:t>Predictors of </a:t>
            </a:r>
            <a:r>
              <a:rPr lang="en-US" sz="3600" b="1" u="sng" dirty="0" smtClean="0"/>
              <a:t>Full Time </a:t>
            </a:r>
            <a:r>
              <a:rPr lang="en-US" sz="3600" b="1" dirty="0" smtClean="0"/>
              <a:t>Employment</a:t>
            </a:r>
            <a:br>
              <a:rPr lang="en-US" sz="3600" b="1" dirty="0" smtClean="0"/>
            </a:br>
            <a:r>
              <a:rPr lang="en-US" sz="3600" b="1" dirty="0" smtClean="0"/>
              <a:t>(35 hours/week) Mild - Moderate</a:t>
            </a:r>
            <a:endParaRPr lang="en-US" sz="3600" b="1" dirty="0"/>
          </a:p>
        </p:txBody>
      </p:sp>
      <p:sp>
        <p:nvSpPr>
          <p:cNvPr id="58370" name="Content Placeholder 2"/>
          <p:cNvSpPr>
            <a:spLocks noGrp="1"/>
          </p:cNvSpPr>
          <p:nvPr>
            <p:ph idx="1"/>
          </p:nvPr>
        </p:nvSpPr>
        <p:spPr>
          <a:xfrm>
            <a:off x="232011" y="1395477"/>
            <a:ext cx="8038531" cy="5169090"/>
          </a:xfrm>
          <a:prstGeom prst="rect">
            <a:avLst/>
          </a:prstGeom>
        </p:spPr>
        <p:txBody>
          <a:bodyPr>
            <a:noAutofit/>
          </a:bodyPr>
          <a:lstStyle/>
          <a:p>
            <a:pPr marL="0" indent="0">
              <a:buNone/>
            </a:pPr>
            <a:r>
              <a:rPr lang="en-US" sz="2800" b="1" dirty="0" smtClean="0">
                <a:latin typeface="Century Gothic" charset="0"/>
              </a:rPr>
              <a:t>Students with Serious Emotional Disabilities</a:t>
            </a:r>
          </a:p>
          <a:p>
            <a:r>
              <a:rPr lang="en-US" sz="2800" dirty="0" smtClean="0">
                <a:latin typeface="Century Gothic" charset="0"/>
              </a:rPr>
              <a:t>were </a:t>
            </a:r>
            <a:r>
              <a:rPr lang="en-US" sz="2800" b="1" dirty="0" smtClean="0">
                <a:latin typeface="Century Gothic" charset="0"/>
              </a:rPr>
              <a:t>more than 1 ½  times more likely </a:t>
            </a:r>
            <a:r>
              <a:rPr lang="en-US" sz="2800" dirty="0" smtClean="0">
                <a:latin typeface="Century Gothic" charset="0"/>
              </a:rPr>
              <a:t>to work full-time if </a:t>
            </a:r>
            <a:r>
              <a:rPr lang="en-US" sz="2800" dirty="0">
                <a:latin typeface="Century Gothic" charset="0"/>
              </a:rPr>
              <a:t>they completed 3 or more semesters of Career Tech Ed</a:t>
            </a:r>
            <a:r>
              <a:rPr lang="en-US" sz="2800" dirty="0" smtClean="0">
                <a:latin typeface="Century Gothic" charset="0"/>
              </a:rPr>
              <a:t>.</a:t>
            </a:r>
          </a:p>
          <a:p>
            <a:pPr marL="114300" indent="0">
              <a:buNone/>
            </a:pPr>
            <a:r>
              <a:rPr lang="en-US" sz="2800" b="1" dirty="0" smtClean="0">
                <a:latin typeface="Century Gothic" charset="0"/>
              </a:rPr>
              <a:t>Students </a:t>
            </a:r>
            <a:r>
              <a:rPr lang="en-US" sz="2800" b="1" dirty="0">
                <a:latin typeface="Century Gothic" charset="0"/>
              </a:rPr>
              <a:t>with Serious Emotional Disabilities</a:t>
            </a:r>
          </a:p>
          <a:p>
            <a:r>
              <a:rPr lang="en-US" sz="2800" dirty="0" smtClean="0">
                <a:latin typeface="Century Gothic" charset="0"/>
              </a:rPr>
              <a:t>were </a:t>
            </a:r>
            <a:r>
              <a:rPr lang="en-US" sz="2800" b="1" dirty="0" smtClean="0">
                <a:latin typeface="Century Gothic" charset="0"/>
              </a:rPr>
              <a:t>1 ½  </a:t>
            </a:r>
            <a:r>
              <a:rPr lang="en-US" sz="2800" b="1" dirty="0">
                <a:latin typeface="Century Gothic" charset="0"/>
              </a:rPr>
              <a:t>times more likely </a:t>
            </a:r>
            <a:r>
              <a:rPr lang="en-US" sz="2800" dirty="0">
                <a:latin typeface="Century Gothic" charset="0"/>
              </a:rPr>
              <a:t>to work full-time if they if they completed 3 or more semesters of Career Tech Ed.</a:t>
            </a:r>
          </a:p>
          <a:p>
            <a:r>
              <a:rPr lang="en-US" sz="2800" dirty="0" smtClean="0">
                <a:latin typeface="Century Gothic" charset="0"/>
              </a:rPr>
              <a:t>were </a:t>
            </a:r>
            <a:r>
              <a:rPr lang="en-US" sz="2800" b="1" dirty="0" smtClean="0">
                <a:latin typeface="Century Gothic" charset="0"/>
              </a:rPr>
              <a:t>almost 1 ½  times more likely</a:t>
            </a:r>
            <a:r>
              <a:rPr lang="en-US" sz="2800" dirty="0" smtClean="0">
                <a:latin typeface="Century Gothic" charset="0"/>
              </a:rPr>
              <a:t> to work full-time if they were in a Work Study program</a:t>
            </a:r>
          </a:p>
          <a:p>
            <a:pPr marL="0" indent="0">
              <a:buNone/>
            </a:pPr>
            <a:endParaRPr lang="en-US" sz="3200" dirty="0" smtClean="0">
              <a:latin typeface="Century Gothic" charset="0"/>
            </a:endParaRPr>
          </a:p>
          <a:p>
            <a:pPr marL="0" indent="0">
              <a:buNone/>
            </a:pPr>
            <a:endParaRPr lang="en-US" sz="3200" dirty="0">
              <a:latin typeface="Century Gothic" charset="0"/>
            </a:endParaRPr>
          </a:p>
        </p:txBody>
      </p:sp>
    </p:spTree>
    <p:extLst>
      <p:ext uri="{BB962C8B-B14F-4D97-AF65-F5344CB8AC3E}">
        <p14:creationId xmlns:p14="http://schemas.microsoft.com/office/powerpoint/2010/main" val="230077069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OLTS Predictors of </a:t>
            </a:r>
            <a:r>
              <a:rPr lang="en-US" sz="3200" b="1" u="sng" dirty="0"/>
              <a:t>Full Time </a:t>
            </a:r>
            <a:r>
              <a:rPr lang="en-US" sz="3200" b="1" dirty="0"/>
              <a:t>Employment</a:t>
            </a:r>
            <a:br>
              <a:rPr lang="en-US" sz="3200" b="1" dirty="0"/>
            </a:br>
            <a:r>
              <a:rPr lang="en-US" sz="3200" b="1" dirty="0" smtClean="0"/>
              <a:t>Mild - Moderate (cont’d)</a:t>
            </a:r>
            <a:endParaRPr lang="en-US" sz="3200" dirty="0"/>
          </a:p>
        </p:txBody>
      </p:sp>
      <p:sp>
        <p:nvSpPr>
          <p:cNvPr id="3" name="Content Placeholder 2"/>
          <p:cNvSpPr>
            <a:spLocks noGrp="1"/>
          </p:cNvSpPr>
          <p:nvPr>
            <p:ph idx="1"/>
          </p:nvPr>
        </p:nvSpPr>
        <p:spPr/>
        <p:txBody>
          <a:bodyPr/>
          <a:lstStyle/>
          <a:p>
            <a:pPr marL="114300" indent="0">
              <a:buNone/>
            </a:pPr>
            <a:r>
              <a:rPr lang="en-US" sz="2800" b="1" dirty="0">
                <a:latin typeface="Century Gothic" charset="0"/>
              </a:rPr>
              <a:t>Students with </a:t>
            </a:r>
            <a:r>
              <a:rPr lang="en-US" sz="2800" b="1" dirty="0" smtClean="0">
                <a:latin typeface="Century Gothic" charset="0"/>
              </a:rPr>
              <a:t>Other Health Impairments </a:t>
            </a:r>
            <a:endParaRPr lang="en-US" sz="2800" b="1" dirty="0">
              <a:latin typeface="Century Gothic" charset="0"/>
            </a:endParaRPr>
          </a:p>
          <a:p>
            <a:r>
              <a:rPr lang="en-US" sz="2800" dirty="0">
                <a:latin typeface="Century Gothic" charset="0"/>
              </a:rPr>
              <a:t>were </a:t>
            </a:r>
            <a:r>
              <a:rPr lang="en-US" sz="2800" b="1" dirty="0">
                <a:latin typeface="Century Gothic" charset="0"/>
              </a:rPr>
              <a:t>1½  times more likely </a:t>
            </a:r>
            <a:r>
              <a:rPr lang="en-US" sz="2800" dirty="0">
                <a:latin typeface="Century Gothic" charset="0"/>
              </a:rPr>
              <a:t>to work full-time if they </a:t>
            </a:r>
            <a:r>
              <a:rPr lang="en-US" sz="2800" dirty="0" smtClean="0">
                <a:latin typeface="Century Gothic" charset="0"/>
              </a:rPr>
              <a:t>participated in a Work Study program</a:t>
            </a:r>
          </a:p>
          <a:p>
            <a:r>
              <a:rPr lang="en-US" sz="2800" dirty="0" smtClean="0">
                <a:latin typeface="Century Gothic" charset="0"/>
              </a:rPr>
              <a:t>were </a:t>
            </a:r>
            <a:r>
              <a:rPr lang="en-US" sz="2800" dirty="0">
                <a:latin typeface="Century Gothic" charset="0"/>
              </a:rPr>
              <a:t>almost </a:t>
            </a:r>
            <a:r>
              <a:rPr lang="en-US" sz="2800" b="1" dirty="0" smtClean="0">
                <a:latin typeface="Century Gothic" charset="0"/>
              </a:rPr>
              <a:t>1.7 </a:t>
            </a:r>
            <a:r>
              <a:rPr lang="en-US" sz="2800" b="1" dirty="0">
                <a:latin typeface="Century Gothic" charset="0"/>
              </a:rPr>
              <a:t>times more likely </a:t>
            </a:r>
            <a:r>
              <a:rPr lang="en-US" sz="2800" dirty="0">
                <a:latin typeface="Century Gothic" charset="0"/>
              </a:rPr>
              <a:t>to work full-time if they if they completed 3 or more semesters of Career Tech Ed.</a:t>
            </a:r>
          </a:p>
          <a:p>
            <a:pPr marL="114300" indent="0">
              <a:buNone/>
            </a:pPr>
            <a:endParaRPr lang="en-US" dirty="0"/>
          </a:p>
        </p:txBody>
      </p:sp>
    </p:spTree>
    <p:extLst>
      <p:ext uri="{BB962C8B-B14F-4D97-AF65-F5344CB8AC3E}">
        <p14:creationId xmlns:p14="http://schemas.microsoft.com/office/powerpoint/2010/main" val="1914568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93" y="301929"/>
            <a:ext cx="7736007" cy="1143000"/>
          </a:xfrm>
        </p:spPr>
        <p:txBody>
          <a:bodyPr/>
          <a:lstStyle/>
          <a:p>
            <a:pPr algn="ctr"/>
            <a:r>
              <a:rPr lang="en-US" sz="3200" b="1" dirty="0"/>
              <a:t>OLTS Predictors of </a:t>
            </a:r>
            <a:r>
              <a:rPr lang="en-US" sz="3200" b="1" u="sng" dirty="0" smtClean="0"/>
              <a:t>Part-Time</a:t>
            </a:r>
            <a:r>
              <a:rPr lang="en-US" sz="3200" b="1" dirty="0" smtClean="0"/>
              <a:t> Employment (20-34 </a:t>
            </a:r>
            <a:r>
              <a:rPr lang="en-US" sz="3200" b="1" dirty="0"/>
              <a:t>hours/week) </a:t>
            </a:r>
            <a:r>
              <a:rPr lang="en-US" sz="3200" b="1" dirty="0" smtClean="0"/>
              <a:t>Mild - Moderate </a:t>
            </a:r>
            <a:endParaRPr lang="en-US" sz="3200" dirty="0"/>
          </a:p>
        </p:txBody>
      </p:sp>
      <p:sp>
        <p:nvSpPr>
          <p:cNvPr id="3" name="Content Placeholder 2"/>
          <p:cNvSpPr>
            <a:spLocks noGrp="1"/>
          </p:cNvSpPr>
          <p:nvPr>
            <p:ph idx="1"/>
          </p:nvPr>
        </p:nvSpPr>
        <p:spPr>
          <a:xfrm>
            <a:off x="232011" y="1651379"/>
            <a:ext cx="8079475" cy="5022376"/>
          </a:xfrm>
        </p:spPr>
        <p:txBody>
          <a:bodyPr>
            <a:normAutofit/>
          </a:bodyPr>
          <a:lstStyle/>
          <a:p>
            <a:pPr marL="0" indent="0">
              <a:buNone/>
            </a:pPr>
            <a:r>
              <a:rPr lang="en-US" sz="2800" b="1" dirty="0">
                <a:latin typeface="Century Gothic" charset="0"/>
              </a:rPr>
              <a:t>Students with </a:t>
            </a:r>
            <a:r>
              <a:rPr lang="en-US" sz="2800" b="1" dirty="0" smtClean="0">
                <a:latin typeface="Century Gothic" charset="0"/>
              </a:rPr>
              <a:t>Specific Learning Disabilities</a:t>
            </a:r>
            <a:endParaRPr lang="en-US" sz="2800" b="1" dirty="0">
              <a:latin typeface="Century Gothic" charset="0"/>
            </a:endParaRPr>
          </a:p>
          <a:p>
            <a:r>
              <a:rPr lang="en-US" sz="2800" dirty="0">
                <a:latin typeface="Century Gothic" charset="0"/>
              </a:rPr>
              <a:t>w</a:t>
            </a:r>
            <a:r>
              <a:rPr lang="en-US" sz="2800" dirty="0" smtClean="0">
                <a:latin typeface="Century Gothic" charset="0"/>
              </a:rPr>
              <a:t>ere almost </a:t>
            </a:r>
            <a:r>
              <a:rPr lang="en-US" sz="2800" b="1" dirty="0" smtClean="0">
                <a:latin typeface="Century Gothic" charset="0"/>
              </a:rPr>
              <a:t>80% </a:t>
            </a:r>
            <a:r>
              <a:rPr lang="en-US" sz="2800" b="1" dirty="0">
                <a:latin typeface="Century Gothic" charset="0"/>
              </a:rPr>
              <a:t>more likely </a:t>
            </a:r>
            <a:r>
              <a:rPr lang="en-US" sz="2800" dirty="0">
                <a:latin typeface="Century Gothic" charset="0"/>
              </a:rPr>
              <a:t>to work </a:t>
            </a:r>
            <a:r>
              <a:rPr lang="en-US" sz="2800" dirty="0" smtClean="0">
                <a:latin typeface="Century Gothic" charset="0"/>
              </a:rPr>
              <a:t>part-time </a:t>
            </a:r>
            <a:r>
              <a:rPr lang="en-US" sz="2800" dirty="0">
                <a:latin typeface="Century Gothic" charset="0"/>
              </a:rPr>
              <a:t>if </a:t>
            </a:r>
            <a:r>
              <a:rPr lang="en-US" sz="2800" dirty="0" smtClean="0">
                <a:latin typeface="Century Gothic" charset="0"/>
              </a:rPr>
              <a:t>they </a:t>
            </a:r>
            <a:r>
              <a:rPr lang="en-US" sz="2800" dirty="0">
                <a:latin typeface="Century Gothic" charset="0"/>
              </a:rPr>
              <a:t>completed 3 or more semesters of Career Tech Ed</a:t>
            </a:r>
            <a:r>
              <a:rPr lang="en-US" sz="2800" dirty="0" smtClean="0">
                <a:latin typeface="Century Gothic" charset="0"/>
              </a:rPr>
              <a:t>.</a:t>
            </a:r>
          </a:p>
          <a:p>
            <a:pPr marL="0" indent="0">
              <a:buNone/>
            </a:pPr>
            <a:endParaRPr lang="en-US" sz="2400" b="1" dirty="0" smtClean="0">
              <a:latin typeface="Century Gothic" charset="0"/>
            </a:endParaRPr>
          </a:p>
          <a:p>
            <a:endParaRPr lang="en-US" sz="1800" dirty="0">
              <a:latin typeface="Century Gothic" charset="0"/>
            </a:endParaRPr>
          </a:p>
          <a:p>
            <a:endParaRPr lang="en-US" dirty="0"/>
          </a:p>
        </p:txBody>
      </p:sp>
    </p:spTree>
    <p:extLst>
      <p:ext uri="{BB962C8B-B14F-4D97-AF65-F5344CB8AC3E}">
        <p14:creationId xmlns:p14="http://schemas.microsoft.com/office/powerpoint/2010/main" val="3916342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solidFill>
                  <a:schemeClr val="tx1"/>
                </a:solidFill>
              </a:rPr>
              <a:t>1.  Trends in Postschool Work Outcomes for Youth 16-19</a:t>
            </a:r>
            <a:endParaRPr lang="en-US" dirty="0">
              <a:solidFill>
                <a:schemeClr val="tx1"/>
              </a:solidFill>
            </a:endParaRPr>
          </a:p>
        </p:txBody>
      </p:sp>
      <p:sp>
        <p:nvSpPr>
          <p:cNvPr id="6" name="Content Placeholder 5"/>
          <p:cNvSpPr>
            <a:spLocks noGrp="1"/>
          </p:cNvSpPr>
          <p:nvPr>
            <p:ph idx="1"/>
          </p:nvPr>
        </p:nvSpPr>
        <p:spPr/>
        <p:txBody>
          <a:bodyPr>
            <a:normAutofit/>
          </a:bodyPr>
          <a:lstStyle/>
          <a:p>
            <a:r>
              <a:rPr lang="en-US" sz="3200" dirty="0" smtClean="0"/>
              <a:t>All youth have experienced drops in postschool work outcomes</a:t>
            </a:r>
          </a:p>
          <a:p>
            <a:r>
              <a:rPr lang="en-US" sz="3200" dirty="0" smtClean="0"/>
              <a:t>For youth without disabilities this drop has been largely offset by increases in college enrollment</a:t>
            </a:r>
          </a:p>
          <a:p>
            <a:r>
              <a:rPr lang="en-US" sz="3200" dirty="0" smtClean="0"/>
              <a:t>For youth with disabilities (especially intensive disabilities) this drop has not been offset by increases in college enrollment</a:t>
            </a:r>
            <a:endParaRPr lang="en-US" sz="3200" dirty="0"/>
          </a:p>
        </p:txBody>
      </p:sp>
    </p:spTree>
    <p:extLst>
      <p:ext uri="{BB962C8B-B14F-4D97-AF65-F5344CB8AC3E}">
        <p14:creationId xmlns:p14="http://schemas.microsoft.com/office/powerpoint/2010/main" val="14771511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5.  Stated reasons for not working</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600" dirty="0" smtClean="0"/>
              <a:t>Exiters who were not working were asked to comment on reasons for not working one-year after high school.</a:t>
            </a:r>
          </a:p>
          <a:p>
            <a:r>
              <a:rPr lang="en-US" sz="3600" dirty="0" smtClean="0"/>
              <a:t>These responses were broken down by disability categories</a:t>
            </a:r>
            <a:endParaRPr lang="en-US" sz="3600" dirty="0"/>
          </a:p>
        </p:txBody>
      </p:sp>
    </p:spTree>
    <p:extLst>
      <p:ext uri="{BB962C8B-B14F-4D97-AF65-F5344CB8AC3E}">
        <p14:creationId xmlns:p14="http://schemas.microsoft.com/office/powerpoint/2010/main" val="563647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8360229" cy="1139825"/>
          </a:xfrm>
        </p:spPr>
        <p:txBody>
          <a:bodyPr>
            <a:normAutofit fontScale="90000"/>
          </a:bodyPr>
          <a:lstStyle/>
          <a:p>
            <a:pPr algn="ctr" fontAlgn="auto">
              <a:spcAft>
                <a:spcPts val="0"/>
              </a:spcAft>
              <a:defRPr/>
            </a:pPr>
            <a:r>
              <a:rPr lang="en-US" dirty="0" smtClean="0"/>
              <a:t>Stated reasons why students with SED were not working: </a:t>
            </a:r>
            <a:endParaRPr lang="en-US" dirty="0">
              <a:ea typeface="+mj-ea"/>
              <a:cs typeface="+mj-cs"/>
            </a:endParaRPr>
          </a:p>
        </p:txBody>
      </p:sp>
      <p:sp>
        <p:nvSpPr>
          <p:cNvPr id="60418" name="Content Placeholder 2"/>
          <p:cNvSpPr>
            <a:spLocks noGrp="1"/>
          </p:cNvSpPr>
          <p:nvPr>
            <p:ph idx="1"/>
          </p:nvPr>
        </p:nvSpPr>
        <p:spPr>
          <a:xfrm>
            <a:off x="163286" y="1417638"/>
            <a:ext cx="7970780" cy="4961391"/>
          </a:xfrm>
          <a:prstGeom prst="rect">
            <a:avLst/>
          </a:prstGeom>
        </p:spPr>
        <p:txBody>
          <a:bodyPr>
            <a:normAutofit/>
          </a:bodyPr>
          <a:lstStyle/>
          <a:p>
            <a:r>
              <a:rPr lang="en-US" sz="3200" dirty="0" smtClean="0">
                <a:latin typeface="Century Gothic" charset="0"/>
              </a:rPr>
              <a:t>Anger issues</a:t>
            </a:r>
          </a:p>
          <a:p>
            <a:r>
              <a:rPr lang="en-US" sz="3200" dirty="0" smtClean="0">
                <a:latin typeface="Century Gothic" charset="0"/>
              </a:rPr>
              <a:t>Depression issues</a:t>
            </a:r>
          </a:p>
          <a:p>
            <a:r>
              <a:rPr lang="en-US" sz="3200" dirty="0" smtClean="0">
                <a:latin typeface="Century Gothic" charset="0"/>
              </a:rPr>
              <a:t>Has 1 child with another on the way</a:t>
            </a:r>
          </a:p>
          <a:p>
            <a:r>
              <a:rPr lang="en-US" sz="3200" dirty="0" smtClean="0">
                <a:latin typeface="Century Gothic" charset="0"/>
              </a:rPr>
              <a:t>Afraid to leave the house</a:t>
            </a:r>
          </a:p>
          <a:p>
            <a:r>
              <a:rPr lang="en-US" sz="3200" dirty="0" smtClean="0">
                <a:latin typeface="Century Gothic" charset="0"/>
              </a:rPr>
              <a:t>In jail/legal issues</a:t>
            </a:r>
          </a:p>
          <a:p>
            <a:r>
              <a:rPr lang="en-US" sz="3200" dirty="0" smtClean="0">
                <a:latin typeface="Century Gothic" charset="0"/>
              </a:rPr>
              <a:t>Pregnant</a:t>
            </a:r>
          </a:p>
          <a:p>
            <a:r>
              <a:rPr lang="en-US" sz="3200" dirty="0" smtClean="0">
                <a:latin typeface="Century Gothic" charset="0"/>
              </a:rPr>
              <a:t>Not a morning person</a:t>
            </a:r>
          </a:p>
          <a:p>
            <a:r>
              <a:rPr lang="en-US" sz="3200" dirty="0" smtClean="0">
                <a:latin typeface="Century Gothic" charset="0"/>
              </a:rPr>
              <a:t>Medical issues</a:t>
            </a:r>
          </a:p>
        </p:txBody>
      </p:sp>
    </p:spTree>
    <p:extLst>
      <p:ext uri="{BB962C8B-B14F-4D97-AF65-F5344CB8AC3E}">
        <p14:creationId xmlns:p14="http://schemas.microsoft.com/office/powerpoint/2010/main" val="2469781542"/>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Stated reasons </a:t>
            </a:r>
            <a:r>
              <a:rPr lang="en-US" dirty="0"/>
              <a:t>why students with </a:t>
            </a:r>
            <a:r>
              <a:rPr lang="en-US" dirty="0" smtClean="0"/>
              <a:t>SLD were not </a:t>
            </a:r>
            <a:r>
              <a:rPr lang="en-US" dirty="0"/>
              <a:t>working: </a:t>
            </a:r>
          </a:p>
        </p:txBody>
      </p:sp>
      <p:sp>
        <p:nvSpPr>
          <p:cNvPr id="3" name="Content Placeholder 2"/>
          <p:cNvSpPr>
            <a:spLocks noGrp="1"/>
          </p:cNvSpPr>
          <p:nvPr>
            <p:ph idx="1"/>
          </p:nvPr>
        </p:nvSpPr>
        <p:spPr>
          <a:xfrm>
            <a:off x="185057" y="1382486"/>
            <a:ext cx="8784771" cy="4963723"/>
          </a:xfrm>
        </p:spPr>
        <p:txBody>
          <a:bodyPr>
            <a:normAutofit/>
          </a:bodyPr>
          <a:lstStyle/>
          <a:p>
            <a:r>
              <a:rPr lang="en-US" dirty="0" smtClean="0"/>
              <a:t>In rehab/ in jail</a:t>
            </a:r>
          </a:p>
          <a:p>
            <a:r>
              <a:rPr lang="en-US" dirty="0" smtClean="0"/>
              <a:t>Has children/pregnant</a:t>
            </a:r>
          </a:p>
          <a:p>
            <a:r>
              <a:rPr lang="en-US" dirty="0" smtClean="0"/>
              <a:t>Anxiety &amp; depression issues</a:t>
            </a:r>
          </a:p>
          <a:p>
            <a:r>
              <a:rPr lang="en-US" dirty="0" smtClean="0"/>
              <a:t>Bad knees</a:t>
            </a:r>
          </a:p>
          <a:p>
            <a:r>
              <a:rPr lang="en-US" dirty="0" smtClean="0"/>
              <a:t>Too picky about jobs</a:t>
            </a:r>
          </a:p>
          <a:p>
            <a:r>
              <a:rPr lang="en-US" dirty="0" smtClean="0"/>
              <a:t>Doesn’t want to work</a:t>
            </a:r>
          </a:p>
          <a:p>
            <a:r>
              <a:rPr lang="en-US" dirty="0" smtClean="0"/>
              <a:t>Doesn’t want to follow directions</a:t>
            </a:r>
          </a:p>
          <a:p>
            <a:r>
              <a:rPr lang="en-US" dirty="0" smtClean="0"/>
              <a:t>Doesn’t want night shift</a:t>
            </a:r>
          </a:p>
          <a:p>
            <a:r>
              <a:rPr lang="en-US" dirty="0" smtClean="0"/>
              <a:t>Not sure what kind of work he wants to do</a:t>
            </a:r>
          </a:p>
          <a:p>
            <a:r>
              <a:rPr lang="en-US" dirty="0" smtClean="0"/>
              <a:t>Can’t drive/ no license </a:t>
            </a:r>
          </a:p>
          <a:p>
            <a:r>
              <a:rPr lang="en-US" dirty="0" smtClean="0"/>
              <a:t>Fired due to lack of social skills/issues with co-workers</a:t>
            </a:r>
          </a:p>
        </p:txBody>
      </p:sp>
    </p:spTree>
    <p:extLst>
      <p:ext uri="{BB962C8B-B14F-4D97-AF65-F5344CB8AC3E}">
        <p14:creationId xmlns:p14="http://schemas.microsoft.com/office/powerpoint/2010/main" val="2093444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865"/>
            <a:ext cx="7620000" cy="1140505"/>
          </a:xfrm>
        </p:spPr>
        <p:txBody>
          <a:bodyPr>
            <a:noAutofit/>
          </a:bodyPr>
          <a:lstStyle/>
          <a:p>
            <a:pPr algn="ctr"/>
            <a:r>
              <a:rPr lang="en-US" sz="4000" dirty="0" smtClean="0"/>
              <a:t>Stated reasons </a:t>
            </a:r>
            <a:r>
              <a:rPr lang="en-US" sz="4000" dirty="0"/>
              <a:t>why students with </a:t>
            </a:r>
            <a:r>
              <a:rPr lang="en-US" sz="4000" dirty="0" smtClean="0"/>
              <a:t>OHI were not </a:t>
            </a:r>
            <a:r>
              <a:rPr lang="en-US" sz="4000" dirty="0"/>
              <a:t>working: </a:t>
            </a:r>
          </a:p>
        </p:txBody>
      </p:sp>
      <p:sp>
        <p:nvSpPr>
          <p:cNvPr id="3" name="Content Placeholder 2"/>
          <p:cNvSpPr>
            <a:spLocks noGrp="1"/>
          </p:cNvSpPr>
          <p:nvPr>
            <p:ph idx="1"/>
          </p:nvPr>
        </p:nvSpPr>
        <p:spPr>
          <a:xfrm>
            <a:off x="457200" y="1415143"/>
            <a:ext cx="7620000" cy="6541502"/>
          </a:xfrm>
        </p:spPr>
        <p:txBody>
          <a:bodyPr>
            <a:normAutofit/>
          </a:bodyPr>
          <a:lstStyle/>
          <a:p>
            <a:r>
              <a:rPr lang="en-US" sz="2400" dirty="0" smtClean="0"/>
              <a:t>Afraid of change</a:t>
            </a:r>
          </a:p>
          <a:p>
            <a:r>
              <a:rPr lang="en-US" sz="2400" dirty="0" smtClean="0"/>
              <a:t>Family does not want her to work</a:t>
            </a:r>
          </a:p>
          <a:p>
            <a:r>
              <a:rPr lang="en-US" sz="2400" dirty="0" smtClean="0"/>
              <a:t>Legal troubles</a:t>
            </a:r>
          </a:p>
          <a:p>
            <a:r>
              <a:rPr lang="en-US" sz="2400" dirty="0" smtClean="0"/>
              <a:t>New mother/pregnant</a:t>
            </a:r>
          </a:p>
          <a:p>
            <a:r>
              <a:rPr lang="en-US" sz="2400" dirty="0" smtClean="0"/>
              <a:t>Recently fired </a:t>
            </a:r>
          </a:p>
          <a:p>
            <a:r>
              <a:rPr lang="en-US" sz="2400" dirty="0" smtClean="0"/>
              <a:t>Health/medical issues</a:t>
            </a:r>
          </a:p>
          <a:p>
            <a:r>
              <a:rPr lang="en-US" sz="2400" dirty="0" smtClean="0"/>
              <a:t>Moved</a:t>
            </a:r>
          </a:p>
          <a:p>
            <a:r>
              <a:rPr lang="en-US" sz="2400" dirty="0" smtClean="0"/>
              <a:t>Needs help finding a job</a:t>
            </a:r>
          </a:p>
          <a:p>
            <a:r>
              <a:rPr lang="en-US" sz="2400" dirty="0" smtClean="0"/>
              <a:t>Laid off because he can’t keep up with the pace</a:t>
            </a:r>
          </a:p>
          <a:p>
            <a:r>
              <a:rPr lang="en-US" sz="2400" dirty="0" smtClean="0"/>
              <a:t>Doesn’t want to work</a:t>
            </a:r>
          </a:p>
          <a:p>
            <a:r>
              <a:rPr lang="en-US" sz="2400" dirty="0" smtClean="0"/>
              <a:t>Mother says, “He’s lazy”</a:t>
            </a:r>
          </a:p>
          <a:p>
            <a:endParaRPr lang="en-US" sz="2400" dirty="0"/>
          </a:p>
        </p:txBody>
      </p:sp>
    </p:spTree>
    <p:extLst>
      <p:ext uri="{BB962C8B-B14F-4D97-AF65-F5344CB8AC3E}">
        <p14:creationId xmlns:p14="http://schemas.microsoft.com/office/powerpoint/2010/main" val="38185442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2"/>
          <p:cNvSpPr>
            <a:spLocks noGrp="1"/>
          </p:cNvSpPr>
          <p:nvPr>
            <p:ph idx="1"/>
          </p:nvPr>
        </p:nvSpPr>
        <p:spPr>
          <a:xfrm>
            <a:off x="228600" y="1919622"/>
            <a:ext cx="8022771" cy="4568825"/>
          </a:xfrm>
          <a:prstGeom prst="rect">
            <a:avLst/>
          </a:prstGeom>
        </p:spPr>
        <p:txBody>
          <a:bodyPr>
            <a:normAutofit/>
          </a:bodyPr>
          <a:lstStyle/>
          <a:p>
            <a:pPr marL="319088" indent="-319088" eaLnBrk="1" hangingPunct="1">
              <a:spcBef>
                <a:spcPts val="1200"/>
              </a:spcBef>
            </a:pPr>
            <a:r>
              <a:rPr lang="en-US" sz="2800" dirty="0"/>
              <a:t>Assist states to build capacity to support and improve transition planning, services, and outcomes for youth with disabilities.</a:t>
            </a:r>
          </a:p>
          <a:p>
            <a:pPr marL="319088" indent="-319088" eaLnBrk="1" hangingPunct="1">
              <a:spcBef>
                <a:spcPts val="1200"/>
              </a:spcBef>
            </a:pPr>
            <a:r>
              <a:rPr lang="en-US" sz="2800" dirty="0"/>
              <a:t>Conducted a review of transitional studies to identify potential predictor of post-school success (i.e. employment, postsecondary education, and independent living).</a:t>
            </a:r>
          </a:p>
          <a:p>
            <a:pPr marL="319088" indent="-319088" eaLnBrk="1" hangingPunct="1">
              <a:spcBef>
                <a:spcPts val="1200"/>
              </a:spcBef>
            </a:pPr>
            <a:r>
              <a:rPr lang="en-US" sz="2800" dirty="0"/>
              <a:t>They identified predictors as moderate and potential based on the selected studies quality</a:t>
            </a:r>
          </a:p>
        </p:txBody>
      </p:sp>
      <p:sp>
        <p:nvSpPr>
          <p:cNvPr id="38916" name="Rectangle 3"/>
          <p:cNvSpPr>
            <a:spLocks noChangeArrowheads="1"/>
          </p:cNvSpPr>
          <p:nvPr/>
        </p:nvSpPr>
        <p:spPr bwMode="auto">
          <a:xfrm>
            <a:off x="304800" y="177210"/>
            <a:ext cx="7946571" cy="1754326"/>
          </a:xfrm>
          <a:prstGeom prst="rect">
            <a:avLst/>
          </a:prstGeom>
          <a:noFill/>
          <a:ln w="9525">
            <a:noFill/>
            <a:miter lim="800000"/>
            <a:headEnd/>
            <a:tailEnd/>
          </a:ln>
        </p:spPr>
        <p:txBody>
          <a:bodyPr wrap="square">
            <a:spAutoFit/>
          </a:bodyPr>
          <a:lstStyle/>
          <a:p>
            <a:pPr algn="ctr">
              <a:defRPr/>
            </a:pPr>
            <a:r>
              <a:rPr lang="en-US" sz="3600" b="1" dirty="0" smtClean="0">
                <a:latin typeface="+mj-lt"/>
                <a:ea typeface="+mn-ea"/>
                <a:cs typeface="+mn-cs"/>
              </a:rPr>
              <a:t>6.  National Data on Predictors: National Technical </a:t>
            </a:r>
            <a:r>
              <a:rPr lang="en-US" sz="3600" b="1" dirty="0">
                <a:latin typeface="+mj-lt"/>
                <a:ea typeface="+mn-ea"/>
                <a:cs typeface="+mn-cs"/>
              </a:rPr>
              <a:t>Assistance </a:t>
            </a:r>
            <a:r>
              <a:rPr lang="en-US" sz="3600" b="1" dirty="0" smtClean="0">
                <a:latin typeface="+mj-lt"/>
                <a:ea typeface="+mn-ea"/>
                <a:cs typeface="+mn-cs"/>
              </a:rPr>
              <a:t>Center </a:t>
            </a:r>
          </a:p>
          <a:p>
            <a:pPr algn="ctr">
              <a:defRPr/>
            </a:pPr>
            <a:r>
              <a:rPr lang="en-US" sz="3600" b="1" dirty="0" smtClean="0">
                <a:latin typeface="+mj-lt"/>
                <a:ea typeface="+mn-ea"/>
                <a:cs typeface="+mn-cs"/>
              </a:rPr>
              <a:t>on Transition (NTACT)</a:t>
            </a:r>
          </a:p>
        </p:txBody>
      </p:sp>
    </p:spTree>
    <p:extLst>
      <p:ext uri="{BB962C8B-B14F-4D97-AF65-F5344CB8AC3E}">
        <p14:creationId xmlns:p14="http://schemas.microsoft.com/office/powerpoint/2010/main" val="1198168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4800" y="754289"/>
            <a:ext cx="8534400" cy="758825"/>
          </a:xfrm>
        </p:spPr>
        <p:txBody>
          <a:bodyPr>
            <a:normAutofit fontScale="90000"/>
          </a:bodyPr>
          <a:lstStyle/>
          <a:p>
            <a:pPr algn="ctr" eaLnBrk="1" fontAlgn="auto" hangingPunct="1">
              <a:spcAft>
                <a:spcPts val="0"/>
              </a:spcAft>
              <a:defRPr/>
            </a:pPr>
            <a:r>
              <a:rPr lang="en-US" dirty="0" smtClean="0">
                <a:solidFill>
                  <a:schemeClr val="accent1">
                    <a:lumMod val="75000"/>
                  </a:schemeClr>
                </a:solidFill>
                <a:ea typeface="+mj-ea"/>
                <a:cs typeface="+mj-cs"/>
              </a:rPr>
              <a:t>NTACT Predictors of Employment Success</a:t>
            </a:r>
          </a:p>
        </p:txBody>
      </p:sp>
      <p:sp>
        <p:nvSpPr>
          <p:cNvPr id="65538" name="Content Placeholder 2"/>
          <p:cNvSpPr>
            <a:spLocks noGrp="1"/>
          </p:cNvSpPr>
          <p:nvPr>
            <p:ph idx="1"/>
          </p:nvPr>
        </p:nvSpPr>
        <p:spPr>
          <a:xfrm>
            <a:off x="304800" y="1981200"/>
            <a:ext cx="8534400" cy="4568825"/>
          </a:xfrm>
          <a:prstGeom prst="rect">
            <a:avLst/>
          </a:prstGeom>
        </p:spPr>
        <p:txBody>
          <a:bodyPr>
            <a:normAutofit/>
          </a:bodyPr>
          <a:lstStyle/>
          <a:p>
            <a:pPr marL="319088" indent="-319088" algn="ctr" eaLnBrk="1" hangingPunct="1">
              <a:lnSpc>
                <a:spcPct val="80000"/>
              </a:lnSpc>
              <a:buFont typeface="Wingdings 2" charset="0"/>
              <a:buNone/>
            </a:pPr>
            <a:r>
              <a:rPr lang="en-US" sz="2600" u="sng" dirty="0">
                <a:latin typeface="Century Gothic" charset="0"/>
              </a:rPr>
              <a:t>Moderate Predictors</a:t>
            </a:r>
          </a:p>
          <a:p>
            <a:pPr marL="319088" indent="-319088" eaLnBrk="1" hangingPunct="1">
              <a:lnSpc>
                <a:spcPct val="80000"/>
              </a:lnSpc>
            </a:pPr>
            <a:r>
              <a:rPr lang="en-US" sz="2600" dirty="0">
                <a:latin typeface="Century Gothic" charset="0"/>
              </a:rPr>
              <a:t>Work Study</a:t>
            </a:r>
          </a:p>
          <a:p>
            <a:pPr marL="319088" indent="-319088" eaLnBrk="1" hangingPunct="1">
              <a:lnSpc>
                <a:spcPct val="80000"/>
              </a:lnSpc>
            </a:pPr>
            <a:r>
              <a:rPr lang="en-US" sz="2600" dirty="0">
                <a:latin typeface="Century Gothic" charset="0"/>
              </a:rPr>
              <a:t>Vocational/Career and Technical Education</a:t>
            </a:r>
          </a:p>
          <a:p>
            <a:pPr marL="319088" indent="-319088" eaLnBrk="1" hangingPunct="1">
              <a:lnSpc>
                <a:spcPct val="80000"/>
              </a:lnSpc>
            </a:pPr>
            <a:r>
              <a:rPr lang="en-US" sz="2600" dirty="0">
                <a:latin typeface="Century Gothic" charset="0"/>
              </a:rPr>
              <a:t>Paid work experience</a:t>
            </a:r>
          </a:p>
          <a:p>
            <a:pPr marL="319088" indent="-319088" eaLnBrk="1" hangingPunct="1">
              <a:lnSpc>
                <a:spcPct val="80000"/>
              </a:lnSpc>
            </a:pPr>
            <a:r>
              <a:rPr lang="en-US" sz="2600" dirty="0">
                <a:latin typeface="Century Gothic" charset="0"/>
              </a:rPr>
              <a:t>Inclusion in general education </a:t>
            </a:r>
          </a:p>
          <a:p>
            <a:pPr marL="319088" indent="-319088" algn="ctr" eaLnBrk="1" hangingPunct="1">
              <a:lnSpc>
                <a:spcPct val="80000"/>
              </a:lnSpc>
              <a:buFont typeface="Wingdings 2" charset="0"/>
              <a:buNone/>
            </a:pPr>
            <a:endParaRPr lang="en-US" sz="2600" u="sng" dirty="0" smtClean="0">
              <a:latin typeface="Century Gothic" charset="0"/>
            </a:endParaRPr>
          </a:p>
          <a:p>
            <a:pPr marL="319088" indent="-319088" algn="ctr" eaLnBrk="1" hangingPunct="1">
              <a:lnSpc>
                <a:spcPct val="80000"/>
              </a:lnSpc>
              <a:buFont typeface="Wingdings 2" charset="0"/>
              <a:buNone/>
            </a:pPr>
            <a:r>
              <a:rPr lang="en-US" sz="2600" u="sng" dirty="0" smtClean="0">
                <a:latin typeface="Century Gothic" charset="0"/>
              </a:rPr>
              <a:t>Potential </a:t>
            </a:r>
            <a:r>
              <a:rPr lang="en-US" sz="2600" u="sng" dirty="0">
                <a:latin typeface="Century Gothic" charset="0"/>
              </a:rPr>
              <a:t>Predictors</a:t>
            </a:r>
          </a:p>
          <a:p>
            <a:pPr marL="319088" indent="-319088" eaLnBrk="1" hangingPunct="1">
              <a:lnSpc>
                <a:spcPct val="80000"/>
              </a:lnSpc>
            </a:pPr>
            <a:r>
              <a:rPr lang="en-US" sz="2600" dirty="0">
                <a:latin typeface="Century Gothic" charset="0"/>
              </a:rPr>
              <a:t>Occupational courses</a:t>
            </a:r>
          </a:p>
          <a:p>
            <a:pPr marL="319088" indent="-319088" eaLnBrk="1" hangingPunct="1">
              <a:lnSpc>
                <a:spcPct val="80000"/>
              </a:lnSpc>
            </a:pPr>
            <a:r>
              <a:rPr lang="en-US" sz="2600" b="1" dirty="0">
                <a:latin typeface="Century Gothic" charset="0"/>
              </a:rPr>
              <a:t>Community experiences (low </a:t>
            </a:r>
            <a:r>
              <a:rPr lang="en-US" sz="2600" b="1" dirty="0" smtClean="0">
                <a:latin typeface="Century Gothic" charset="0"/>
              </a:rPr>
              <a:t>incidence)</a:t>
            </a:r>
            <a:endParaRPr lang="en-US" sz="2600" b="1" dirty="0">
              <a:latin typeface="Century Gothic" charset="0"/>
            </a:endParaRPr>
          </a:p>
          <a:p>
            <a:pPr marL="319088" indent="-319088" eaLnBrk="1" hangingPunct="1">
              <a:lnSpc>
                <a:spcPct val="80000"/>
              </a:lnSpc>
            </a:pPr>
            <a:r>
              <a:rPr lang="en-US" sz="2600" dirty="0">
                <a:latin typeface="Century Gothic" charset="0"/>
              </a:rPr>
              <a:t>Social Skills Training </a:t>
            </a:r>
          </a:p>
          <a:p>
            <a:pPr marL="319088" indent="-319088" eaLnBrk="1" hangingPunct="1">
              <a:lnSpc>
                <a:spcPct val="80000"/>
              </a:lnSpc>
            </a:pPr>
            <a:r>
              <a:rPr lang="en-US" sz="2600" dirty="0">
                <a:latin typeface="Century Gothic" charset="0"/>
              </a:rPr>
              <a:t>Career Awareness</a:t>
            </a:r>
          </a:p>
        </p:txBody>
      </p:sp>
    </p:spTree>
    <p:extLst>
      <p:ext uri="{BB962C8B-B14F-4D97-AF65-F5344CB8AC3E}">
        <p14:creationId xmlns:p14="http://schemas.microsoft.com/office/powerpoint/2010/main" val="22669684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457200" y="579438"/>
            <a:ext cx="7908878" cy="1143000"/>
          </a:xfrm>
        </p:spPr>
        <p:txBody>
          <a:bodyPr>
            <a:noAutofit/>
          </a:bodyPr>
          <a:lstStyle/>
          <a:p>
            <a:pPr algn="ctr" eaLnBrk="1" fontAlgn="auto" hangingPunct="1">
              <a:spcAft>
                <a:spcPts val="0"/>
              </a:spcAft>
              <a:defRPr/>
            </a:pPr>
            <a:r>
              <a:rPr lang="en-US" sz="4400" dirty="0" smtClean="0">
                <a:solidFill>
                  <a:schemeClr val="accent1">
                    <a:lumMod val="75000"/>
                  </a:schemeClr>
                </a:solidFill>
                <a:ea typeface="+mj-ea"/>
                <a:cs typeface="+mj-cs"/>
              </a:rPr>
              <a:t>How does OLTS and National Research on Predictors Compare?</a:t>
            </a:r>
          </a:p>
        </p:txBody>
      </p:sp>
      <p:sp>
        <p:nvSpPr>
          <p:cNvPr id="66562" name="Rectangle 3"/>
          <p:cNvSpPr>
            <a:spLocks noGrp="1"/>
          </p:cNvSpPr>
          <p:nvPr>
            <p:ph idx="1"/>
          </p:nvPr>
        </p:nvSpPr>
        <p:spPr>
          <a:xfrm>
            <a:off x="457200" y="2090057"/>
            <a:ext cx="7620000" cy="4800600"/>
          </a:xfrm>
          <a:prstGeom prst="rect">
            <a:avLst/>
          </a:prstGeom>
        </p:spPr>
        <p:txBody>
          <a:bodyPr>
            <a:normAutofit/>
          </a:bodyPr>
          <a:lstStyle/>
          <a:p>
            <a:pPr eaLnBrk="1" hangingPunct="1"/>
            <a:r>
              <a:rPr lang="en-US" sz="2800" dirty="0" smtClean="0"/>
              <a:t>Both found work-based learning experiences as predictors of employment after high school.</a:t>
            </a:r>
          </a:p>
          <a:p>
            <a:pPr eaLnBrk="1" hangingPunct="1"/>
            <a:r>
              <a:rPr lang="en-US" sz="2800" dirty="0" smtClean="0"/>
              <a:t>Both found career-technical education and vocational training as predictors of employment after high school.</a:t>
            </a:r>
          </a:p>
          <a:p>
            <a:pPr eaLnBrk="1" hangingPunct="1"/>
            <a:r>
              <a:rPr lang="en-US" sz="2800" dirty="0" smtClean="0"/>
              <a:t>Inclusion in general education classes was only a predictor of full-time employment for certain disability sub-groups in the OLTS sample.</a:t>
            </a:r>
            <a:endParaRPr lang="en-US" sz="2800" dirty="0"/>
          </a:p>
          <a:p>
            <a:pPr lvl="1" eaLnBrk="1" hangingPunct="1"/>
            <a:endParaRPr lang="en-US" sz="2400" dirty="0"/>
          </a:p>
        </p:txBody>
      </p:sp>
    </p:spTree>
    <p:extLst>
      <p:ext uri="{BB962C8B-B14F-4D97-AF65-F5344CB8AC3E}">
        <p14:creationId xmlns:p14="http://schemas.microsoft.com/office/powerpoint/2010/main" val="9740239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66523"/>
            <a:ext cx="7620000" cy="1143000"/>
          </a:xfrm>
        </p:spPr>
        <p:txBody>
          <a:bodyPr>
            <a:noAutofit/>
          </a:bodyPr>
          <a:lstStyle/>
          <a:p>
            <a:pPr algn="ctr" fontAlgn="auto">
              <a:spcAft>
                <a:spcPts val="0"/>
              </a:spcAft>
              <a:defRPr/>
            </a:pPr>
            <a:r>
              <a:rPr lang="en-US" sz="3600" dirty="0" smtClean="0">
                <a:latin typeface="+mn-lt"/>
                <a:ea typeface="+mj-ea"/>
                <a:cs typeface="+mj-cs"/>
              </a:rPr>
              <a:t>Based on this research, how can we plan courses of study and transition services?</a:t>
            </a:r>
            <a:endParaRPr lang="en-US" sz="3600" dirty="0">
              <a:latin typeface="+mn-lt"/>
              <a:ea typeface="+mj-ea"/>
              <a:cs typeface="+mj-cs"/>
            </a:endParaRPr>
          </a:p>
        </p:txBody>
      </p:sp>
      <p:sp>
        <p:nvSpPr>
          <p:cNvPr id="67586" name="Content Placeholder 4"/>
          <p:cNvSpPr>
            <a:spLocks noGrp="1"/>
          </p:cNvSpPr>
          <p:nvPr>
            <p:ph idx="1"/>
          </p:nvPr>
        </p:nvSpPr>
        <p:spPr>
          <a:xfrm>
            <a:off x="457200" y="2286000"/>
            <a:ext cx="7620000" cy="3570514"/>
          </a:xfrm>
          <a:prstGeom prst="rect">
            <a:avLst/>
          </a:prstGeom>
        </p:spPr>
        <p:txBody>
          <a:bodyPr>
            <a:normAutofit/>
          </a:bodyPr>
          <a:lstStyle/>
          <a:p>
            <a:pPr marL="514350" indent="-514350">
              <a:buFont typeface="Calibri" charset="0"/>
              <a:buAutoNum type="arabicPeriod"/>
            </a:pPr>
            <a:r>
              <a:rPr lang="en-US" sz="2800" dirty="0">
                <a:latin typeface="Calibri" panose="020F0502020204030204" pitchFamily="34" charset="0"/>
              </a:rPr>
              <a:t>Select secondary programs and transition services that are likely to result in the </a:t>
            </a:r>
            <a:r>
              <a:rPr lang="en-US" sz="2800" dirty="0" err="1">
                <a:latin typeface="Calibri" panose="020F0502020204030204" pitchFamily="34" charset="0"/>
              </a:rPr>
              <a:t>postschool</a:t>
            </a:r>
            <a:r>
              <a:rPr lang="en-US" sz="2800" dirty="0">
                <a:latin typeface="Calibri" panose="020F0502020204030204" pitchFamily="34" charset="0"/>
              </a:rPr>
              <a:t> outcomes desired by the student.</a:t>
            </a:r>
          </a:p>
          <a:p>
            <a:pPr marL="514350" indent="-514350">
              <a:buFont typeface="Calibri" charset="0"/>
              <a:buAutoNum type="arabicPeriod"/>
            </a:pPr>
            <a:r>
              <a:rPr lang="en-US" sz="2800" dirty="0">
                <a:latin typeface="Calibri" panose="020F0502020204030204" pitchFamily="34" charset="0"/>
              </a:rPr>
              <a:t>Select programs that are successful for similar populations of students</a:t>
            </a:r>
          </a:p>
          <a:p>
            <a:pPr marL="514350" indent="-514350">
              <a:buFont typeface="Calibri" charset="0"/>
              <a:buAutoNum type="arabicPeriod"/>
            </a:pPr>
            <a:r>
              <a:rPr lang="en-US" sz="2800" dirty="0">
                <a:latin typeface="Calibri" panose="020F0502020204030204" pitchFamily="34" charset="0"/>
              </a:rPr>
              <a:t>Select programs based on the strengths, needs, interests, and preferences of students</a:t>
            </a:r>
            <a:r>
              <a:rPr lang="en-US" sz="2800" dirty="0" smtClean="0">
                <a:latin typeface="Calibri" panose="020F0502020204030204" pitchFamily="34" charset="0"/>
              </a:rPr>
              <a:t>.</a:t>
            </a:r>
            <a:endParaRPr lang="en-US" sz="2800" dirty="0">
              <a:latin typeface="Calibri" panose="020F0502020204030204" pitchFamily="34" charset="0"/>
            </a:endParaRPr>
          </a:p>
          <a:p>
            <a:pPr marL="0" indent="0">
              <a:buNone/>
            </a:pPr>
            <a:endParaRPr lang="en-US" sz="2800" dirty="0">
              <a:latin typeface="Calibri" panose="020F0502020204030204" pitchFamily="34" charset="0"/>
            </a:endParaRPr>
          </a:p>
        </p:txBody>
      </p:sp>
    </p:spTree>
    <p:extLst>
      <p:ext uri="{BB962C8B-B14F-4D97-AF65-F5344CB8AC3E}">
        <p14:creationId xmlns:p14="http://schemas.microsoft.com/office/powerpoint/2010/main" val="472517717"/>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pPr algn="ctr" eaLnBrk="1" fontAlgn="auto" hangingPunct="1">
              <a:spcAft>
                <a:spcPts val="0"/>
              </a:spcAft>
              <a:defRPr/>
            </a:pPr>
            <a:r>
              <a:rPr lang="en-US" dirty="0" smtClean="0">
                <a:solidFill>
                  <a:schemeClr val="accent1">
                    <a:lumMod val="75000"/>
                  </a:schemeClr>
                </a:solidFill>
                <a:ea typeface="+mj-ea"/>
                <a:cs typeface="+mj-cs"/>
              </a:rPr>
              <a:t>Questions</a:t>
            </a:r>
          </a:p>
        </p:txBody>
      </p:sp>
      <p:pic>
        <p:nvPicPr>
          <p:cNvPr id="1026" name="Picture 2" descr="C:\Users\Carol Sparber\AppData\Local\Microsoft\Windows\INetCache\IE\70UOVEEU\question-marks[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753" y="1310185"/>
            <a:ext cx="7246993" cy="5430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455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220384263"/>
              </p:ext>
            </p:extLst>
          </p:nvPr>
        </p:nvGraphicFramePr>
        <p:xfrm>
          <a:off x="914400" y="676410"/>
          <a:ext cx="6619164" cy="525779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709684" y="199356"/>
            <a:ext cx="7465325" cy="1077218"/>
          </a:xfrm>
          <a:prstGeom prst="rect">
            <a:avLst/>
          </a:prstGeom>
          <a:solidFill>
            <a:schemeClr val="bg1"/>
          </a:solidFill>
        </p:spPr>
        <p:txBody>
          <a:bodyPr wrap="square" rtlCol="0">
            <a:spAutoFit/>
          </a:bodyPr>
          <a:lstStyle/>
          <a:p>
            <a:pPr algn="ctr"/>
            <a:r>
              <a:rPr lang="en-US" sz="3200" dirty="0" smtClean="0">
                <a:solidFill>
                  <a:schemeClr val="accent1"/>
                </a:solidFill>
              </a:rPr>
              <a:t>Comparison of General Education and OLTS </a:t>
            </a:r>
          </a:p>
          <a:p>
            <a:pPr algn="ctr"/>
            <a:r>
              <a:rPr lang="en-US" sz="3200" dirty="0" smtClean="0">
                <a:solidFill>
                  <a:schemeClr val="accent1"/>
                </a:solidFill>
              </a:rPr>
              <a:t>Work Outcomes 2006-2015</a:t>
            </a:r>
            <a:endParaRPr lang="en-US" sz="3200" dirty="0">
              <a:solidFill>
                <a:schemeClr val="accent1"/>
              </a:solidFill>
            </a:endParaRPr>
          </a:p>
        </p:txBody>
      </p:sp>
    </p:spTree>
    <p:extLst>
      <p:ext uri="{BB962C8B-B14F-4D97-AF65-F5344CB8AC3E}">
        <p14:creationId xmlns:p14="http://schemas.microsoft.com/office/powerpoint/2010/main" val="2134422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1"/>
          <p:cNvSpPr>
            <a:spLocks noGrp="1"/>
          </p:cNvSpPr>
          <p:nvPr>
            <p:ph type="title"/>
          </p:nvPr>
        </p:nvSpPr>
        <p:spPr>
          <a:xfrm>
            <a:off x="457199" y="274637"/>
            <a:ext cx="7813343" cy="1622401"/>
          </a:xfrm>
        </p:spPr>
        <p:txBody>
          <a:bodyPr>
            <a:noAutofit/>
          </a:bodyPr>
          <a:lstStyle/>
          <a:p>
            <a:pPr algn="ctr">
              <a:defRPr/>
            </a:pPr>
            <a:r>
              <a:rPr lang="en-US" sz="4000" dirty="0" smtClean="0">
                <a:solidFill>
                  <a:schemeClr val="tx1"/>
                </a:solidFill>
              </a:rPr>
              <a:t>2.   A </a:t>
            </a:r>
            <a:r>
              <a:rPr lang="en-US" sz="4000" dirty="0">
                <a:solidFill>
                  <a:schemeClr val="tx1"/>
                </a:solidFill>
              </a:rPr>
              <a:t>Description of </a:t>
            </a:r>
            <a:r>
              <a:rPr lang="en-US" sz="4000" dirty="0" smtClean="0">
                <a:solidFill>
                  <a:schemeClr val="tx1"/>
                </a:solidFill>
              </a:rPr>
              <a:t>the OLTS </a:t>
            </a:r>
            <a:r>
              <a:rPr lang="en-US" sz="4000" dirty="0">
                <a:solidFill>
                  <a:schemeClr val="tx1"/>
                </a:solidFill>
              </a:rPr>
              <a:t>Method and </a:t>
            </a:r>
            <a:r>
              <a:rPr lang="en-US" sz="4000" dirty="0" smtClean="0">
                <a:solidFill>
                  <a:schemeClr val="tx1"/>
                </a:solidFill>
              </a:rPr>
              <a:t>Sample</a:t>
            </a:r>
            <a:endParaRPr lang="en-US" sz="4000" dirty="0" smtClean="0"/>
          </a:p>
        </p:txBody>
      </p:sp>
      <p:sp>
        <p:nvSpPr>
          <p:cNvPr id="2" name="Subtitle 1"/>
          <p:cNvSpPr>
            <a:spLocks noGrp="1"/>
          </p:cNvSpPr>
          <p:nvPr>
            <p:ph idx="1"/>
          </p:nvPr>
        </p:nvSpPr>
        <p:spPr>
          <a:xfrm>
            <a:off x="457200" y="2142698"/>
            <a:ext cx="7620000" cy="4258101"/>
          </a:xfrm>
        </p:spPr>
        <p:txBody>
          <a:bodyPr>
            <a:noAutofit/>
          </a:bodyPr>
          <a:lstStyle/>
          <a:p>
            <a:r>
              <a:rPr lang="en-US" sz="3200" dirty="0" smtClean="0">
                <a:solidFill>
                  <a:schemeClr val="tx1"/>
                </a:solidFill>
              </a:rPr>
              <a:t>Was developed to  meet IDEA requirements</a:t>
            </a:r>
          </a:p>
          <a:p>
            <a:r>
              <a:rPr lang="en-US" sz="3200" dirty="0" smtClean="0"/>
              <a:t>Ohio developed the sampling procedure to sample each school at least every 5 years</a:t>
            </a:r>
          </a:p>
          <a:p>
            <a:r>
              <a:rPr lang="en-US" sz="3200" dirty="0" smtClean="0"/>
              <a:t>The Exit and Follow up Sample were compared to assess bias in the follow up sample</a:t>
            </a:r>
          </a:p>
          <a:p>
            <a:endParaRPr lang="en-US" sz="3200" dirty="0" smtClean="0">
              <a:solidFill>
                <a:schemeClr val="tx1"/>
              </a:solidFill>
            </a:endParaRPr>
          </a:p>
          <a:p>
            <a:endParaRPr lang="en-US" sz="3200" dirty="0" smtClean="0">
              <a:solidFill>
                <a:schemeClr val="tx1"/>
              </a:solidFill>
            </a:endParaRPr>
          </a:p>
        </p:txBody>
      </p:sp>
    </p:spTree>
    <p:extLst>
      <p:ext uri="{BB962C8B-B14F-4D97-AF65-F5344CB8AC3E}">
        <p14:creationId xmlns:p14="http://schemas.microsoft.com/office/powerpoint/2010/main" val="2529707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bwMode="auto">
          <a:xfrm>
            <a:off x="301752" y="693136"/>
            <a:ext cx="7982439" cy="758952"/>
          </a:xfrm>
        </p:spPr>
        <p:txBody>
          <a:bodyPr wrap="square" numCol="1" anchorCtr="0" compatLnSpc="1">
            <a:prstTxWarp prst="textNoShape">
              <a:avLst/>
            </a:prstTxWarp>
            <a:noAutofit/>
          </a:bodyPr>
          <a:lstStyle/>
          <a:p>
            <a:pPr algn="ctr" eaLnBrk="1" hangingPunct="1">
              <a:defRPr/>
            </a:pPr>
            <a:r>
              <a:rPr lang="en-US" sz="4400" dirty="0" smtClean="0">
                <a:latin typeface="Book Antiqua" charset="0"/>
              </a:rPr>
              <a:t>IDEA requirements for Collection of Data</a:t>
            </a:r>
            <a:endParaRPr lang="en-US" sz="4400" cap="none" dirty="0">
              <a:latin typeface="Book Antiqua" charset="0"/>
            </a:endParaRPr>
          </a:p>
        </p:txBody>
      </p:sp>
      <p:sp>
        <p:nvSpPr>
          <p:cNvPr id="16386" name="Content Placeholder 2"/>
          <p:cNvSpPr>
            <a:spLocks noGrp="1"/>
          </p:cNvSpPr>
          <p:nvPr>
            <p:ph idx="1"/>
          </p:nvPr>
        </p:nvSpPr>
        <p:spPr>
          <a:xfrm>
            <a:off x="304800" y="2006220"/>
            <a:ext cx="7979391" cy="4318379"/>
          </a:xfrm>
          <a:prstGeom prst="rect">
            <a:avLst/>
          </a:prstGeom>
        </p:spPr>
        <p:txBody>
          <a:bodyPr>
            <a:normAutofit/>
          </a:bodyPr>
          <a:lstStyle/>
          <a:p>
            <a:pPr eaLnBrk="1" hangingPunct="1"/>
            <a:r>
              <a:rPr lang="en-US" sz="2800" dirty="0" smtClean="0"/>
              <a:t>All </a:t>
            </a:r>
            <a:r>
              <a:rPr lang="en-US" sz="2800" dirty="0"/>
              <a:t>schools should conduct follow-up of IEP graduates and dropouts at least once </a:t>
            </a:r>
            <a:r>
              <a:rPr lang="en-US" sz="2800" dirty="0" smtClean="0"/>
              <a:t>    every </a:t>
            </a:r>
            <a:r>
              <a:rPr lang="en-US" sz="2800" dirty="0"/>
              <a:t>six years (&gt;50,000 yearly) </a:t>
            </a:r>
          </a:p>
          <a:p>
            <a:pPr eaLnBrk="1" hangingPunct="1"/>
            <a:r>
              <a:rPr lang="en-US" sz="2800" dirty="0"/>
              <a:t>This evaluation should identify work and education outcomes for IEP students</a:t>
            </a:r>
          </a:p>
          <a:p>
            <a:pPr eaLnBrk="1" hangingPunct="1"/>
            <a:r>
              <a:rPr lang="en-US" sz="2800" dirty="0"/>
              <a:t>Schools should identify factors that promote </a:t>
            </a:r>
            <a:r>
              <a:rPr lang="en-US" sz="2800" dirty="0" err="1"/>
              <a:t>postschool</a:t>
            </a:r>
            <a:r>
              <a:rPr lang="en-US" sz="2800" dirty="0"/>
              <a:t> success and address these in school improvement efforts</a:t>
            </a:r>
          </a:p>
        </p:txBody>
      </p:sp>
    </p:spTree>
    <p:extLst>
      <p:ext uri="{BB962C8B-B14F-4D97-AF65-F5344CB8AC3E}">
        <p14:creationId xmlns:p14="http://schemas.microsoft.com/office/powerpoint/2010/main" val="134081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bwMode="auto">
          <a:xfrm>
            <a:off x="0" y="388605"/>
            <a:ext cx="8293290" cy="758825"/>
          </a:xfrm>
        </p:spPr>
        <p:txBody>
          <a:bodyPr wrap="square" numCol="1" anchorCtr="0" compatLnSpc="1">
            <a:prstTxWarp prst="textNoShape">
              <a:avLst/>
            </a:prstTxWarp>
            <a:noAutofit/>
          </a:bodyPr>
          <a:lstStyle/>
          <a:p>
            <a:pPr algn="ctr" eaLnBrk="1" hangingPunct="1">
              <a:defRPr/>
            </a:pPr>
            <a:r>
              <a:rPr lang="en-US" sz="3600" cap="none" dirty="0" smtClean="0">
                <a:latin typeface="Book Antiqua" charset="0"/>
              </a:rPr>
              <a:t>Ohio’s Method and </a:t>
            </a:r>
            <a:br>
              <a:rPr lang="en-US" sz="3600" cap="none" dirty="0" smtClean="0">
                <a:latin typeface="Book Antiqua" charset="0"/>
              </a:rPr>
            </a:br>
            <a:r>
              <a:rPr lang="en-US" sz="3600" cap="none" dirty="0" smtClean="0">
                <a:latin typeface="Book Antiqua" charset="0"/>
              </a:rPr>
              <a:t>Sampling Procedure</a:t>
            </a:r>
            <a:endParaRPr lang="en-US" sz="3600" cap="none" dirty="0">
              <a:latin typeface="Book Antiqua" charset="0"/>
            </a:endParaRPr>
          </a:p>
        </p:txBody>
      </p:sp>
      <p:sp>
        <p:nvSpPr>
          <p:cNvPr id="17410" name="Rectangle 3"/>
          <p:cNvSpPr>
            <a:spLocks noGrp="1"/>
          </p:cNvSpPr>
          <p:nvPr>
            <p:ph idx="1"/>
          </p:nvPr>
        </p:nvSpPr>
        <p:spPr>
          <a:xfrm>
            <a:off x="301625" y="1524000"/>
            <a:ext cx="8134804" cy="4876800"/>
          </a:xfrm>
          <a:prstGeom prst="rect">
            <a:avLst/>
          </a:prstGeom>
        </p:spPr>
        <p:txBody>
          <a:bodyPr>
            <a:normAutofit/>
          </a:bodyPr>
          <a:lstStyle/>
          <a:p>
            <a:pPr eaLnBrk="1" hangingPunct="1">
              <a:spcBef>
                <a:spcPts val="1200"/>
              </a:spcBef>
            </a:pPr>
            <a:r>
              <a:rPr lang="en-US" sz="2400" dirty="0"/>
              <a:t>OEC divided </a:t>
            </a:r>
            <a:r>
              <a:rPr lang="en-US" sz="2400" dirty="0" smtClean="0"/>
              <a:t>Ohio</a:t>
            </a:r>
            <a:r>
              <a:rPr lang="en-US" altLang="ja-JP" sz="2400" dirty="0" smtClean="0"/>
              <a:t> </a:t>
            </a:r>
            <a:r>
              <a:rPr lang="en-US" altLang="ja-JP" sz="2400" dirty="0"/>
              <a:t>school districts into 6 cohorts to conduct exits and follow-ups on their graduates with IEPs </a:t>
            </a:r>
            <a:r>
              <a:rPr lang="en-US" altLang="ja-JP" sz="2400" dirty="0" smtClean="0"/>
              <a:t>during the years </a:t>
            </a:r>
            <a:r>
              <a:rPr lang="en-US" altLang="ja-JP" sz="2400" dirty="0"/>
              <a:t>from </a:t>
            </a:r>
            <a:r>
              <a:rPr lang="en-US" altLang="ja-JP" sz="2400" dirty="0" smtClean="0"/>
              <a:t>2006-2015. </a:t>
            </a:r>
            <a:endParaRPr lang="en-US" altLang="ja-JP" sz="2400" dirty="0"/>
          </a:p>
          <a:p>
            <a:pPr eaLnBrk="1" hangingPunct="1">
              <a:spcBef>
                <a:spcPts val="1200"/>
              </a:spcBef>
            </a:pPr>
            <a:r>
              <a:rPr lang="en-US" sz="2400" dirty="0" smtClean="0"/>
              <a:t>The </a:t>
            </a:r>
            <a:r>
              <a:rPr lang="en-US" sz="2400" dirty="0"/>
              <a:t>regional State Support Teams provide technical assistance and training for the implementation of the Ohio Longitudinal Transition Study (OLTS).</a:t>
            </a:r>
          </a:p>
          <a:p>
            <a:pPr eaLnBrk="1" hangingPunct="1">
              <a:spcBef>
                <a:spcPts val="1200"/>
              </a:spcBef>
            </a:pPr>
            <a:r>
              <a:rPr lang="en-US" sz="2400" dirty="0" smtClean="0"/>
              <a:t>Kent </a:t>
            </a:r>
            <a:r>
              <a:rPr lang="en-US" sz="2400" dirty="0"/>
              <a:t>State University provides the survey training; statistical analysis and management of the data; and state, regional and local reporting.</a:t>
            </a:r>
          </a:p>
          <a:p>
            <a:pPr eaLnBrk="1" hangingPunct="1">
              <a:spcBef>
                <a:spcPts val="1200"/>
              </a:spcBef>
            </a:pPr>
            <a:r>
              <a:rPr lang="en-US" sz="2400" dirty="0" smtClean="0"/>
              <a:t>Ohio </a:t>
            </a:r>
            <a:r>
              <a:rPr lang="en-US" sz="2400" dirty="0"/>
              <a:t>Longitudinal Transition Study website: www.olts.org</a:t>
            </a:r>
          </a:p>
        </p:txBody>
      </p:sp>
    </p:spTree>
    <p:extLst>
      <p:ext uri="{BB962C8B-B14F-4D97-AF65-F5344CB8AC3E}">
        <p14:creationId xmlns:p14="http://schemas.microsoft.com/office/powerpoint/2010/main" val="396164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pPr algn="ctr" eaLnBrk="1" fontAlgn="auto" hangingPunct="1">
              <a:spcAft>
                <a:spcPts val="0"/>
              </a:spcAft>
              <a:defRPr/>
            </a:pPr>
            <a:r>
              <a:rPr lang="en-US" dirty="0" smtClean="0">
                <a:solidFill>
                  <a:schemeClr val="accent1">
                    <a:lumMod val="75000"/>
                  </a:schemeClr>
                </a:solidFill>
                <a:latin typeface="Book Antiqua"/>
                <a:ea typeface="+mj-ea"/>
                <a:cs typeface="Book Antiqua"/>
              </a:rPr>
              <a:t>The Ohio Sample</a:t>
            </a:r>
          </a:p>
        </p:txBody>
      </p:sp>
      <p:sp>
        <p:nvSpPr>
          <p:cNvPr id="18434" name="Rectangle 3"/>
          <p:cNvSpPr>
            <a:spLocks noGrp="1"/>
          </p:cNvSpPr>
          <p:nvPr>
            <p:ph idx="1"/>
          </p:nvPr>
        </p:nvSpPr>
        <p:spPr>
          <a:xfrm>
            <a:off x="234021" y="1752600"/>
            <a:ext cx="8169750" cy="4373563"/>
          </a:xfrm>
          <a:prstGeom prst="rect">
            <a:avLst/>
          </a:prstGeom>
        </p:spPr>
        <p:txBody>
          <a:bodyPr>
            <a:normAutofit fontScale="62500" lnSpcReduction="20000"/>
          </a:bodyPr>
          <a:lstStyle/>
          <a:p>
            <a:pPr algn="ctr" eaLnBrk="1" hangingPunct="1">
              <a:buFont typeface="Wingdings 2" charset="0"/>
              <a:buNone/>
            </a:pPr>
            <a:r>
              <a:rPr lang="en-US" sz="5100" dirty="0" smtClean="0">
                <a:latin typeface="Century Gothic" charset="0"/>
              </a:rPr>
              <a:t>Graduation classes</a:t>
            </a:r>
            <a:endParaRPr lang="en-US" sz="5100" dirty="0">
              <a:latin typeface="Century Gothic" charset="0"/>
            </a:endParaRPr>
          </a:p>
          <a:p>
            <a:pPr algn="ctr" eaLnBrk="1" hangingPunct="1">
              <a:buFont typeface="Wingdings 2" charset="0"/>
              <a:buNone/>
            </a:pPr>
            <a:r>
              <a:rPr lang="en-US" sz="4800" b="1" dirty="0" smtClean="0">
                <a:latin typeface="Century Gothic" charset="0"/>
              </a:rPr>
              <a:t>2006-2015</a:t>
            </a:r>
          </a:p>
          <a:p>
            <a:pPr>
              <a:spcBef>
                <a:spcPts val="2400"/>
              </a:spcBef>
            </a:pPr>
            <a:r>
              <a:rPr lang="en-US" sz="4800" dirty="0"/>
              <a:t>Over the ten-year period of this study, a total of 20,181 students were successfully surveyed at exit.  </a:t>
            </a:r>
            <a:endParaRPr lang="en-US" sz="4800" dirty="0" smtClean="0"/>
          </a:p>
          <a:p>
            <a:pPr>
              <a:spcBef>
                <a:spcPts val="2400"/>
              </a:spcBef>
            </a:pPr>
            <a:r>
              <a:rPr lang="en-US" sz="4800" dirty="0"/>
              <a:t>Of this population 10,026 of special education exiters or family members were interviewed by phone one-year after exiting high school for a follow up response rate of 50%.  </a:t>
            </a:r>
          </a:p>
          <a:p>
            <a:pPr algn="ctr">
              <a:buNone/>
            </a:pPr>
            <a:endParaRPr lang="en-US" sz="4800" dirty="0"/>
          </a:p>
          <a:p>
            <a:pPr algn="ctr" eaLnBrk="1" hangingPunct="1">
              <a:buFont typeface="Wingdings 2" charset="0"/>
              <a:buNone/>
            </a:pPr>
            <a:endParaRPr lang="en-US" sz="4800" b="1" dirty="0">
              <a:latin typeface="Century Gothic" charset="0"/>
            </a:endParaRPr>
          </a:p>
        </p:txBody>
      </p:sp>
    </p:spTree>
    <p:extLst>
      <p:ext uri="{BB962C8B-B14F-4D97-AF65-F5344CB8AC3E}">
        <p14:creationId xmlns:p14="http://schemas.microsoft.com/office/powerpoint/2010/main" val="4240568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2931</TotalTime>
  <Words>2793</Words>
  <Application>Microsoft Office PowerPoint</Application>
  <PresentationFormat>On-screen Show (4:3)</PresentationFormat>
  <Paragraphs>441</Paragraphs>
  <Slides>48</Slides>
  <Notes>23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Adjacency</vt:lpstr>
      <vt:lpstr>Evidence-based Predictors and Practices  for Promoting Positive Transition  Employment Outcomes</vt:lpstr>
      <vt:lpstr>Introductions</vt:lpstr>
      <vt:lpstr>Participant Outcomes</vt:lpstr>
      <vt:lpstr>1.  Trends in Postschool Work Outcomes for Youth 16-19</vt:lpstr>
      <vt:lpstr>PowerPoint Presentation</vt:lpstr>
      <vt:lpstr>2.   A Description of the OLTS Method and Sample</vt:lpstr>
      <vt:lpstr>IDEA requirements for Collection of Data</vt:lpstr>
      <vt:lpstr>Ohio’s Method and  Sampling Procedure</vt:lpstr>
      <vt:lpstr>The Ohio Sample</vt:lpstr>
      <vt:lpstr>Demographics of Exiters Contacted One Year Out</vt:lpstr>
      <vt:lpstr>Comparison of OLTS Exit and Follow Up Samples  – Classes of 2006-2015</vt:lpstr>
      <vt:lpstr>3.  Students with Moderate/Intensive Needs</vt:lpstr>
      <vt:lpstr>DEMOGRAPHICS  Students with Moderate-Intensive  Disabilities</vt:lpstr>
      <vt:lpstr>PowerPoint Presentation</vt:lpstr>
      <vt:lpstr>Trends in Work Goals: Moderate-Intensive (Autism, ID, MD, TBI)</vt:lpstr>
      <vt:lpstr>Expected Fields of Employment</vt:lpstr>
      <vt:lpstr>Transition  Services Received by Students with Moderate-Intensive Disabilities</vt:lpstr>
      <vt:lpstr>How Students Found Their Jobs</vt:lpstr>
      <vt:lpstr>4.  Identifying Predictors of OLTS  Outcomes for Moderate-Intensive</vt:lpstr>
      <vt:lpstr>Predictors of Full Time Employment (35 hours/week) Moderate-Intensive</vt:lpstr>
      <vt:lpstr>OLTS Predictors of Full Time Employment Moderate-Intensive (cont’d)</vt:lpstr>
      <vt:lpstr>OLTS Predictors of Part-Time Employment (20-34 hours/week) Moderate-Intensive </vt:lpstr>
      <vt:lpstr>OLTS Predictors of Part-Time Employment Moderate-Intensive (cont’d)</vt:lpstr>
      <vt:lpstr>5.  Stated reasons for not working</vt:lpstr>
      <vt:lpstr>Stated reasons why students with Autism were not working: </vt:lpstr>
      <vt:lpstr>Stated reasons why students with ID were not working: </vt:lpstr>
      <vt:lpstr>Stated reasons why students with MD were not working: </vt:lpstr>
      <vt:lpstr>Stated reasons why students with TBI were not working: </vt:lpstr>
      <vt:lpstr>3.  Students with Mild - Moderate  Disabilities</vt:lpstr>
      <vt:lpstr>DEMOGRAPHICS  Students with Mild - Moderate Disabilities</vt:lpstr>
      <vt:lpstr>PowerPoint Presentation</vt:lpstr>
      <vt:lpstr>Trends in Work Goals: Mild – Moderate Disabilities</vt:lpstr>
      <vt:lpstr>Expected Fields of Employment</vt:lpstr>
      <vt:lpstr>Transition  Services Received by Students with  Mild - Moderate Disabilities</vt:lpstr>
      <vt:lpstr>How Students Found Their Jobs</vt:lpstr>
      <vt:lpstr>4.  Identifying Predictors of OLTS  Outcomes for Mild - Moderate</vt:lpstr>
      <vt:lpstr>Predictors of Full Time Employment (35 hours/week) Mild - Moderate</vt:lpstr>
      <vt:lpstr>OLTS Predictors of Full Time Employment Mild - Moderate (cont’d)</vt:lpstr>
      <vt:lpstr>OLTS Predictors of Part-Time Employment (20-34 hours/week) Mild - Moderate </vt:lpstr>
      <vt:lpstr>5.  Stated reasons for not working</vt:lpstr>
      <vt:lpstr>Stated reasons why students with SED were not working: </vt:lpstr>
      <vt:lpstr>Stated reasons why students with SLD were not working: </vt:lpstr>
      <vt:lpstr>Stated reasons why students with OHI were not working: </vt:lpstr>
      <vt:lpstr>PowerPoint Presentation</vt:lpstr>
      <vt:lpstr>NTACT Predictors of Employment Success</vt:lpstr>
      <vt:lpstr>How does OLTS and National Research on Predictors Compare?</vt:lpstr>
      <vt:lpstr>Based on this research, how can we plan courses of study and transition services?</vt:lpstr>
      <vt:lpstr>Questions</vt:lpstr>
    </vt:vector>
  </TitlesOfParts>
  <Company>The University of Akron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Positive Outcomes for Students with Moderate/Intensive Disabilities</dc:title>
  <dc:creator>Alfred Daviso</dc:creator>
  <cp:lastModifiedBy>Carol Sparber</cp:lastModifiedBy>
  <cp:revision>219</cp:revision>
  <dcterms:created xsi:type="dcterms:W3CDTF">2012-10-16T22:19:03Z</dcterms:created>
  <dcterms:modified xsi:type="dcterms:W3CDTF">2017-04-20T13:23:53Z</dcterms:modified>
</cp:coreProperties>
</file>