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1" r:id="rId1"/>
  </p:sldMasterIdLst>
  <p:notesMasterIdLst>
    <p:notesMasterId r:id="rId38"/>
  </p:notesMasterIdLst>
  <p:sldIdLst>
    <p:sldId id="256" r:id="rId2"/>
    <p:sldId id="303" r:id="rId3"/>
    <p:sldId id="258" r:id="rId4"/>
    <p:sldId id="261" r:id="rId5"/>
    <p:sldId id="262" r:id="rId6"/>
    <p:sldId id="263" r:id="rId7"/>
    <p:sldId id="264" r:id="rId8"/>
    <p:sldId id="304" r:id="rId9"/>
    <p:sldId id="265" r:id="rId10"/>
    <p:sldId id="267" r:id="rId11"/>
    <p:sldId id="268" r:id="rId12"/>
    <p:sldId id="305" r:id="rId13"/>
    <p:sldId id="306" r:id="rId14"/>
    <p:sldId id="278" r:id="rId15"/>
    <p:sldId id="308" r:id="rId16"/>
    <p:sldId id="280" r:id="rId17"/>
    <p:sldId id="309" r:id="rId18"/>
    <p:sldId id="307" r:id="rId19"/>
    <p:sldId id="291" r:id="rId20"/>
    <p:sldId id="292" r:id="rId21"/>
    <p:sldId id="293" r:id="rId22"/>
    <p:sldId id="294" r:id="rId23"/>
    <p:sldId id="310" r:id="rId24"/>
    <p:sldId id="311" r:id="rId25"/>
    <p:sldId id="312" r:id="rId26"/>
    <p:sldId id="295" r:id="rId27"/>
    <p:sldId id="313" r:id="rId28"/>
    <p:sldId id="296" r:id="rId29"/>
    <p:sldId id="314" r:id="rId30"/>
    <p:sldId id="315" r:id="rId31"/>
    <p:sldId id="297" r:id="rId32"/>
    <p:sldId id="298" r:id="rId33"/>
    <p:sldId id="299" r:id="rId34"/>
    <p:sldId id="300" r:id="rId35"/>
    <p:sldId id="301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 snapToGrid="0" snapToObjects="1">
      <p:cViewPr>
        <p:scale>
          <a:sx n="70" d="100"/>
          <a:sy n="70" d="100"/>
        </p:scale>
        <p:origin x="-184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05882352941196E-2"/>
          <c:y val="8.0851063829787198E-2"/>
          <c:w val="0.58567724357302997"/>
          <c:h val="0.74468085106382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 Study</c:v>
                </c:pt>
              </c:strCache>
            </c:strRef>
          </c:tx>
          <c:spPr>
            <a:solidFill>
              <a:srgbClr val="63AAFE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35.299999999999997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VOSE</c:v>
                </c:pt>
              </c:strCache>
            </c:strRef>
          </c:tx>
          <c:spPr>
            <a:solidFill>
              <a:srgbClr val="DD2D32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21.3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Transition Specialist</c:v>
                </c:pt>
              </c:strCache>
            </c:strRef>
          </c:tx>
          <c:spPr>
            <a:solidFill>
              <a:srgbClr val="FFF58C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72.7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Option IV/JTC</c:v>
                </c:pt>
              </c:strCache>
            </c:strRef>
          </c:tx>
          <c:spPr>
            <a:solidFill>
              <a:srgbClr val="4EE257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Special Needs CTE</c:v>
                </c:pt>
              </c:strCache>
            </c:strRef>
          </c:tx>
          <c:spPr>
            <a:solidFill>
              <a:srgbClr val="6711FF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rgbClr val="865357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Sheet1!$B$8:$B$8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Assistive Technology</c:v>
                </c:pt>
              </c:strCache>
            </c:strRef>
          </c:tx>
          <c:spPr>
            <a:solidFill>
              <a:srgbClr val="A2BD90"/>
            </a:solidFill>
            <a:ln w="1758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Sheet1!$B$9:$B$9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53184"/>
        <c:axId val="130255104"/>
      </c:barChart>
      <c:catAx>
        <c:axId val="13025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96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3200" dirty="0" smtClean="0"/>
                  <a:t>Services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96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 smtClean="0">
                    <a:effectLst/>
                  </a:rPr>
                  <a:t>Low-Incidence</a:t>
                </a:r>
                <a:endParaRPr lang="en-US" sz="3200" dirty="0" smtClean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96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 sz="3200" dirty="0"/>
              </a:p>
            </c:rich>
          </c:tx>
          <c:layout>
            <c:manualLayout>
              <c:xMode val="edge"/>
              <c:yMode val="edge"/>
              <c:x val="0.29172837252959272"/>
              <c:y val="0.85891771917772008"/>
            </c:manualLayout>
          </c:layout>
          <c:overlay val="0"/>
          <c:spPr>
            <a:noFill/>
            <a:ln w="351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025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255104"/>
        <c:scaling>
          <c:orientation val="minMax"/>
        </c:scaling>
        <c:delete val="0"/>
        <c:axPos val="l"/>
        <c:majorGridlines>
          <c:spPr>
            <a:ln w="439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0253184"/>
        <c:crosses val="autoZero"/>
        <c:crossBetween val="between"/>
      </c:valAx>
      <c:spPr>
        <a:noFill/>
        <a:ln w="1758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187405912788632"/>
          <c:y val="1.1853300216667646E-3"/>
          <c:w val="0.27017443475696212"/>
          <c:h val="0.95926042382286103"/>
        </c:manualLayout>
      </c:layout>
      <c:overlay val="0"/>
      <c:spPr>
        <a:noFill/>
        <a:ln w="4396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'[Chart in Microsoft PowerPoint]Sheet1'!$A$2:$A$9</c:f>
              <c:strCache>
                <c:ptCount val="8"/>
                <c:pt idx="0">
                  <c:v>Work Full-time</c:v>
                </c:pt>
                <c:pt idx="1">
                  <c:v>Work Part-time</c:v>
                </c:pt>
                <c:pt idx="2">
                  <c:v>4-Yr College</c:v>
                </c:pt>
                <c:pt idx="3">
                  <c:v>2-Yr College</c:v>
                </c:pt>
                <c:pt idx="4">
                  <c:v>Tech School</c:v>
                </c:pt>
                <c:pt idx="5">
                  <c:v>Vocational Rehab.</c:v>
                </c:pt>
                <c:pt idx="6">
                  <c:v>DD</c:v>
                </c:pt>
                <c:pt idx="7">
                  <c:v>Other</c:v>
                </c:pt>
              </c:strCache>
            </c:strRef>
          </c:cat>
          <c:val>
            <c:numRef>
              <c:f>'[Chart in Microsoft PowerPoint]Sheet1'!$B$2:$B$9</c:f>
              <c:numCache>
                <c:formatCode>General</c:formatCode>
                <c:ptCount val="8"/>
                <c:pt idx="0">
                  <c:v>38.299999999999997</c:v>
                </c:pt>
                <c:pt idx="1">
                  <c:v>38</c:v>
                </c:pt>
                <c:pt idx="2">
                  <c:v>15.5</c:v>
                </c:pt>
                <c:pt idx="3">
                  <c:v>26.4</c:v>
                </c:pt>
                <c:pt idx="4">
                  <c:v>7.9</c:v>
                </c:pt>
                <c:pt idx="5">
                  <c:v>22.1</c:v>
                </c:pt>
                <c:pt idx="6">
                  <c:v>22.3</c:v>
                </c:pt>
                <c:pt idx="7">
                  <c:v>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919744"/>
        <c:axId val="181921280"/>
      </c:barChart>
      <c:catAx>
        <c:axId val="181919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1921280"/>
        <c:crosses val="autoZero"/>
        <c:auto val="1"/>
        <c:lblAlgn val="ctr"/>
        <c:lblOffset val="100"/>
        <c:noMultiLvlLbl val="0"/>
      </c:catAx>
      <c:valAx>
        <c:axId val="181921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 dirty="0" smtClean="0"/>
                  <a:t> Percent</a:t>
                </a:r>
                <a:endParaRPr lang="en-US" sz="1600" b="1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191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45050056219029"/>
          <c:y val="4.5450383280079006E-2"/>
          <c:w val="0.25962902261202003"/>
          <c:h val="0.91291303390344991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Sheet1!$A$1:$A$8</c:f>
              <c:strCache>
                <c:ptCount val="8"/>
                <c:pt idx="0">
                  <c:v>Full-time Employment </c:v>
                </c:pt>
                <c:pt idx="1">
                  <c:v>Part-time Employment </c:v>
                </c:pt>
                <c:pt idx="2">
                  <c:v>Sheltered Employment </c:v>
                </c:pt>
                <c:pt idx="3">
                  <c:v>2 year College </c:v>
                </c:pt>
                <c:pt idx="4">
                  <c:v>4 year College </c:v>
                </c:pt>
                <c:pt idx="5">
                  <c:v>Rehabilitation Services </c:v>
                </c:pt>
                <c:pt idx="6">
                  <c:v>DD Services </c:v>
                </c:pt>
                <c:pt idx="7">
                  <c:v>Other Training Services 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21.4</c:v>
                </c:pt>
                <c:pt idx="1">
                  <c:v>22.8</c:v>
                </c:pt>
                <c:pt idx="2">
                  <c:v>9</c:v>
                </c:pt>
                <c:pt idx="3">
                  <c:v>14.5</c:v>
                </c:pt>
                <c:pt idx="4">
                  <c:v>7.6</c:v>
                </c:pt>
                <c:pt idx="5">
                  <c:v>17.899999999999999</c:v>
                </c:pt>
                <c:pt idx="6">
                  <c:v>22.8</c:v>
                </c:pt>
                <c:pt idx="7">
                  <c:v>6.1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2722560"/>
        <c:axId val="182724096"/>
      </c:barChart>
      <c:catAx>
        <c:axId val="182722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82724096"/>
        <c:crosses val="autoZero"/>
        <c:auto val="1"/>
        <c:lblAlgn val="ctr"/>
        <c:lblOffset val="100"/>
        <c:noMultiLvlLbl val="0"/>
      </c:catAx>
      <c:valAx>
        <c:axId val="18272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272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53416167327398"/>
          <c:y val="8.1978338969446293E-4"/>
          <c:w val="0.30046583832672602"/>
          <c:h val="0.93945223431254887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 Full-time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38.299999999999997</c:v>
                </c:pt>
                <c:pt idx="1">
                  <c:v>21.4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 Part-time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38</c:v>
                </c:pt>
                <c:pt idx="1">
                  <c:v>22.8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4-Yr College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15.5</c:v>
                </c:pt>
                <c:pt idx="1">
                  <c:v>7.6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2-Yr/Tech/Voc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34.4</c:v>
                </c:pt>
                <c:pt idx="1">
                  <c:v>14.5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Other Training</c:v>
                </c:pt>
              </c:strCache>
            </c:strRef>
          </c:tx>
          <c:spPr>
            <a:solidFill>
              <a:srgbClr val="00B0F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9.9</c:v>
                </c:pt>
                <c:pt idx="1">
                  <c:v>6.1</c:v>
                </c:pt>
              </c:numCache>
            </c:numRef>
          </c:val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Vocational Rehabilitation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22.1</c:v>
                </c:pt>
                <c:pt idx="1">
                  <c:v>17.899999999999999</c:v>
                </c:pt>
              </c:numCache>
            </c:numRef>
          </c:val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DD Services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Planned</c:v>
                </c:pt>
                <c:pt idx="1">
                  <c:v>Actual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22.3</c:v>
                </c:pt>
                <c:pt idx="1">
                  <c:v>22.8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108608"/>
        <c:axId val="167110144"/>
      </c:barChart>
      <c:catAx>
        <c:axId val="16710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110144"/>
        <c:crosses val="autoZero"/>
        <c:auto val="1"/>
        <c:lblAlgn val="ctr"/>
        <c:lblOffset val="100"/>
        <c:noMultiLvlLbl val="0"/>
      </c:catAx>
      <c:valAx>
        <c:axId val="1671101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108608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552120230551822"/>
          <c:y val="0"/>
          <c:w val="0.22450389976278481"/>
          <c:h val="0.8313704273704951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Sheet1!$A$1:$A$4</c:f>
              <c:strCache>
                <c:ptCount val="4"/>
                <c:pt idx="0">
                  <c:v>General Ed &gt;80%</c:v>
                </c:pt>
                <c:pt idx="1">
                  <c:v>Alternate Assessment</c:v>
                </c:pt>
                <c:pt idx="2">
                  <c:v>CTE Concentrator</c:v>
                </c:pt>
                <c:pt idx="3">
                  <c:v>OGT Tests Passed%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35.299999999999997</c:v>
                </c:pt>
                <c:pt idx="1">
                  <c:v>21.3</c:v>
                </c:pt>
                <c:pt idx="2">
                  <c:v>72.7</c:v>
                </c:pt>
                <c:pt idx="3">
                  <c:v>23.6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763904"/>
        <c:axId val="182765440"/>
      </c:barChart>
      <c:catAx>
        <c:axId val="18276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2765440"/>
        <c:crosses val="autoZero"/>
        <c:auto val="1"/>
        <c:lblAlgn val="ctr"/>
        <c:lblOffset val="100"/>
        <c:noMultiLvlLbl val="0"/>
      </c:catAx>
      <c:valAx>
        <c:axId val="18276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2763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3343-07A9-D040-948B-07457227C1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CD6D0-F41D-FC48-BBF3-DBB333702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Specific fields of employment and supports needed at the postsecondary level will be reviewed.</a:t>
            </a:r>
          </a:p>
          <a:p>
            <a:pPr lvl="0"/>
            <a:r>
              <a:rPr lang="en-US" dirty="0" smtClean="0"/>
              <a:t>This will assist educators and service providers in the identification of effective programming for students with disabilities transitioning into employment and postsecondary education.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D6D0-F41D-FC48-BBF3-DBB333702D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</a:rPr>
              <a:t>Region 2 Transition services received=100%, Ohio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72%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20714C-AA43-874B-A584-66A6DFD2FA50}" type="slidenum">
              <a:rPr lang="en-US" sz="1200">
                <a:latin typeface="Georgia" charset="0"/>
              </a:rPr>
              <a:pPr eaLnBrk="1" hangingPunct="1"/>
              <a:t>10</a:t>
            </a:fld>
            <a:endParaRPr lang="en-US" sz="1200">
              <a:latin typeface="Georgi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20714C-AA43-874B-A584-66A6DFD2FA50}" type="slidenum">
              <a:rPr lang="en-US" sz="1200">
                <a:latin typeface="Georgia" charset="0"/>
              </a:rPr>
              <a:pPr eaLnBrk="1" hangingPunct="1"/>
              <a:t>17</a:t>
            </a:fld>
            <a:endParaRPr lang="en-US" sz="1200">
              <a:latin typeface="Georgi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Courses of study were not sig for Full time work for students with MD or TBI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D6D0-F41D-FC48-BBF3-DBB333702D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0A476B-B232-1944-AB27-83998972B6A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303770-EACE-B246-99C3-F1FF08BEC7C1}" type="datetimeFigureOut">
              <a:rPr lang="en-US" smtClean="0"/>
              <a:t>11/15/2016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223" y="1349578"/>
            <a:ext cx="7931888" cy="24932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Evidence-based Predictors and Practices </a:t>
            </a:r>
            <a:br>
              <a:rPr lang="en-US" sz="3600" b="1" dirty="0" smtClean="0">
                <a:latin typeface="Arial Narrow" panose="020B0606020202030204" pitchFamily="34" charset="0"/>
              </a:rPr>
            </a:br>
            <a:r>
              <a:rPr lang="en-US" sz="3600" b="1" dirty="0" smtClean="0">
                <a:latin typeface="Arial Narrow" panose="020B0606020202030204" pitchFamily="34" charset="0"/>
              </a:rPr>
              <a:t>for Promoting </a:t>
            </a:r>
            <a:r>
              <a:rPr lang="en-US" sz="3600" b="1" dirty="0">
                <a:latin typeface="Arial Narrow" panose="020B0606020202030204" pitchFamily="34" charset="0"/>
              </a:rPr>
              <a:t>Positive </a:t>
            </a:r>
            <a:r>
              <a:rPr lang="en-US" sz="3600" b="1" dirty="0" smtClean="0">
                <a:latin typeface="Arial Narrow" panose="020B0606020202030204" pitchFamily="34" charset="0"/>
              </a:rPr>
              <a:t>Outcomes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412" y="3627221"/>
            <a:ext cx="7334066" cy="299838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>
                <a:solidFill>
                  <a:schemeClr val="tx2"/>
                </a:solidFill>
              </a:rPr>
              <a:t>Carol Feldman-</a:t>
            </a:r>
            <a:r>
              <a:rPr lang="en-US" sz="2400" dirty="0" err="1" smtClean="0">
                <a:solidFill>
                  <a:schemeClr val="tx2"/>
                </a:solidFill>
              </a:rPr>
              <a:t>Sparber</a:t>
            </a:r>
            <a:r>
              <a:rPr lang="en-US" sz="2400" dirty="0" smtClean="0">
                <a:solidFill>
                  <a:schemeClr val="tx2"/>
                </a:solidFill>
              </a:rPr>
              <a:t>, Ph.D</a:t>
            </a:r>
            <a:r>
              <a:rPr lang="en-US" sz="2400" dirty="0">
                <a:solidFill>
                  <a:schemeClr val="tx2"/>
                </a:solidFill>
              </a:rPr>
              <a:t>. Kent State </a:t>
            </a:r>
            <a:r>
              <a:rPr lang="en-US" sz="2400" dirty="0" smtClean="0">
                <a:solidFill>
                  <a:schemeClr val="tx2"/>
                </a:solidFill>
              </a:rPr>
              <a:t>University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Rachel McMahan Queen </a:t>
            </a:r>
            <a:r>
              <a:rPr lang="en-US" sz="2400" dirty="0">
                <a:solidFill>
                  <a:schemeClr val="tx2"/>
                </a:solidFill>
              </a:rPr>
              <a:t>Ph.D. Kent State University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1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Transition  Services Received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999016"/>
              </p:ext>
            </p:extLst>
          </p:nvPr>
        </p:nvGraphicFramePr>
        <p:xfrm>
          <a:off x="152400" y="1589865"/>
          <a:ext cx="8822267" cy="470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124200" y="5791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48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Exiting Work &amp; Education Goals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209031"/>
              </p:ext>
            </p:extLst>
          </p:nvPr>
        </p:nvGraphicFramePr>
        <p:xfrm>
          <a:off x="0" y="1575254"/>
          <a:ext cx="8504238" cy="4368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362200" y="5943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43200" y="5943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/>
              <a:t>Low-Incidence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667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Fields of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Top Four </a:t>
            </a:r>
            <a:endParaRPr lang="en-US" sz="2800" dirty="0"/>
          </a:p>
          <a:p>
            <a:r>
              <a:rPr lang="en-US" sz="2800" dirty="0" smtClean="0"/>
              <a:t>Hospitality and Tourism </a:t>
            </a:r>
          </a:p>
          <a:p>
            <a:r>
              <a:rPr lang="en-US" sz="2800" dirty="0" smtClean="0"/>
              <a:t>Construction &amp; Manufacturing </a:t>
            </a:r>
          </a:p>
          <a:p>
            <a:r>
              <a:rPr lang="en-US" sz="2800" dirty="0" smtClean="0"/>
              <a:t>Health and Human Services</a:t>
            </a:r>
          </a:p>
          <a:p>
            <a:r>
              <a:rPr lang="en-US" sz="2800" dirty="0" smtClean="0"/>
              <a:t>Information Technology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25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Services Received while in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In-school Job 						</a:t>
            </a:r>
          </a:p>
          <a:p>
            <a:r>
              <a:rPr lang="en-US" sz="2800" dirty="0" smtClean="0"/>
              <a:t>Job Shadowing 						</a:t>
            </a:r>
          </a:p>
          <a:p>
            <a:r>
              <a:rPr lang="en-US" sz="2800" dirty="0" smtClean="0"/>
              <a:t>School Supervised Volunteering 			</a:t>
            </a:r>
          </a:p>
          <a:p>
            <a:r>
              <a:rPr lang="en-US" sz="2800" dirty="0" smtClean="0"/>
              <a:t>School Supervised Paid                                                   Work in the Community</a:t>
            </a:r>
          </a:p>
          <a:p>
            <a:endParaRPr lang="en-US" sz="2800" dirty="0"/>
          </a:p>
          <a:p>
            <a:r>
              <a:rPr lang="en-US" sz="2800" dirty="0" smtClean="0"/>
              <a:t>These activities have a significant impact on the </a:t>
            </a:r>
            <a:r>
              <a:rPr lang="en-US" sz="2800" dirty="0" err="1" smtClean="0"/>
              <a:t>postschool</a:t>
            </a:r>
            <a:r>
              <a:rPr lang="en-US" sz="2800" dirty="0" smtClean="0"/>
              <a:t> outcome of employment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19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Students with Moderate/Intensive Needs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000" dirty="0">
                <a:latin typeface="Century Gothic" charset="0"/>
              </a:rPr>
              <a:t>Follow-Up </a:t>
            </a:r>
            <a:r>
              <a:rPr lang="en-US" sz="4000" dirty="0" smtClean="0">
                <a:latin typeface="Century Gothic" charset="0"/>
              </a:rPr>
              <a:t>Data:</a:t>
            </a:r>
            <a:endParaRPr lang="en-US" sz="40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3200" dirty="0" smtClean="0">
                <a:latin typeface="Century Gothic" charset="0"/>
              </a:rPr>
              <a:t>(Autism, TBI, Intellectual, and Multiple Disabilities)</a:t>
            </a:r>
          </a:p>
          <a:p>
            <a:pPr algn="ctr" eaLnBrk="1" hangingPunct="1">
              <a:buFont typeface="Wingdings 2" charset="0"/>
              <a:buNone/>
            </a:pPr>
            <a:r>
              <a:rPr lang="en-US" sz="4000" dirty="0" smtClean="0">
                <a:latin typeface="Century Gothic" charset="0"/>
              </a:rPr>
              <a:t>N= 2,056</a:t>
            </a:r>
            <a:endParaRPr lang="en-US" sz="40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000" dirty="0">
                <a:latin typeface="Century Gothic" charset="0"/>
              </a:rPr>
              <a:t>Ohio: </a:t>
            </a:r>
            <a:r>
              <a:rPr lang="en-US" sz="4000" dirty="0" smtClean="0">
                <a:latin typeface="Century Gothic" charset="0"/>
              </a:rPr>
              <a:t>N=9,828</a:t>
            </a:r>
            <a:endParaRPr lang="en-US" sz="40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Reported Postschool Outcomes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92031"/>
              </p:ext>
            </p:extLst>
          </p:nvPr>
        </p:nvGraphicFramePr>
        <p:xfrm>
          <a:off x="0" y="1688951"/>
          <a:ext cx="8504238" cy="4096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93357" y="577427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/>
              <a:t>Low-Incidence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4423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Planned Goals &amp; Actual Outcomes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676320"/>
              </p:ext>
            </p:extLst>
          </p:nvPr>
        </p:nvGraphicFramePr>
        <p:xfrm>
          <a:off x="108858" y="1449161"/>
          <a:ext cx="8605267" cy="4199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90800" y="586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693357" y="577427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/>
              <a:t>Low-Incidence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919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Academic Courses and Outcomes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49609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124200" y="5791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81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Students Found Their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18.8%	Parent Helped</a:t>
            </a:r>
          </a:p>
          <a:p>
            <a:r>
              <a:rPr lang="en-US" sz="2800" dirty="0" smtClean="0"/>
              <a:t>11.4%	Friend Helped</a:t>
            </a:r>
          </a:p>
          <a:p>
            <a:r>
              <a:rPr lang="en-US" sz="2800" dirty="0" smtClean="0"/>
              <a:t>22.0%	Found on Own</a:t>
            </a:r>
          </a:p>
          <a:p>
            <a:r>
              <a:rPr lang="en-US" sz="2800" dirty="0" smtClean="0"/>
              <a:t>32.8%	Agency Assisted</a:t>
            </a:r>
          </a:p>
          <a:p>
            <a:r>
              <a:rPr lang="en-US" sz="2800" dirty="0" smtClean="0"/>
              <a:t>15.0%        Other help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Agencies reported: BVR, DD Services, Goodwill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317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17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OLTS Predictors of Outcomes 2004-2015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72143" y="1426030"/>
            <a:ext cx="8044543" cy="439533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US" sz="2400" dirty="0" smtClean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charset="0"/>
              </a:rPr>
              <a:t>Based </a:t>
            </a:r>
            <a:r>
              <a:rPr lang="en-US" sz="2400" dirty="0">
                <a:latin typeface="Century Gothic" charset="0"/>
              </a:rPr>
              <a:t>on exit and postschool interviews by teachers </a:t>
            </a:r>
            <a:r>
              <a:rPr lang="en-US" sz="2400" dirty="0" smtClean="0">
                <a:latin typeface="Century Gothic" charset="0"/>
              </a:rPr>
              <a:t>for</a:t>
            </a:r>
            <a:r>
              <a:rPr lang="en-US" sz="2400" dirty="0" smtClean="0">
                <a:latin typeface="Century Gothic" charset="0"/>
              </a:rPr>
              <a:t> </a:t>
            </a:r>
            <a:r>
              <a:rPr lang="en-US" sz="2400" dirty="0" smtClean="0">
                <a:latin typeface="Century Gothic" charset="0"/>
              </a:rPr>
              <a:t>2056 students with ID, MD, Autism, or TBI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400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</a:rPr>
              <a:t>Uses logistic regression to calculate </a:t>
            </a:r>
            <a:r>
              <a:rPr lang="ja-JP" altLang="en-US" sz="2400" dirty="0">
                <a:latin typeface="Century Gothic" charset="0"/>
              </a:rPr>
              <a:t>“</a:t>
            </a:r>
            <a:r>
              <a:rPr lang="en-US" altLang="ja-JP" sz="2400" dirty="0">
                <a:latin typeface="Century Gothic" charset="0"/>
              </a:rPr>
              <a:t>odds-ratios</a:t>
            </a:r>
            <a:r>
              <a:rPr lang="ja-JP" altLang="en-US" sz="2400" dirty="0">
                <a:latin typeface="Century Gothic" charset="0"/>
              </a:rPr>
              <a:t>”</a:t>
            </a:r>
            <a:r>
              <a:rPr lang="en-US" altLang="ja-JP" sz="2400" dirty="0">
                <a:latin typeface="Century Gothic" charset="0"/>
              </a:rPr>
              <a:t> of outcomes after controlling for gender, minority status, and disability type.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charset="0"/>
              </a:rPr>
              <a:t>For </a:t>
            </a:r>
            <a:r>
              <a:rPr lang="en-US" sz="2400" dirty="0">
                <a:latin typeface="Century Gothic" charset="0"/>
              </a:rPr>
              <a:t>smaller disability groups (e.g., </a:t>
            </a:r>
            <a:r>
              <a:rPr lang="en-US" sz="2400" dirty="0" smtClean="0">
                <a:latin typeface="Century Gothic" charset="0"/>
              </a:rPr>
              <a:t>MD, TBI) </a:t>
            </a:r>
            <a:r>
              <a:rPr lang="en-US" sz="2400" dirty="0">
                <a:latin typeface="Century Gothic" charset="0"/>
              </a:rPr>
              <a:t>predictors could not </a:t>
            </a:r>
            <a:r>
              <a:rPr lang="en-US" sz="2400" dirty="0" smtClean="0">
                <a:latin typeface="Century Gothic" charset="0"/>
              </a:rPr>
              <a:t>always be </a:t>
            </a:r>
            <a:r>
              <a:rPr lang="en-US" sz="2400" dirty="0">
                <a:latin typeface="Century Gothic" charset="0"/>
              </a:rPr>
              <a:t>calculated due to small size of samples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charset="0"/>
              </a:rPr>
              <a:t>Can </a:t>
            </a:r>
            <a:r>
              <a:rPr lang="en-US" sz="2400" dirty="0">
                <a:latin typeface="Century Gothic" charset="0"/>
              </a:rPr>
              <a:t>be used in transition planning to identify </a:t>
            </a:r>
            <a:r>
              <a:rPr lang="ja-JP" altLang="en-US" sz="2400" dirty="0">
                <a:latin typeface="Century Gothic" charset="0"/>
              </a:rPr>
              <a:t>“</a:t>
            </a:r>
            <a:r>
              <a:rPr lang="en-US" altLang="ja-JP" sz="2400" dirty="0">
                <a:latin typeface="Century Gothic" charset="0"/>
              </a:rPr>
              <a:t>successful career paths</a:t>
            </a:r>
            <a:r>
              <a:rPr lang="ja-JP" altLang="en-US" sz="2400" dirty="0">
                <a:latin typeface="Century Gothic" charset="0"/>
              </a:rPr>
              <a:t>”</a:t>
            </a:r>
            <a:endParaRPr lang="en-US" sz="24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9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1026" name="Picture 2" descr="C:\Users\csfeldma\AppData\Local\Microsoft\Windows\Temporary Internet Files\Content.IE5\WXCJ882B\0511-1008-1202-4130_Guy_Greeting_His_Friend_with_a_Handshake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440" y="838200"/>
            <a:ext cx="229772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10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6190"/>
            <a:ext cx="8534400" cy="75895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Full Time Employment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entury Gothic" charset="0"/>
              </a:rPr>
              <a:t>Students with Autism </a:t>
            </a:r>
          </a:p>
          <a:p>
            <a:r>
              <a:rPr lang="en-US" sz="3200" dirty="0" smtClean="0">
                <a:latin typeface="Century Gothic" charset="0"/>
              </a:rPr>
              <a:t>were </a:t>
            </a:r>
            <a:r>
              <a:rPr lang="en-US" sz="3200" b="1" dirty="0" smtClean="0">
                <a:latin typeface="Century Gothic" charset="0"/>
              </a:rPr>
              <a:t>2½ times more likely </a:t>
            </a:r>
            <a:r>
              <a:rPr lang="en-US" sz="3200" dirty="0" smtClean="0">
                <a:latin typeface="Century Gothic" charset="0"/>
              </a:rPr>
              <a:t>to work full-time if they completed 3 or more semesters of Career Tech Ed</a:t>
            </a:r>
          </a:p>
          <a:p>
            <a:pPr marL="0" indent="0">
              <a:buNone/>
            </a:pPr>
            <a:endParaRPr lang="en-US" sz="1800" dirty="0" smtClean="0">
              <a:latin typeface="Century Gothic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entury Gothic" charset="0"/>
              </a:rPr>
              <a:t>Students with Intellectual Disability </a:t>
            </a:r>
          </a:p>
          <a:p>
            <a:r>
              <a:rPr lang="en-US" sz="3200" dirty="0" smtClean="0">
                <a:latin typeface="Century Gothic" charset="0"/>
              </a:rPr>
              <a:t>were </a:t>
            </a:r>
            <a:r>
              <a:rPr lang="en-US" sz="3200" b="1" dirty="0" smtClean="0">
                <a:latin typeface="Century Gothic" charset="0"/>
              </a:rPr>
              <a:t>39% more likely</a:t>
            </a:r>
            <a:r>
              <a:rPr lang="en-US" sz="3200" dirty="0" smtClean="0">
                <a:latin typeface="Century Gothic" charset="0"/>
              </a:rPr>
              <a:t> to work full-time if they were in general education classes for more than 80% of the time</a:t>
            </a:r>
          </a:p>
          <a:p>
            <a:pPr marL="0" indent="0">
              <a:buNone/>
            </a:pPr>
            <a:endParaRPr lang="en-US" sz="3200" dirty="0">
              <a:latin typeface="Century Gothic" charset="0"/>
            </a:endParaRPr>
          </a:p>
          <a:p>
            <a:pPr marL="0" indent="0">
              <a:buNone/>
            </a:pPr>
            <a:endParaRPr lang="en-US" sz="3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4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7630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</a:t>
            </a:r>
            <a:r>
              <a:rPr lang="en-US" dirty="0" smtClean="0">
                <a:ea typeface="+mj-ea"/>
                <a:cs typeface="+mj-cs"/>
              </a:rPr>
              <a:t>Predictors of  Part </a:t>
            </a:r>
            <a:r>
              <a:rPr lang="en-US" dirty="0" smtClean="0"/>
              <a:t>Time </a:t>
            </a:r>
            <a:r>
              <a:rPr lang="en-US" dirty="0" smtClean="0">
                <a:ea typeface="+mj-ea"/>
                <a:cs typeface="+mj-cs"/>
              </a:rPr>
              <a:t>Employment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entury Gothic" charset="0"/>
              </a:rPr>
              <a:t>Students with </a:t>
            </a:r>
            <a:r>
              <a:rPr lang="en-US" sz="2400" b="1" dirty="0" smtClean="0">
                <a:latin typeface="Century Gothic" charset="0"/>
              </a:rPr>
              <a:t>Intellectual Disability </a:t>
            </a:r>
          </a:p>
          <a:p>
            <a:r>
              <a:rPr lang="en-US" sz="2400" dirty="0" smtClean="0">
                <a:latin typeface="Century Gothic" charset="0"/>
              </a:rPr>
              <a:t>were </a:t>
            </a:r>
            <a:r>
              <a:rPr lang="en-US" sz="2400" b="1" dirty="0" smtClean="0">
                <a:latin typeface="Century Gothic" charset="0"/>
              </a:rPr>
              <a:t>32% </a:t>
            </a:r>
            <a:r>
              <a:rPr lang="en-US" sz="2400" b="1" dirty="0">
                <a:latin typeface="Century Gothic" charset="0"/>
              </a:rPr>
              <a:t>more likely </a:t>
            </a:r>
            <a:r>
              <a:rPr lang="en-US" sz="2400" dirty="0">
                <a:latin typeface="Century Gothic" charset="0"/>
              </a:rPr>
              <a:t>to work </a:t>
            </a:r>
            <a:r>
              <a:rPr lang="en-US" sz="2400" dirty="0" smtClean="0">
                <a:latin typeface="Century Gothic" charset="0"/>
              </a:rPr>
              <a:t>part-time </a:t>
            </a:r>
            <a:r>
              <a:rPr lang="en-US" sz="2400" dirty="0">
                <a:latin typeface="Century Gothic" charset="0"/>
              </a:rPr>
              <a:t>if they </a:t>
            </a:r>
            <a:r>
              <a:rPr lang="en-US" sz="2400" dirty="0" smtClean="0">
                <a:latin typeface="Century Gothic" charset="0"/>
              </a:rPr>
              <a:t>participated in a work study program</a:t>
            </a:r>
            <a:endParaRPr lang="en-US" sz="2400" dirty="0">
              <a:latin typeface="Century Gothic" charset="0"/>
            </a:endParaRPr>
          </a:p>
          <a:p>
            <a:pPr marL="0" indent="0">
              <a:buNone/>
            </a:pPr>
            <a:endParaRPr lang="en-US" sz="1400" dirty="0">
              <a:latin typeface="Century Gothic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charset="0"/>
              </a:rPr>
              <a:t>Students with </a:t>
            </a:r>
            <a:r>
              <a:rPr lang="en-US" sz="2400" b="1" dirty="0" smtClean="0">
                <a:latin typeface="Century Gothic" charset="0"/>
              </a:rPr>
              <a:t>Multiple Disability </a:t>
            </a:r>
          </a:p>
          <a:p>
            <a:r>
              <a:rPr lang="en-US" sz="2400" dirty="0" smtClean="0">
                <a:latin typeface="Century Gothic" charset="0"/>
              </a:rPr>
              <a:t>were </a:t>
            </a:r>
            <a:r>
              <a:rPr lang="en-US" sz="2400" b="1" dirty="0" smtClean="0">
                <a:latin typeface="Century Gothic" charset="0"/>
              </a:rPr>
              <a:t>2½ times more </a:t>
            </a:r>
            <a:r>
              <a:rPr lang="en-US" sz="2400" b="1" dirty="0">
                <a:latin typeface="Century Gothic" charset="0"/>
              </a:rPr>
              <a:t>likely</a:t>
            </a:r>
            <a:r>
              <a:rPr lang="en-US" sz="2400" dirty="0">
                <a:latin typeface="Century Gothic" charset="0"/>
              </a:rPr>
              <a:t> to work </a:t>
            </a:r>
            <a:r>
              <a:rPr lang="en-US" sz="2400" dirty="0" smtClean="0">
                <a:latin typeface="Century Gothic" charset="0"/>
              </a:rPr>
              <a:t>part-time </a:t>
            </a:r>
            <a:r>
              <a:rPr lang="en-US" sz="2400" dirty="0">
                <a:latin typeface="Century Gothic" charset="0"/>
              </a:rPr>
              <a:t>if </a:t>
            </a:r>
            <a:r>
              <a:rPr lang="en-US" sz="2400" dirty="0" smtClean="0">
                <a:latin typeface="Century Gothic" charset="0"/>
              </a:rPr>
              <a:t>they completed 3 or more semesters of Career Tech Ed</a:t>
            </a:r>
          </a:p>
          <a:p>
            <a:r>
              <a:rPr lang="en-US" sz="2400" dirty="0" smtClean="0">
                <a:latin typeface="Century Gothic" charset="0"/>
              </a:rPr>
              <a:t>Were </a:t>
            </a:r>
            <a:r>
              <a:rPr lang="en-US" sz="2400" b="1" dirty="0" smtClean="0">
                <a:latin typeface="Century Gothic" charset="0"/>
              </a:rPr>
              <a:t>2¼ times more likely </a:t>
            </a:r>
            <a:r>
              <a:rPr lang="en-US" sz="2400" dirty="0" smtClean="0">
                <a:latin typeface="Century Gothic" charset="0"/>
              </a:rPr>
              <a:t>to work part-time if they participated in a work study program. </a:t>
            </a:r>
          </a:p>
          <a:p>
            <a:r>
              <a:rPr lang="en-US" sz="2400" dirty="0" smtClean="0">
                <a:latin typeface="Century Gothic" charset="0"/>
              </a:rPr>
              <a:t>Were more than </a:t>
            </a:r>
            <a:r>
              <a:rPr lang="en-US" sz="2400" b="1" dirty="0" smtClean="0">
                <a:latin typeface="Century Gothic" charset="0"/>
              </a:rPr>
              <a:t>2½ times as likely </a:t>
            </a:r>
            <a:r>
              <a:rPr lang="en-US" sz="2400" dirty="0" smtClean="0">
                <a:latin typeface="Century Gothic" charset="0"/>
              </a:rPr>
              <a:t>to work part time if they had a job training coordinator</a:t>
            </a:r>
            <a:endParaRPr lang="en-US" sz="24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591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360229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Reasons why students with Autism aren’t working: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163286" y="1417638"/>
            <a:ext cx="8839200" cy="496139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en-US" sz="3200" dirty="0" smtClean="0">
              <a:latin typeface="Century Gothic" charset="0"/>
            </a:endParaRPr>
          </a:p>
          <a:p>
            <a:r>
              <a:rPr lang="en-US" sz="3200" dirty="0" smtClean="0">
                <a:latin typeface="Century Gothic" charset="0"/>
              </a:rPr>
              <a:t>Fired due to [lack of] social skills</a:t>
            </a:r>
          </a:p>
          <a:p>
            <a:r>
              <a:rPr lang="en-US" sz="3200" dirty="0" smtClean="0">
                <a:latin typeface="Century Gothic" charset="0"/>
              </a:rPr>
              <a:t>Refused to go to any BVR activities &amp; refused to work</a:t>
            </a:r>
          </a:p>
          <a:p>
            <a:r>
              <a:rPr lang="en-US" sz="3200" dirty="0" smtClean="0">
                <a:latin typeface="Century Gothic" charset="0"/>
              </a:rPr>
              <a:t>Doesn’t want to work</a:t>
            </a:r>
          </a:p>
          <a:p>
            <a:r>
              <a:rPr lang="en-US" sz="3200" dirty="0" smtClean="0">
                <a:latin typeface="Century Gothic" charset="0"/>
              </a:rPr>
              <a:t>Surgery</a:t>
            </a:r>
          </a:p>
          <a:p>
            <a:r>
              <a:rPr lang="en-US" sz="3200" dirty="0" smtClean="0">
                <a:latin typeface="Century Gothic" charset="0"/>
              </a:rPr>
              <a:t>Incarcerated</a:t>
            </a:r>
          </a:p>
          <a:p>
            <a:r>
              <a:rPr lang="en-US" sz="3200" dirty="0" smtClean="0">
                <a:latin typeface="Century Gothic" charset="0"/>
              </a:rPr>
              <a:t>Attending anger management support group</a:t>
            </a:r>
            <a:endParaRPr lang="en-US" sz="3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Reasons why students with </a:t>
            </a:r>
            <a:r>
              <a:rPr lang="en-US" dirty="0" smtClean="0"/>
              <a:t>ID </a:t>
            </a:r>
            <a:r>
              <a:rPr lang="en-US" dirty="0"/>
              <a:t>aren’t working: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82486"/>
            <a:ext cx="8784771" cy="53231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Can’t drive, Fearful of buses</a:t>
            </a:r>
          </a:p>
          <a:p>
            <a:r>
              <a:rPr lang="en-US" dirty="0" smtClean="0"/>
              <a:t>Lost job because someone said she did something wrong</a:t>
            </a:r>
          </a:p>
          <a:p>
            <a:r>
              <a:rPr lang="en-US" dirty="0" smtClean="0"/>
              <a:t>Getting married</a:t>
            </a:r>
          </a:p>
          <a:p>
            <a:r>
              <a:rPr lang="en-US" dirty="0" smtClean="0"/>
              <a:t>Lost license due to speeding and accidents</a:t>
            </a:r>
          </a:p>
          <a:p>
            <a:r>
              <a:rPr lang="en-US" dirty="0" smtClean="0"/>
              <a:t>Too many people on BVR waiting list</a:t>
            </a:r>
          </a:p>
          <a:p>
            <a:r>
              <a:rPr lang="en-US" dirty="0" smtClean="0"/>
              <a:t>Pregnant </a:t>
            </a:r>
          </a:p>
          <a:p>
            <a:r>
              <a:rPr lang="en-US" dirty="0" smtClean="0"/>
              <a:t>Doesn’t want to work</a:t>
            </a:r>
          </a:p>
          <a:p>
            <a:r>
              <a:rPr lang="en-US" dirty="0" smtClean="0"/>
              <a:t>Boyfriend takes care of the bills</a:t>
            </a:r>
          </a:p>
          <a:p>
            <a:r>
              <a:rPr lang="en-US" dirty="0" smtClean="0"/>
              <a:t>Taking care of a new baby</a:t>
            </a:r>
          </a:p>
          <a:p>
            <a:r>
              <a:rPr lang="en-US" dirty="0" smtClean="0"/>
              <a:t>Doesn’t know how to read</a:t>
            </a:r>
          </a:p>
          <a:p>
            <a:r>
              <a:rPr lang="en-US" dirty="0" smtClean="0"/>
              <a:t>Enlisted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64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Reasons why students with </a:t>
            </a:r>
            <a:r>
              <a:rPr lang="en-US" dirty="0" smtClean="0"/>
              <a:t>MD </a:t>
            </a:r>
            <a:r>
              <a:rPr lang="en-US" dirty="0"/>
              <a:t>aren’t working: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415143"/>
            <a:ext cx="8860971" cy="5290457"/>
          </a:xfrm>
        </p:spPr>
        <p:txBody>
          <a:bodyPr>
            <a:normAutofit/>
          </a:bodyPr>
          <a:lstStyle/>
          <a:p>
            <a:r>
              <a:rPr lang="en-US" dirty="0" smtClean="0"/>
              <a:t>Enjoys staying at home</a:t>
            </a:r>
          </a:p>
          <a:p>
            <a:r>
              <a:rPr lang="en-US" dirty="0" smtClean="0"/>
              <a:t>Involved with Day Habilitation program</a:t>
            </a:r>
          </a:p>
          <a:p>
            <a:r>
              <a:rPr lang="en-US" dirty="0" smtClean="0"/>
              <a:t>Critically and terminally ill</a:t>
            </a:r>
          </a:p>
          <a:p>
            <a:r>
              <a:rPr lang="en-US" dirty="0" smtClean="0"/>
              <a:t>Trying to get a job</a:t>
            </a:r>
          </a:p>
          <a:p>
            <a:r>
              <a:rPr lang="en-US" dirty="0" smtClean="0"/>
              <a:t>Needs an assistant to help with daily tasks.</a:t>
            </a:r>
          </a:p>
          <a:p>
            <a:r>
              <a:rPr lang="en-US" dirty="0" smtClean="0"/>
              <a:t>Will not work with groups of special needs people </a:t>
            </a:r>
          </a:p>
          <a:p>
            <a:r>
              <a:rPr lang="en-US" dirty="0" smtClean="0"/>
              <a:t>Needs communication device</a:t>
            </a:r>
          </a:p>
          <a:p>
            <a:r>
              <a:rPr lang="en-US" dirty="0" smtClean="0"/>
              <a:t>Moved out of state</a:t>
            </a:r>
          </a:p>
          <a:p>
            <a:r>
              <a:rPr lang="en-US" dirty="0" smtClean="0"/>
              <a:t>Doesn’t want to lose SSI check</a:t>
            </a:r>
          </a:p>
          <a:p>
            <a:r>
              <a:rPr lang="en-US" dirty="0" smtClean="0"/>
              <a:t>No goals, no motivation</a:t>
            </a:r>
          </a:p>
          <a:p>
            <a:r>
              <a:rPr lang="en-US" dirty="0" smtClean="0"/>
              <a:t>Needs waiver to provide opportunity to develop social                            and educational skills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09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Reasons why students with </a:t>
            </a:r>
            <a:r>
              <a:rPr lang="en-US" dirty="0" smtClean="0"/>
              <a:t>TBI </a:t>
            </a:r>
            <a:r>
              <a:rPr lang="en-US" dirty="0"/>
              <a:t>aren’t working: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Job was too rigorous </a:t>
            </a:r>
          </a:p>
          <a:p>
            <a:r>
              <a:rPr lang="en-US" dirty="0" smtClean="0"/>
              <a:t>Enrolled in a social day program within the residential facility 20 hrs. </a:t>
            </a:r>
            <a:r>
              <a:rPr lang="en-US" dirty="0"/>
              <a:t>p</a:t>
            </a:r>
            <a:r>
              <a:rPr lang="en-US" dirty="0" smtClean="0"/>
              <a:t>er week</a:t>
            </a:r>
          </a:p>
          <a:p>
            <a:r>
              <a:rPr lang="en-US" dirty="0" smtClean="0"/>
              <a:t>Unable to work due to automobile accident</a:t>
            </a:r>
          </a:p>
          <a:p>
            <a:r>
              <a:rPr lang="en-US" dirty="0" smtClean="0"/>
              <a:t>No motivation, doesn’t want to work</a:t>
            </a:r>
          </a:p>
          <a:p>
            <a:r>
              <a:rPr lang="en-US" dirty="0" smtClean="0"/>
              <a:t>Going to college next year</a:t>
            </a:r>
          </a:p>
          <a:p>
            <a:r>
              <a:rPr lang="en-US" dirty="0" smtClean="0"/>
              <a:t>Needs help in applying for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94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1109"/>
            <a:ext cx="8262257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OLTS Predictors of 4 Year College:</a:t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540934"/>
            <a:ext cx="8229600" cy="45852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entury Gothic" charset="0"/>
              </a:rPr>
              <a:t>Students with Autism </a:t>
            </a:r>
          </a:p>
          <a:p>
            <a:r>
              <a:rPr lang="en-US" sz="2800" dirty="0">
                <a:latin typeface="Century Gothic" charset="0"/>
              </a:rPr>
              <a:t>were </a:t>
            </a:r>
            <a:r>
              <a:rPr lang="en-US" sz="2800" b="1" dirty="0" smtClean="0">
                <a:latin typeface="Century Gothic" charset="0"/>
              </a:rPr>
              <a:t>almost 10 </a:t>
            </a:r>
            <a:r>
              <a:rPr lang="en-US" sz="2800" b="1" dirty="0">
                <a:latin typeface="Century Gothic" charset="0"/>
              </a:rPr>
              <a:t>times </a:t>
            </a:r>
            <a:r>
              <a:rPr lang="en-US" sz="2800" b="1" dirty="0" smtClean="0">
                <a:latin typeface="Century Gothic" charset="0"/>
              </a:rPr>
              <a:t>as </a:t>
            </a:r>
            <a:r>
              <a:rPr lang="en-US" sz="2800" b="1" dirty="0">
                <a:latin typeface="Century Gothic" charset="0"/>
              </a:rPr>
              <a:t>likely </a:t>
            </a:r>
            <a:r>
              <a:rPr lang="en-US" sz="2800" dirty="0" smtClean="0">
                <a:latin typeface="Century Gothic" charset="0"/>
              </a:rPr>
              <a:t>to </a:t>
            </a:r>
            <a:r>
              <a:rPr lang="en-US" sz="2800" dirty="0">
                <a:latin typeface="Century Gothic" charset="0"/>
              </a:rPr>
              <a:t>attend four-year </a:t>
            </a:r>
            <a:r>
              <a:rPr lang="en-US" sz="2800" dirty="0" smtClean="0">
                <a:latin typeface="Century Gothic" charset="0"/>
              </a:rPr>
              <a:t>college if they participated in inclusive classes for more than 80% of the time.</a:t>
            </a:r>
          </a:p>
          <a:p>
            <a:pPr marL="0" indent="0">
              <a:buNone/>
            </a:pPr>
            <a:endParaRPr lang="en-US" sz="2800" dirty="0" smtClean="0">
              <a:latin typeface="Century Gothic" charset="0"/>
            </a:endParaRPr>
          </a:p>
          <a:p>
            <a:pPr marL="0" indent="0">
              <a:buNone/>
            </a:pPr>
            <a:r>
              <a:rPr lang="en-US" sz="2800" b="1" dirty="0">
                <a:latin typeface="Century Gothic" charset="0"/>
              </a:rPr>
              <a:t>Students with </a:t>
            </a:r>
            <a:r>
              <a:rPr lang="en-US" sz="2800" b="1" dirty="0" smtClean="0">
                <a:latin typeface="Century Gothic" charset="0"/>
              </a:rPr>
              <a:t>Intellectual Disability </a:t>
            </a:r>
            <a:endParaRPr lang="en-US" sz="2800" b="1" dirty="0">
              <a:latin typeface="Century Gothic" charset="0"/>
            </a:endParaRPr>
          </a:p>
          <a:p>
            <a:r>
              <a:rPr lang="en-US" sz="2800" dirty="0">
                <a:latin typeface="Century Gothic" charset="0"/>
              </a:rPr>
              <a:t>were </a:t>
            </a:r>
            <a:r>
              <a:rPr lang="en-US" sz="2800" b="1" dirty="0">
                <a:latin typeface="Century Gothic" charset="0"/>
              </a:rPr>
              <a:t>2</a:t>
            </a:r>
            <a:r>
              <a:rPr lang="en-US" sz="2800" b="1" dirty="0" smtClean="0">
                <a:latin typeface="Century Gothic" charset="0"/>
              </a:rPr>
              <a:t> </a:t>
            </a:r>
            <a:r>
              <a:rPr lang="en-US" sz="2800" b="1" dirty="0">
                <a:latin typeface="Century Gothic" charset="0"/>
              </a:rPr>
              <a:t>times as likely </a:t>
            </a:r>
            <a:r>
              <a:rPr lang="en-US" sz="2800" dirty="0">
                <a:latin typeface="Century Gothic" charset="0"/>
              </a:rPr>
              <a:t>to attend four-year college if they participated in inclusive classes for more than 80% of the time.</a:t>
            </a:r>
          </a:p>
          <a:p>
            <a:pPr marL="0" indent="0">
              <a:buNone/>
            </a:pPr>
            <a:endParaRPr lang="en-US" sz="2800" dirty="0">
              <a:latin typeface="Century Gothic" charset="0"/>
            </a:endParaRPr>
          </a:p>
          <a:p>
            <a:endParaRPr lang="en-US" sz="28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OLTS Predictors of a 2 Year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latin typeface="Century Gothic" charset="0"/>
              </a:rPr>
              <a:t>Students with Autism </a:t>
            </a:r>
          </a:p>
          <a:p>
            <a:r>
              <a:rPr lang="en-US" sz="2600" dirty="0">
                <a:latin typeface="Century Gothic" charset="0"/>
              </a:rPr>
              <a:t>were </a:t>
            </a:r>
            <a:r>
              <a:rPr lang="en-US" sz="2600" b="1" dirty="0" smtClean="0">
                <a:latin typeface="Century Gothic" charset="0"/>
              </a:rPr>
              <a:t>2 ½  </a:t>
            </a:r>
            <a:r>
              <a:rPr lang="en-US" sz="2600" b="1" dirty="0">
                <a:latin typeface="Century Gothic" charset="0"/>
              </a:rPr>
              <a:t>times as likely </a:t>
            </a:r>
            <a:r>
              <a:rPr lang="en-US" sz="2600" dirty="0">
                <a:latin typeface="Century Gothic" charset="0"/>
              </a:rPr>
              <a:t>to attend </a:t>
            </a:r>
            <a:r>
              <a:rPr lang="en-US" sz="2600" dirty="0" smtClean="0">
                <a:latin typeface="Century Gothic" charset="0"/>
              </a:rPr>
              <a:t>two-year </a:t>
            </a:r>
            <a:r>
              <a:rPr lang="en-US" sz="2600" dirty="0">
                <a:latin typeface="Century Gothic" charset="0"/>
              </a:rPr>
              <a:t>college if they participated in inclusive classes for more than 80% of the time</a:t>
            </a:r>
            <a:r>
              <a:rPr lang="en-US" sz="2600" dirty="0" smtClean="0">
                <a:latin typeface="Century Gothic" charset="0"/>
              </a:rPr>
              <a:t>.</a:t>
            </a:r>
            <a:endParaRPr lang="en-US" sz="2600" dirty="0">
              <a:latin typeface="Century Gothic" charset="0"/>
            </a:endParaRPr>
          </a:p>
          <a:p>
            <a:pPr marL="0" indent="0">
              <a:buNone/>
            </a:pPr>
            <a:r>
              <a:rPr lang="en-US" sz="2600" b="1" dirty="0">
                <a:latin typeface="Century Gothic" charset="0"/>
              </a:rPr>
              <a:t>Students with Intellectual Disability </a:t>
            </a:r>
          </a:p>
          <a:p>
            <a:r>
              <a:rPr lang="en-US" sz="2600" dirty="0">
                <a:latin typeface="Century Gothic" charset="0"/>
              </a:rPr>
              <a:t>were </a:t>
            </a:r>
            <a:r>
              <a:rPr lang="en-US" sz="2600" b="1" dirty="0" smtClean="0">
                <a:latin typeface="Century Gothic" charset="0"/>
              </a:rPr>
              <a:t>60% more </a:t>
            </a:r>
            <a:r>
              <a:rPr lang="en-US" sz="2600" b="1" dirty="0">
                <a:latin typeface="Century Gothic" charset="0"/>
              </a:rPr>
              <a:t>likely </a:t>
            </a:r>
            <a:r>
              <a:rPr lang="en-US" sz="2600" dirty="0">
                <a:latin typeface="Century Gothic" charset="0"/>
              </a:rPr>
              <a:t>to attend </a:t>
            </a:r>
            <a:r>
              <a:rPr lang="en-US" sz="2600" dirty="0" smtClean="0">
                <a:latin typeface="Century Gothic" charset="0"/>
              </a:rPr>
              <a:t>two-year </a:t>
            </a:r>
            <a:r>
              <a:rPr lang="en-US" sz="2600" dirty="0">
                <a:latin typeface="Century Gothic" charset="0"/>
              </a:rPr>
              <a:t>college if they participated in inclusive classes for more than 80% of the time.</a:t>
            </a:r>
          </a:p>
          <a:p>
            <a:pPr marL="0" indent="0">
              <a:buNone/>
            </a:pPr>
            <a:r>
              <a:rPr lang="en-US" sz="2600" b="1" dirty="0">
                <a:latin typeface="Century Gothic" charset="0"/>
              </a:rPr>
              <a:t>Students with </a:t>
            </a:r>
            <a:r>
              <a:rPr lang="en-US" sz="2600" b="1" dirty="0" smtClean="0">
                <a:latin typeface="Century Gothic" charset="0"/>
              </a:rPr>
              <a:t>Multiple Disabilities </a:t>
            </a:r>
            <a:endParaRPr lang="en-US" sz="2600" b="1" dirty="0">
              <a:latin typeface="Century Gothic" charset="0"/>
            </a:endParaRPr>
          </a:p>
          <a:p>
            <a:r>
              <a:rPr lang="en-US" sz="2600" dirty="0">
                <a:latin typeface="Century Gothic" charset="0"/>
              </a:rPr>
              <a:t>were </a:t>
            </a:r>
            <a:r>
              <a:rPr lang="en-US" sz="2600" b="1" dirty="0" smtClean="0">
                <a:latin typeface="Century Gothic" charset="0"/>
              </a:rPr>
              <a:t>more than 5 times as likely </a:t>
            </a:r>
            <a:r>
              <a:rPr lang="en-US" sz="2600" dirty="0">
                <a:latin typeface="Century Gothic" charset="0"/>
              </a:rPr>
              <a:t>to attend two-year college if they participated in inclusive classes for more than 80% of the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73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294914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OLTS Predictors of 2 or 4 year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College enrollment:</a:t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457200" y="1894114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entury Gothic" charset="0"/>
              </a:rPr>
              <a:t>Students with Autism </a:t>
            </a:r>
          </a:p>
          <a:p>
            <a:r>
              <a:rPr lang="en-US" sz="2800" dirty="0" smtClean="0">
                <a:latin typeface="Century Gothic" charset="0"/>
              </a:rPr>
              <a:t>were nearly twice as likely to enroll in college if they passed all of the OGTs</a:t>
            </a:r>
          </a:p>
          <a:p>
            <a:pPr marL="0" indent="0">
              <a:buNone/>
            </a:pPr>
            <a:r>
              <a:rPr lang="en-US" sz="2800" b="1" dirty="0" smtClean="0">
                <a:latin typeface="Century Gothic" charset="0"/>
              </a:rPr>
              <a:t>Students with Intellectual Disabilities </a:t>
            </a:r>
          </a:p>
          <a:p>
            <a:r>
              <a:rPr lang="en-US" sz="2800" dirty="0" smtClean="0">
                <a:latin typeface="Century Gothic" charset="0"/>
              </a:rPr>
              <a:t>were more than 25% more likely to enroll in college if they passed all of the OGTs</a:t>
            </a:r>
          </a:p>
          <a:p>
            <a:pPr>
              <a:buFont typeface="Arial" charset="0"/>
              <a:buNone/>
            </a:pP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3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Reasons why students with Autism are not enrolled in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not identify himself as a student with a disability at college</a:t>
            </a:r>
          </a:p>
          <a:p>
            <a:r>
              <a:rPr lang="en-US" dirty="0" smtClean="0"/>
              <a:t>Anxiety issues</a:t>
            </a:r>
          </a:p>
          <a:p>
            <a:r>
              <a:rPr lang="en-US" dirty="0" smtClean="0"/>
              <a:t>Felt he did not need accommodations </a:t>
            </a:r>
          </a:p>
          <a:p>
            <a:r>
              <a:rPr lang="en-US" dirty="0" smtClean="0"/>
              <a:t>HS needs to do a better job teaching kids how to study and take tests in college</a:t>
            </a:r>
          </a:p>
          <a:p>
            <a:r>
              <a:rPr lang="en-US" dirty="0" smtClean="0"/>
              <a:t>Lost financial aide due to academic probation</a:t>
            </a:r>
          </a:p>
          <a:p>
            <a:r>
              <a:rPr lang="en-US" dirty="0" smtClean="0"/>
              <a:t>Applying for scholarships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0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Identify evidence-based transition practices</a:t>
            </a:r>
          </a:p>
          <a:p>
            <a:pPr lvl="0"/>
            <a:r>
              <a:rPr lang="en-US" dirty="0" smtClean="0"/>
              <a:t>Identify predictors of employment</a:t>
            </a:r>
          </a:p>
          <a:p>
            <a:pPr lvl="0"/>
            <a:r>
              <a:rPr lang="en-US" dirty="0" smtClean="0"/>
              <a:t>Identify services that promote college success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educational services and activities student receive will be discussed in relation to the post school outcome they experienced. </a:t>
            </a:r>
          </a:p>
          <a:p>
            <a:pPr lvl="0"/>
            <a:r>
              <a:rPr lang="en-US" dirty="0"/>
              <a:t>Will know the frequency in which students with disabilities secure employment, attend postsecondary education and training, and live independently.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71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Reasons why students with I</a:t>
            </a:r>
            <a:r>
              <a:rPr lang="en-US" dirty="0" smtClean="0"/>
              <a:t>D </a:t>
            </a:r>
            <a:r>
              <a:rPr lang="en-US" dirty="0"/>
              <a:t>are not </a:t>
            </a:r>
            <a:r>
              <a:rPr lang="en-US" dirty="0" smtClean="0"/>
              <a:t>enrolled in </a:t>
            </a:r>
            <a:r>
              <a:rPr lang="en-US" dirty="0"/>
              <a:t>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Saving up money</a:t>
            </a:r>
          </a:p>
          <a:p>
            <a:r>
              <a:rPr lang="en-US" sz="2800" dirty="0" smtClean="0"/>
              <a:t>College was too hard</a:t>
            </a:r>
          </a:p>
          <a:p>
            <a:r>
              <a:rPr lang="en-US" sz="2800" dirty="0" smtClean="0"/>
              <a:t>Currently applying to 2-year colleges</a:t>
            </a:r>
          </a:p>
          <a:p>
            <a:r>
              <a:rPr lang="en-US" sz="2800" dirty="0" smtClean="0"/>
              <a:t>Enrolled for 1 week – never took advantage of disability services offered on campus</a:t>
            </a:r>
          </a:p>
          <a:p>
            <a:r>
              <a:rPr lang="en-US" sz="2800" dirty="0" smtClean="0"/>
              <a:t>Tried college. Quit. Got a job. Quit. Tried another college. Quit. Got another job. Quit. Applying to </a:t>
            </a:r>
            <a:r>
              <a:rPr lang="en-US" sz="2800" smtClean="0"/>
              <a:t>another </a:t>
            </a:r>
            <a:r>
              <a:rPr lang="en-US" sz="2800" smtClean="0"/>
              <a:t>college</a:t>
            </a:r>
            <a:endParaRPr lang="en-US" sz="2800" dirty="0" smtClean="0"/>
          </a:p>
          <a:p>
            <a:r>
              <a:rPr lang="en-US" sz="2800" dirty="0" smtClean="0"/>
              <a:t>Needs help with reading in order to attend college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9148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2"/>
          <p:cNvSpPr>
            <a:spLocks noGrp="1"/>
          </p:cNvSpPr>
          <p:nvPr>
            <p:ph idx="1"/>
          </p:nvPr>
        </p:nvSpPr>
        <p:spPr>
          <a:xfrm>
            <a:off x="228600" y="1919622"/>
            <a:ext cx="8022771" cy="45688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19088" indent="-319088" eaLnBrk="1" hangingPunct="1"/>
            <a:r>
              <a:rPr lang="en-US" sz="2800" dirty="0">
                <a:latin typeface="Century Gothic" charset="0"/>
              </a:rPr>
              <a:t>Assist states to build capacity to support and improve transition planning, services, and outcomes for youth with disabilities.</a:t>
            </a:r>
          </a:p>
          <a:p>
            <a:pPr marL="319088" indent="-319088" eaLnBrk="1" hangingPunct="1"/>
            <a:r>
              <a:rPr lang="en-US" sz="2800" dirty="0">
                <a:latin typeface="Century Gothic" charset="0"/>
              </a:rPr>
              <a:t>Conducted a review of transitional studies to identify potential predictor of post-school success (i.e. employment, postsecondary education, and independent living).</a:t>
            </a:r>
          </a:p>
          <a:p>
            <a:pPr marL="319088" indent="-319088" eaLnBrk="1" hangingPunct="1"/>
            <a:r>
              <a:rPr lang="en-US" sz="2800" dirty="0">
                <a:latin typeface="Century Gothic" charset="0"/>
              </a:rPr>
              <a:t>They identified predictors as moderate and potential based on the selected studies quality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04800" y="177210"/>
            <a:ext cx="79465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w Cen MT" pitchFamily="34" charset="0"/>
                <a:ea typeface="+mn-ea"/>
                <a:cs typeface="+mn-cs"/>
              </a:rPr>
              <a:t>National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w Cen MT" pitchFamily="34" charset="0"/>
                <a:ea typeface="+mn-ea"/>
                <a:cs typeface="+mn-cs"/>
              </a:rPr>
              <a:t>Technical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w Cen MT" pitchFamily="34" charset="0"/>
                <a:ea typeface="+mn-ea"/>
                <a:cs typeface="+mn-cs"/>
              </a:rPr>
              <a:t>Assistance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w Cen MT" pitchFamily="34" charset="0"/>
                <a:ea typeface="+mn-ea"/>
                <a:cs typeface="+mn-cs"/>
              </a:rPr>
              <a:t>Center 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w Cen MT" pitchFamily="34" charset="0"/>
                <a:ea typeface="+mn-ea"/>
                <a:cs typeface="+mn-cs"/>
              </a:rPr>
              <a:t>on Transition (NTACT)</a:t>
            </a:r>
          </a:p>
        </p:txBody>
      </p:sp>
    </p:spTree>
    <p:extLst>
      <p:ext uri="{BB962C8B-B14F-4D97-AF65-F5344CB8AC3E}">
        <p14:creationId xmlns:p14="http://schemas.microsoft.com/office/powerpoint/2010/main" val="1198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04800" y="608012"/>
            <a:ext cx="7892143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NTACT Predictors of Educational Success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568825"/>
          </a:xfrm>
          <a:prstGeom prst="rect">
            <a:avLst/>
          </a:prstGeom>
        </p:spPr>
        <p:txBody>
          <a:bodyPr/>
          <a:lstStyle/>
          <a:p>
            <a:pPr marL="319088" indent="-319088"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u="sng" dirty="0">
                <a:latin typeface="Calibri" panose="020F0502020204030204" pitchFamily="34" charset="0"/>
              </a:rPr>
              <a:t>Moderate Predictors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Inclusion in general education 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Paid Employment/work experience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Vocational/Career and Technical Education</a:t>
            </a:r>
          </a:p>
          <a:p>
            <a:pPr marL="319088" indent="-319088"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u="sng" dirty="0">
                <a:latin typeface="Calibri" panose="020F0502020204030204" pitchFamily="34" charset="0"/>
              </a:rPr>
              <a:t>Potential Predictors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Self-Advocacy/Determination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Career Awareness 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Interagency Collaboration</a:t>
            </a:r>
          </a:p>
          <a:p>
            <a:pPr marL="319088" indent="-319088" eaLnBrk="1" hangingPunct="1"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Parental involvement (SLD)</a:t>
            </a:r>
          </a:p>
        </p:txBody>
      </p:sp>
    </p:spTree>
    <p:extLst>
      <p:ext uri="{BB962C8B-B14F-4D97-AF65-F5344CB8AC3E}">
        <p14:creationId xmlns:p14="http://schemas.microsoft.com/office/powerpoint/2010/main" val="17664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04800" y="754289"/>
            <a:ext cx="853440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NTACT Predictors of Employment Success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568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9088" indent="-319088" algn="ctr"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600" u="sng" dirty="0">
                <a:latin typeface="Century Gothic" charset="0"/>
              </a:rPr>
              <a:t>Moderate Predictors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Work Study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Vocational/Career and Technical Education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Paid work experience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Inclusion in general education </a:t>
            </a:r>
          </a:p>
          <a:p>
            <a:pPr marL="319088" indent="-319088" algn="ctr" eaLnBrk="1" hangingPunct="1">
              <a:lnSpc>
                <a:spcPct val="80000"/>
              </a:lnSpc>
              <a:buFont typeface="Wingdings 2" charset="0"/>
              <a:buNone/>
            </a:pPr>
            <a:endParaRPr lang="en-US" sz="2600" u="sng" dirty="0" smtClean="0">
              <a:latin typeface="Century Gothic" charset="0"/>
            </a:endParaRPr>
          </a:p>
          <a:p>
            <a:pPr marL="319088" indent="-319088" algn="ctr"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600" u="sng" dirty="0" smtClean="0">
                <a:latin typeface="Century Gothic" charset="0"/>
              </a:rPr>
              <a:t>Potential </a:t>
            </a:r>
            <a:r>
              <a:rPr lang="en-US" sz="2600" u="sng" dirty="0">
                <a:latin typeface="Century Gothic" charset="0"/>
              </a:rPr>
              <a:t>Predictors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Occupational courses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b="1" dirty="0">
                <a:latin typeface="Century Gothic" charset="0"/>
              </a:rPr>
              <a:t>Community experiences (low </a:t>
            </a:r>
            <a:r>
              <a:rPr lang="en-US" sz="2600" b="1" dirty="0" smtClean="0">
                <a:latin typeface="Century Gothic" charset="0"/>
              </a:rPr>
              <a:t>incidence)</a:t>
            </a:r>
            <a:endParaRPr lang="en-US" sz="2600" b="1" dirty="0">
              <a:latin typeface="Century Gothic" charset="0"/>
            </a:endParaRP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Social Skills Training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lang="en-US" sz="2600" dirty="0">
                <a:latin typeface="Century Gothic" charset="0"/>
              </a:rPr>
              <a:t>Career Awareness</a:t>
            </a:r>
          </a:p>
        </p:txBody>
      </p:sp>
    </p:spTree>
    <p:extLst>
      <p:ext uri="{BB962C8B-B14F-4D97-AF65-F5344CB8AC3E}">
        <p14:creationId xmlns:p14="http://schemas.microsoft.com/office/powerpoint/2010/main" val="22669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57200" y="579438"/>
            <a:ext cx="7620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What Does the Data Mean for Schools?</a:t>
            </a:r>
          </a:p>
        </p:txBody>
      </p:sp>
      <p:sp>
        <p:nvSpPr>
          <p:cNvPr id="66562" name="Rectangle 3"/>
          <p:cNvSpPr>
            <a:spLocks noGrp="1"/>
          </p:cNvSpPr>
          <p:nvPr>
            <p:ph idx="1"/>
          </p:nvPr>
        </p:nvSpPr>
        <p:spPr>
          <a:xfrm>
            <a:off x="457200" y="2090057"/>
            <a:ext cx="7620000" cy="4800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>
                <a:latin typeface="Century Gothic" charset="0"/>
              </a:rPr>
              <a:t>What is important in transition planning?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Course of Study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Career and Technical Education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Vocational Training Programs (WS/JTC)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Career Development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Self Determination and Advocacy Training</a:t>
            </a:r>
          </a:p>
          <a:p>
            <a:pPr lvl="1" eaLnBrk="1" hangingPunct="1"/>
            <a:r>
              <a:rPr lang="en-US" sz="2400" dirty="0">
                <a:latin typeface="Century Gothic" charset="0"/>
              </a:rPr>
              <a:t>The Transition Planning Process</a:t>
            </a:r>
          </a:p>
          <a:p>
            <a:pPr lvl="1" eaLnBrk="1" hangingPunct="1"/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6523"/>
            <a:ext cx="7620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ea typeface="+mj-ea"/>
                <a:cs typeface="+mj-cs"/>
              </a:rPr>
              <a:t>How can we plan courses of study and </a:t>
            </a:r>
            <a:br>
              <a:rPr lang="en-US" sz="3600" dirty="0" smtClean="0">
                <a:latin typeface="+mn-lt"/>
                <a:ea typeface="+mj-ea"/>
                <a:cs typeface="+mj-cs"/>
              </a:rPr>
            </a:br>
            <a:r>
              <a:rPr lang="en-US" sz="3600" dirty="0" smtClean="0">
                <a:latin typeface="+mn-lt"/>
                <a:ea typeface="+mj-ea"/>
                <a:cs typeface="+mj-cs"/>
              </a:rPr>
              <a:t>transition services?</a:t>
            </a:r>
            <a:endParaRPr lang="en-US" sz="3600" dirty="0">
              <a:latin typeface="+mn-lt"/>
              <a:ea typeface="+mj-ea"/>
              <a:cs typeface="+mj-cs"/>
            </a:endParaRPr>
          </a:p>
        </p:txBody>
      </p:sp>
      <p:sp>
        <p:nvSpPr>
          <p:cNvPr id="67586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35705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Select secondary programs and transition services that are likely to result in the </a:t>
            </a:r>
            <a:r>
              <a:rPr lang="en-US" sz="2800" dirty="0" err="1">
                <a:latin typeface="Calibri" panose="020F0502020204030204" pitchFamily="34" charset="0"/>
              </a:rPr>
              <a:t>postschool</a:t>
            </a:r>
            <a:r>
              <a:rPr lang="en-US" sz="2800" dirty="0">
                <a:latin typeface="Calibri" panose="020F0502020204030204" pitchFamily="34" charset="0"/>
              </a:rPr>
              <a:t> outcomes desired by the student.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Select programs that are successful for similar populations of students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Select programs based on the strengths, needs, interests, and preferences of students.</a:t>
            </a:r>
          </a:p>
        </p:txBody>
      </p:sp>
    </p:spTree>
    <p:extLst>
      <p:ext uri="{BB962C8B-B14F-4D97-AF65-F5344CB8AC3E}">
        <p14:creationId xmlns:p14="http://schemas.microsoft.com/office/powerpoint/2010/main" val="472517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Discussion Questions</a:t>
            </a:r>
          </a:p>
        </p:txBody>
      </p:sp>
      <p:sp>
        <p:nvSpPr>
          <p:cNvPr id="68610" name="Rectangle 3"/>
          <p:cNvSpPr>
            <a:spLocks noGrp="1"/>
          </p:cNvSpPr>
          <p:nvPr>
            <p:ph idx="1"/>
          </p:nvPr>
        </p:nvSpPr>
        <p:spPr>
          <a:xfrm>
            <a:off x="301625" y="1905000"/>
            <a:ext cx="7775575" cy="4495800"/>
          </a:xfrm>
          <a:prstGeom prst="rect">
            <a:avLst/>
          </a:prstGeo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>
                <a:latin typeface="Century Gothic" charset="0"/>
              </a:rPr>
              <a:t>How can evidence-based predictors and/or practices contribute to improved transition planning?</a:t>
            </a:r>
          </a:p>
          <a:p>
            <a:pPr marL="514350" indent="-514350" eaLnBrk="1" hangingPunct="1">
              <a:buAutoNum type="arabicPeriod"/>
            </a:pPr>
            <a:endParaRPr lang="en-US" dirty="0" smtClean="0">
              <a:latin typeface="Century Gothic" charset="0"/>
            </a:endParaRPr>
          </a:p>
          <a:p>
            <a:pPr marL="514350" indent="-514350" eaLnBrk="1" hangingPunct="1">
              <a:buAutoNum type="arabicPeriod"/>
            </a:pPr>
            <a:r>
              <a:rPr lang="en-US" dirty="0" smtClean="0">
                <a:latin typeface="Century Gothic" charset="0"/>
              </a:rPr>
              <a:t>What are some evidence-based predictors and/or practices you will begin to implement with your students?</a:t>
            </a:r>
          </a:p>
          <a:p>
            <a:pPr marL="514350" indent="-514350" eaLnBrk="1" hangingPunct="1">
              <a:buAutoNum type="arabicPeriod"/>
            </a:pP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ctrTitle"/>
          </p:nvPr>
        </p:nvSpPr>
        <p:spPr>
          <a:xfrm>
            <a:off x="260695" y="694541"/>
            <a:ext cx="8628124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Ohio Longitudinal Transition Study (OLTS)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7" y="2819400"/>
            <a:ext cx="8040914" cy="1752600"/>
          </a:xfrm>
        </p:spPr>
        <p:txBody>
          <a:bodyPr>
            <a:noAutofit/>
          </a:bodyPr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An examination of 12 Years of </a:t>
            </a:r>
            <a:r>
              <a:rPr lang="en-US" sz="3200" dirty="0" err="1" smtClean="0">
                <a:solidFill>
                  <a:schemeClr val="tx1"/>
                </a:solidFill>
              </a:rPr>
              <a:t>postschool</a:t>
            </a:r>
            <a:r>
              <a:rPr lang="en-US" sz="3200" dirty="0" smtClean="0">
                <a:solidFill>
                  <a:schemeClr val="tx1"/>
                </a:solidFill>
              </a:rPr>
              <a:t> data of students with low-incidence disabilities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>
          <a:xfrm>
            <a:off x="301752" y="313660"/>
            <a:ext cx="8534400" cy="75895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cap="none" dirty="0">
                <a:latin typeface="Book Antiqua" charset="0"/>
              </a:rPr>
              <a:t>THE IDEA OF 2004 </a:t>
            </a:r>
            <a:r>
              <a:rPr lang="en-US" sz="3200" dirty="0">
                <a:latin typeface="Book Antiqua" charset="0"/>
              </a:rPr>
              <a:t/>
            </a:r>
            <a:br>
              <a:rPr lang="en-US" sz="3200" dirty="0">
                <a:latin typeface="Book Antiqua" charset="0"/>
              </a:rPr>
            </a:br>
            <a:r>
              <a:rPr lang="en-US" sz="3200" cap="none" dirty="0" smtClean="0">
                <a:latin typeface="Book Antiqua" charset="0"/>
              </a:rPr>
              <a:t>POSTSCHOOL </a:t>
            </a:r>
            <a:r>
              <a:rPr lang="en-US" sz="3200" cap="none" dirty="0">
                <a:latin typeface="Book Antiqua" charset="0"/>
              </a:rPr>
              <a:t>OUTCOMES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04238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Century Gothic" charset="0"/>
              </a:rPr>
              <a:t>All schools should conduct follow-up of IEP graduates and dropouts at least once every six years (&gt;50,000 yearly) </a:t>
            </a:r>
          </a:p>
          <a:p>
            <a:pPr eaLnBrk="1" hangingPunct="1"/>
            <a:r>
              <a:rPr lang="en-US" sz="2800" dirty="0">
                <a:latin typeface="Century Gothic" charset="0"/>
              </a:rPr>
              <a:t>This evaluation should identify work and education outcomes for IEP students</a:t>
            </a:r>
          </a:p>
          <a:p>
            <a:pPr eaLnBrk="1" hangingPunct="1"/>
            <a:r>
              <a:rPr lang="en-US" sz="2800" dirty="0">
                <a:latin typeface="Century Gothic" charset="0"/>
              </a:rPr>
              <a:t>Schools should identify factors that promote </a:t>
            </a:r>
            <a:r>
              <a:rPr lang="en-US" sz="2800" dirty="0" err="1">
                <a:latin typeface="Century Gothic" charset="0"/>
              </a:rPr>
              <a:t>postschool</a:t>
            </a:r>
            <a:r>
              <a:rPr lang="en-US" sz="2800" dirty="0">
                <a:latin typeface="Century Gothic" charset="0"/>
              </a:rPr>
              <a:t> success and address these in school improvement efforts</a:t>
            </a:r>
          </a:p>
        </p:txBody>
      </p:sp>
    </p:spTree>
    <p:extLst>
      <p:ext uri="{BB962C8B-B14F-4D97-AF65-F5344CB8AC3E}">
        <p14:creationId xmlns:p14="http://schemas.microsoft.com/office/powerpoint/2010/main" val="1340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0" y="388605"/>
            <a:ext cx="8839200" cy="7588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3200" cap="none" dirty="0" smtClean="0">
                <a:latin typeface="Book Antiqua" charset="0"/>
              </a:rPr>
              <a:t>OHIO</a:t>
            </a:r>
            <a:r>
              <a:rPr lang="en-US" sz="3200" dirty="0" smtClean="0">
                <a:latin typeface="Book Antiqua" charset="0"/>
              </a:rPr>
              <a:t>’</a:t>
            </a:r>
            <a:r>
              <a:rPr lang="en-US" altLang="ja-JP" sz="3200" cap="none" dirty="0" smtClean="0">
                <a:latin typeface="Book Antiqua" charset="0"/>
              </a:rPr>
              <a:t>S </a:t>
            </a:r>
            <a:r>
              <a:rPr lang="en-US" altLang="ja-JP" sz="3200" cap="none" dirty="0">
                <a:latin typeface="Book Antiqua" charset="0"/>
              </a:rPr>
              <a:t>RESPONSE TO THE </a:t>
            </a:r>
            <a:r>
              <a:rPr lang="en-US" altLang="ja-JP" sz="3200" cap="none" dirty="0" smtClean="0">
                <a:latin typeface="Book Antiqua" charset="0"/>
              </a:rPr>
              <a:t/>
            </a:r>
            <a:br>
              <a:rPr lang="en-US" altLang="ja-JP" sz="3200" cap="none" dirty="0" smtClean="0">
                <a:latin typeface="Book Antiqua" charset="0"/>
              </a:rPr>
            </a:br>
            <a:r>
              <a:rPr lang="en-US" altLang="ja-JP" sz="3200" cap="none" dirty="0" smtClean="0">
                <a:latin typeface="Book Antiqua" charset="0"/>
              </a:rPr>
              <a:t>IDEA </a:t>
            </a:r>
            <a:r>
              <a:rPr lang="en-US" altLang="ja-JP" sz="3200" cap="none" dirty="0">
                <a:latin typeface="Book Antiqua" charset="0"/>
              </a:rPr>
              <a:t>2004 REQUIREMENTS</a:t>
            </a:r>
            <a:endParaRPr lang="en-US" sz="3200" cap="none" dirty="0">
              <a:latin typeface="Book Antiqua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301625" y="1524000"/>
            <a:ext cx="8134804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entury Gothic" charset="0"/>
              </a:rPr>
              <a:t>OEC divided Ohio</a:t>
            </a:r>
            <a:r>
              <a:rPr lang="ja-JP" altLang="en-US" dirty="0">
                <a:latin typeface="Century Gothic" charset="0"/>
              </a:rPr>
              <a:t>’</a:t>
            </a:r>
            <a:r>
              <a:rPr lang="en-US" altLang="ja-JP" dirty="0">
                <a:latin typeface="Century Gothic" charset="0"/>
              </a:rPr>
              <a:t>s school districts into 6 cohorts to conduct exits and follow-ups on their graduates with IEPs during years from </a:t>
            </a:r>
            <a:r>
              <a:rPr lang="en-US" altLang="ja-JP" dirty="0" smtClean="0">
                <a:latin typeface="Century Gothic" charset="0"/>
              </a:rPr>
              <a:t>2006-2015. </a:t>
            </a:r>
            <a:endParaRPr lang="en-US" altLang="ja-JP" dirty="0">
              <a:latin typeface="Century Gothic" charset="0"/>
            </a:endParaRPr>
          </a:p>
          <a:p>
            <a:pPr eaLnBrk="1" hangingPunct="1"/>
            <a:endParaRPr lang="en-US" dirty="0" smtClean="0">
              <a:latin typeface="Century Gothic" charset="0"/>
            </a:endParaRPr>
          </a:p>
          <a:p>
            <a:pPr eaLnBrk="1" hangingPunct="1"/>
            <a:r>
              <a:rPr lang="en-US" dirty="0" smtClean="0">
                <a:latin typeface="Century Gothic" charset="0"/>
              </a:rPr>
              <a:t>The </a:t>
            </a:r>
            <a:r>
              <a:rPr lang="en-US" dirty="0">
                <a:latin typeface="Century Gothic" charset="0"/>
              </a:rPr>
              <a:t>regional State Support Teams provide technical assistance and training for the implementation of the Ohio Longitudinal Transition Study (OLTS).</a:t>
            </a:r>
          </a:p>
          <a:p>
            <a:pPr eaLnBrk="1" hangingPunct="1"/>
            <a:endParaRPr lang="en-US" dirty="0" smtClean="0">
              <a:latin typeface="Century Gothic" charset="0"/>
            </a:endParaRPr>
          </a:p>
          <a:p>
            <a:pPr eaLnBrk="1" hangingPunct="1"/>
            <a:r>
              <a:rPr lang="en-US" dirty="0" smtClean="0">
                <a:latin typeface="Century Gothic" charset="0"/>
              </a:rPr>
              <a:t>Kent </a:t>
            </a:r>
            <a:r>
              <a:rPr lang="en-US" dirty="0">
                <a:latin typeface="Century Gothic" charset="0"/>
              </a:rPr>
              <a:t>State University provides the survey training; statistical analysis and management of the data; and state, regional and local reporting.</a:t>
            </a:r>
          </a:p>
          <a:p>
            <a:pPr eaLnBrk="1" hangingPunct="1"/>
            <a:endParaRPr lang="en-US" dirty="0" smtClean="0">
              <a:latin typeface="Century Gothic" charset="0"/>
            </a:endParaRPr>
          </a:p>
          <a:p>
            <a:pPr eaLnBrk="1" hangingPunct="1"/>
            <a:r>
              <a:rPr lang="en-US" dirty="0" smtClean="0">
                <a:latin typeface="Century Gothic" charset="0"/>
              </a:rPr>
              <a:t>Ohio </a:t>
            </a:r>
            <a:r>
              <a:rPr lang="en-US" dirty="0">
                <a:latin typeface="Century Gothic" charset="0"/>
              </a:rPr>
              <a:t>Longitudinal Transition Study website: www.olts.org</a:t>
            </a:r>
          </a:p>
        </p:txBody>
      </p:sp>
    </p:spTree>
    <p:extLst>
      <p:ext uri="{BB962C8B-B14F-4D97-AF65-F5344CB8AC3E}">
        <p14:creationId xmlns:p14="http://schemas.microsoft.com/office/powerpoint/2010/main" val="3961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ea typeface="+mj-ea"/>
                <a:cs typeface="Book Antiqua"/>
              </a:rPr>
              <a:t>What does the Data Include?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234021" y="1752600"/>
            <a:ext cx="816975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b="1" dirty="0" smtClean="0">
                <a:latin typeface="Century Gothic" charset="0"/>
              </a:rPr>
              <a:t>2004-2015</a:t>
            </a:r>
          </a:p>
          <a:p>
            <a:pPr algn="ctr" eaLnBrk="1" hangingPunct="1">
              <a:buFont typeface="Wingdings 2" charset="0"/>
              <a:buNone/>
            </a:pPr>
            <a:endParaRPr lang="en-US" sz="4800" b="1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3200" dirty="0" smtClean="0">
                <a:latin typeface="Century Gothic" charset="0"/>
              </a:rPr>
              <a:t>Total # of In-School Surveys: 9828</a:t>
            </a:r>
            <a:endParaRPr lang="en-US" sz="32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endParaRPr lang="en-US" sz="3200" dirty="0" smtClean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3200" dirty="0" smtClean="0">
                <a:latin typeface="Century Gothic" charset="0"/>
              </a:rPr>
              <a:t>Total #of 1 year Follow-up: 9286</a:t>
            </a:r>
            <a:endParaRPr lang="en-US" sz="3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ea typeface="+mj-ea"/>
                <a:cs typeface="Book Antiqua"/>
              </a:rPr>
              <a:t>Students with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Moderate/Intensive Needs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Book Antiqua"/>
              <a:ea typeface="+mj-ea"/>
              <a:cs typeface="Book Antiqua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 2" charset="0"/>
              <a:buNone/>
            </a:pPr>
            <a:endParaRPr lang="en-US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2004-2015</a:t>
            </a:r>
            <a:endParaRPr lang="en-US" sz="4800" dirty="0">
              <a:latin typeface="Century Gothic" charset="0"/>
            </a:endParaRPr>
          </a:p>
          <a:p>
            <a:pPr algn="ctr">
              <a:buNone/>
            </a:pPr>
            <a:r>
              <a:rPr lang="en-US" sz="3200" dirty="0" smtClean="0">
                <a:latin typeface="Century Gothic" charset="0"/>
              </a:rPr>
              <a:t>In-School Surveys: (Autism</a:t>
            </a:r>
            <a:r>
              <a:rPr lang="en-US" sz="3200" dirty="0">
                <a:latin typeface="Century Gothic" charset="0"/>
              </a:rPr>
              <a:t>, TBI, Intellectual, and Multiple </a:t>
            </a:r>
            <a:r>
              <a:rPr lang="en-US" sz="3200" dirty="0" smtClean="0">
                <a:latin typeface="Century Gothic" charset="0"/>
              </a:rPr>
              <a:t>Disabilities)</a:t>
            </a:r>
            <a:endParaRPr lang="en-US" sz="3200" dirty="0">
              <a:latin typeface="Century Gothic" charset="0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US" sz="4800" dirty="0" smtClean="0">
                <a:latin typeface="Century Gothic" charset="0"/>
              </a:rPr>
              <a:t>N= 2048</a:t>
            </a:r>
            <a:endParaRPr lang="en-US" sz="48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333376" y="265814"/>
            <a:ext cx="8534400" cy="75895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3200" cap="none" dirty="0">
                <a:latin typeface="Book Antiqua" charset="0"/>
              </a:rPr>
              <a:t>DEMOGRAPHICS </a:t>
            </a:r>
            <a:r>
              <a:rPr lang="en-US" sz="3200" cap="none" dirty="0" smtClean="0">
                <a:latin typeface="Book Antiqua" charset="0"/>
              </a:rPr>
              <a:t/>
            </a:r>
            <a:br>
              <a:rPr lang="en-US" sz="3200" cap="none" dirty="0" smtClean="0">
                <a:latin typeface="Book Antiqua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Students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with Low-Incidence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Book Antiqua"/>
              </a:rPr>
              <a:t>Disabilities</a:t>
            </a:r>
            <a:endParaRPr lang="en-US" sz="3200" cap="none" dirty="0">
              <a:latin typeface="Book Antiqua" charset="0"/>
            </a:endParaRPr>
          </a:p>
        </p:txBody>
      </p:sp>
      <p:graphicFrame>
        <p:nvGraphicFramePr>
          <p:cNvPr id="8507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85887"/>
              </p:ext>
            </p:extLst>
          </p:nvPr>
        </p:nvGraphicFramePr>
        <p:xfrm>
          <a:off x="304800" y="1557873"/>
          <a:ext cx="7968343" cy="2712684"/>
        </p:xfrm>
        <a:graphic>
          <a:graphicData uri="http://schemas.openxmlformats.org/drawingml/2006/table">
            <a:tbl>
              <a:tblPr/>
              <a:tblGrid>
                <a:gridCol w="4185392"/>
                <a:gridCol w="2075090"/>
                <a:gridCol w="1707861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Disability Category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#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Intellectual Disabilities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1259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13.5%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Autism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331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Multiple Disabilities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397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TBI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0.7%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098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87744"/>
              </p:ext>
            </p:extLst>
          </p:nvPr>
        </p:nvGraphicFramePr>
        <p:xfrm>
          <a:off x="304800" y="4356901"/>
          <a:ext cx="7968343" cy="1813560"/>
        </p:xfrm>
        <a:graphic>
          <a:graphicData uri="http://schemas.openxmlformats.org/drawingml/2006/table">
            <a:tbl>
              <a:tblPr/>
              <a:tblGrid>
                <a:gridCol w="4128450"/>
                <a:gridCol w="2118093"/>
                <a:gridCol w="1721800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Gender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61.1%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6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1074</TotalTime>
  <Words>1499</Words>
  <Application>Microsoft Office PowerPoint</Application>
  <PresentationFormat>On-screen Show (4:3)</PresentationFormat>
  <Paragraphs>257</Paragraphs>
  <Slides>36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Adjacency</vt:lpstr>
      <vt:lpstr>Evidence-based Predictors and Practices  for Promoting Positive Outcomes</vt:lpstr>
      <vt:lpstr>Introductions</vt:lpstr>
      <vt:lpstr>Participant Outcomes</vt:lpstr>
      <vt:lpstr>The Ohio Longitudinal Transition Study (OLTS)</vt:lpstr>
      <vt:lpstr>THE IDEA OF 2004  POSTSCHOOL OUTCOMES</vt:lpstr>
      <vt:lpstr>OHIO’S RESPONSE TO THE  IDEA 2004 REQUIREMENTS</vt:lpstr>
      <vt:lpstr>What does the Data Include?</vt:lpstr>
      <vt:lpstr>Students with Moderate/Intensive Needs</vt:lpstr>
      <vt:lpstr>DEMOGRAPHICS  Students with Low-Incidence Disabilities</vt:lpstr>
      <vt:lpstr>Transition  Services Received</vt:lpstr>
      <vt:lpstr>Exiting Work &amp; Education Goals</vt:lpstr>
      <vt:lpstr>Expected Fields of Employment</vt:lpstr>
      <vt:lpstr>Services Received while in High School </vt:lpstr>
      <vt:lpstr>Students with Moderate/Intensive Needs</vt:lpstr>
      <vt:lpstr>Reported Postschool Outcomes </vt:lpstr>
      <vt:lpstr>Planned Goals &amp; Actual Outcomes</vt:lpstr>
      <vt:lpstr>Academic Courses and Outcomes</vt:lpstr>
      <vt:lpstr>How Students Found Their Jobs</vt:lpstr>
      <vt:lpstr>OLTS Predictors of Outcomes 2004-2015</vt:lpstr>
      <vt:lpstr>OLTS Predictors of Full Time Employment</vt:lpstr>
      <vt:lpstr>OLTS Predictors of  Part Time Employment</vt:lpstr>
      <vt:lpstr>Reasons why students with Autism aren’t working: </vt:lpstr>
      <vt:lpstr>Reasons why students with ID aren’t working: </vt:lpstr>
      <vt:lpstr>Reasons why students with MD aren’t working: </vt:lpstr>
      <vt:lpstr>Reasons why students with TBI aren’t working: </vt:lpstr>
      <vt:lpstr>OLTS Predictors of 4 Year College: </vt:lpstr>
      <vt:lpstr>OLTS Predictors of a 2 Year College</vt:lpstr>
      <vt:lpstr> OLTS Predictors of 2 or 4 year  College enrollment: </vt:lpstr>
      <vt:lpstr>Reasons why students with Autism are not enrolled in college</vt:lpstr>
      <vt:lpstr>Reasons why students with ID are not enrolled in college</vt:lpstr>
      <vt:lpstr>PowerPoint Presentation</vt:lpstr>
      <vt:lpstr>NTACT Predictors of Educational Success</vt:lpstr>
      <vt:lpstr>NTACT Predictors of Employment Success</vt:lpstr>
      <vt:lpstr>What Does the Data Mean for Schools?</vt:lpstr>
      <vt:lpstr>How can we plan courses of study and  transition services?</vt:lpstr>
      <vt:lpstr>Discussion Questions</vt:lpstr>
    </vt:vector>
  </TitlesOfParts>
  <Company>The 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Positive Outcomes for Students with Moderate/Intensive Disabilities</dc:title>
  <dc:creator>Alfred Daviso</dc:creator>
  <cp:lastModifiedBy>Carol Sparber</cp:lastModifiedBy>
  <cp:revision>104</cp:revision>
  <dcterms:created xsi:type="dcterms:W3CDTF">2012-10-16T22:19:03Z</dcterms:created>
  <dcterms:modified xsi:type="dcterms:W3CDTF">2016-11-16T04:06:13Z</dcterms:modified>
</cp:coreProperties>
</file>